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91" r:id="rId2"/>
    <p:sldId id="310" r:id="rId3"/>
    <p:sldId id="309" r:id="rId4"/>
    <p:sldId id="261" r:id="rId5"/>
    <p:sldId id="304" r:id="rId6"/>
    <p:sldId id="263" r:id="rId7"/>
    <p:sldId id="303" r:id="rId8"/>
    <p:sldId id="294" r:id="rId9"/>
    <p:sldId id="301" r:id="rId10"/>
    <p:sldId id="311" r:id="rId11"/>
    <p:sldId id="297" r:id="rId12"/>
    <p:sldId id="298" r:id="rId13"/>
    <p:sldId id="299" r:id="rId14"/>
    <p:sldId id="300" r:id="rId15"/>
    <p:sldId id="307" r:id="rId16"/>
    <p:sldId id="285" r:id="rId17"/>
    <p:sldId id="295"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F144"/>
    <a:srgbClr val="164317"/>
    <a:srgbClr val="48FF44"/>
    <a:srgbClr val="2C9229"/>
    <a:srgbClr val="ED00F0"/>
    <a:srgbClr val="219019"/>
    <a:srgbClr val="EC650A"/>
    <a:srgbClr val="32C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8" autoAdjust="0"/>
  </p:normalViewPr>
  <p:slideViewPr>
    <p:cSldViewPr snapToGrid="0" snapToObjects="1">
      <p:cViewPr>
        <p:scale>
          <a:sx n="75" d="100"/>
          <a:sy n="75" d="100"/>
        </p:scale>
        <p:origin x="-16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F:\AGROBIOFILM%20mise%20&#224;%20jour%20du%2020%20aout%202012\REUNIONS\Lisbonne%20Final%20Meeting\fruiting%20yield%20&amp;%20sugar%20yield%20Trial%201%20Trial%202%20snd%20jour%20FT.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AGROBIOFILM%20AOUT%202012:&#224;%20classer%20agrobiofilm%20:D6.3%20:fruiting%20yield%20&amp;%20sugar%20yield%20Trial%201%20Trial%202%20snd%20jour.xls"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fr-FR" sz="2000" dirty="0" smtClean="0"/>
              <a:t>Second </a:t>
            </a:r>
            <a:r>
              <a:rPr lang="fr-FR" sz="2000" dirty="0" err="1" smtClean="0"/>
              <a:t>harvest</a:t>
            </a:r>
            <a:endParaRPr lang="fr-FR" sz="2000" dirty="0" smtClean="0"/>
          </a:p>
          <a:p>
            <a:pPr>
              <a:defRPr sz="1800" b="1" i="0" u="none" strike="noStrike" baseline="0">
                <a:solidFill>
                  <a:srgbClr val="000000"/>
                </a:solidFill>
                <a:latin typeface="Calibri"/>
                <a:ea typeface="Calibri"/>
                <a:cs typeface="Calibri"/>
              </a:defRPr>
            </a:pPr>
            <a:r>
              <a:rPr lang="fr-FR" sz="1800" dirty="0" smtClean="0"/>
              <a:t> </a:t>
            </a:r>
            <a:r>
              <a:rPr lang="fr-FR" sz="1800" b="0" i="1" dirty="0" smtClean="0"/>
              <a:t>30 </a:t>
            </a:r>
            <a:r>
              <a:rPr lang="fr-FR" sz="1800" b="0" i="1" dirty="0" err="1" smtClean="0"/>
              <a:t>months</a:t>
            </a:r>
            <a:r>
              <a:rPr lang="fr-FR" sz="1800" b="0" i="1" dirty="0" smtClean="0"/>
              <a:t> </a:t>
            </a:r>
            <a:r>
              <a:rPr lang="fr-FR" sz="1800" b="0" i="1" dirty="0" err="1" smtClean="0"/>
              <a:t>after</a:t>
            </a:r>
            <a:r>
              <a:rPr lang="fr-FR" sz="1800" b="0" i="1" dirty="0" smtClean="0"/>
              <a:t> </a:t>
            </a:r>
            <a:r>
              <a:rPr lang="fr-FR" sz="1800" b="0" i="1" dirty="0" err="1" smtClean="0"/>
              <a:t>planting</a:t>
            </a:r>
            <a:r>
              <a:rPr lang="fr-FR" sz="1800" b="0" i="1" dirty="0" smtClean="0"/>
              <a:t>      </a:t>
            </a:r>
            <a:endParaRPr lang="fr-FR" sz="1800" b="0" i="1" dirty="0"/>
          </a:p>
        </c:rich>
      </c:tx>
      <c:layout>
        <c:manualLayout>
          <c:xMode val="edge"/>
          <c:yMode val="edge"/>
          <c:x val="0.600274782804604"/>
          <c:y val="0.833159845603523"/>
        </c:manualLayout>
      </c:layout>
      <c:overlay val="0"/>
      <c:spPr>
        <a:noFill/>
        <a:ln w="25400">
          <a:noFill/>
        </a:ln>
      </c:spPr>
    </c:title>
    <c:autoTitleDeleted val="0"/>
    <c:plotArea>
      <c:layout>
        <c:manualLayout>
          <c:layoutTarget val="inner"/>
          <c:xMode val="edge"/>
          <c:yMode val="edge"/>
          <c:x val="0.247128171479618"/>
          <c:y val="0.0602311841837577"/>
          <c:w val="0.721343374042075"/>
          <c:h val="0.61846285005825"/>
        </c:manualLayout>
      </c:layout>
      <c:barChart>
        <c:barDir val="col"/>
        <c:grouping val="clustered"/>
        <c:varyColors val="0"/>
        <c:ser>
          <c:idx val="0"/>
          <c:order val="0"/>
          <c:spPr>
            <a:gradFill rotWithShape="0">
              <a:gsLst>
                <a:gs pos="0">
                  <a:srgbClr val="9BC1FF"/>
                </a:gs>
                <a:gs pos="100000">
                  <a:srgbClr val="3F80CD"/>
                </a:gs>
              </a:gsLst>
              <a:lin ang="5400000"/>
            </a:gradFill>
            <a:ln w="25400">
              <a:noFill/>
            </a:ln>
            <a:effectLst/>
          </c:spPr>
          <c:invertIfNegative val="0"/>
          <c:dPt>
            <c:idx val="0"/>
            <c:invertIfNegative val="0"/>
            <c:bubble3D val="0"/>
            <c:spPr>
              <a:solidFill>
                <a:srgbClr val="7F7F7F"/>
              </a:solidFill>
              <a:ln w="25400">
                <a:noFill/>
              </a:ln>
              <a:effectLst/>
            </c:spPr>
          </c:dPt>
          <c:dPt>
            <c:idx val="1"/>
            <c:invertIfNegative val="0"/>
            <c:bubble3D val="0"/>
            <c:spPr>
              <a:solidFill>
                <a:srgbClr val="2C9229"/>
              </a:solidFill>
              <a:ln w="25400">
                <a:noFill/>
              </a:ln>
              <a:effectLst/>
            </c:spPr>
          </c:dPt>
          <c:dPt>
            <c:idx val="3"/>
            <c:invertIfNegative val="0"/>
            <c:bubble3D val="0"/>
            <c:spPr>
              <a:solidFill>
                <a:srgbClr val="7F7F7F"/>
              </a:solidFill>
              <a:ln w="25400">
                <a:noFill/>
              </a:ln>
              <a:effectLst/>
            </c:spPr>
          </c:dPt>
          <c:dPt>
            <c:idx val="4"/>
            <c:invertIfNegative val="0"/>
            <c:bubble3D val="0"/>
            <c:spPr>
              <a:solidFill>
                <a:srgbClr val="2C9229"/>
              </a:solidFill>
              <a:ln w="25400">
                <a:noFill/>
              </a:ln>
              <a:effectLst/>
            </c:spPr>
          </c:dPt>
          <c:dPt>
            <c:idx val="5"/>
            <c:invertIfNegative val="0"/>
            <c:bubble3D val="0"/>
            <c:spPr>
              <a:solidFill>
                <a:sysClr val="window" lastClr="FFFFFF"/>
              </a:solidFill>
              <a:ln w="25400">
                <a:solidFill>
                  <a:sysClr val="windowText" lastClr="000000">
                    <a:lumMod val="50000"/>
                    <a:lumOff val="50000"/>
                  </a:sysClr>
                </a:solidFill>
              </a:ln>
              <a:effectLst/>
            </c:spPr>
          </c:dPt>
          <c:dLbls>
            <c:spPr>
              <a:noFill/>
              <a:ln w="25400">
                <a:noFill/>
              </a:ln>
            </c:spPr>
            <c:txPr>
              <a:bodyPr/>
              <a:lstStyle/>
              <a:p>
                <a:pPr>
                  <a:defRPr sz="1400" b="0" i="0" u="none" strike="noStrike" baseline="0">
                    <a:solidFill>
                      <a:srgbClr val="000000"/>
                    </a:solidFill>
                    <a:latin typeface="Century Gothic"/>
                    <a:ea typeface="Calibri"/>
                    <a:cs typeface="Century Gothic"/>
                  </a:defRPr>
                </a:pPr>
                <a:endParaRPr lang="fr-FR"/>
              </a:p>
            </c:txPr>
            <c:showLegendKey val="0"/>
            <c:showVal val="1"/>
            <c:showCatName val="0"/>
            <c:showSerName val="0"/>
            <c:showPercent val="0"/>
            <c:showBubbleSize val="0"/>
            <c:showLeaderLines val="0"/>
          </c:dLbls>
          <c:errBars>
            <c:errBarType val="both"/>
            <c:errValType val="cust"/>
            <c:noEndCap val="0"/>
            <c:plus>
              <c:numRef>
                <c:f>Feuil1!$M$9:$R$9</c:f>
                <c:numCache>
                  <c:formatCode>General</c:formatCode>
                  <c:ptCount val="6"/>
                  <c:pt idx="0">
                    <c:v>3.641620553359684</c:v>
                  </c:pt>
                  <c:pt idx="1">
                    <c:v>5.149174528301875</c:v>
                  </c:pt>
                  <c:pt idx="2">
                    <c:v>0.0</c:v>
                  </c:pt>
                  <c:pt idx="3">
                    <c:v>6.245508982035928</c:v>
                  </c:pt>
                  <c:pt idx="4">
                    <c:v>5.64264705882353</c:v>
                  </c:pt>
                  <c:pt idx="5">
                    <c:v>6.573018433179726</c:v>
                  </c:pt>
                </c:numCache>
              </c:numRef>
            </c:plus>
            <c:minus>
              <c:numRef>
                <c:f>Feuil1!$M$9:$R$9</c:f>
                <c:numCache>
                  <c:formatCode>General</c:formatCode>
                  <c:ptCount val="6"/>
                  <c:pt idx="0">
                    <c:v>3.641620553359684</c:v>
                  </c:pt>
                  <c:pt idx="1">
                    <c:v>5.149174528301875</c:v>
                  </c:pt>
                  <c:pt idx="2">
                    <c:v>0.0</c:v>
                  </c:pt>
                  <c:pt idx="3">
                    <c:v>6.245508982035928</c:v>
                  </c:pt>
                  <c:pt idx="4">
                    <c:v>5.64264705882353</c:v>
                  </c:pt>
                  <c:pt idx="5">
                    <c:v>6.573018433179726</c:v>
                  </c:pt>
                </c:numCache>
              </c:numRef>
            </c:minus>
            <c:spPr>
              <a:ln w="6350">
                <a:solidFill>
                  <a:sysClr val="window" lastClr="FFFFFF">
                    <a:lumMod val="50000"/>
                  </a:sysClr>
                </a:solidFill>
              </a:ln>
            </c:spPr>
          </c:errBars>
          <c:cat>
            <c:strRef>
              <c:f>Feuil1!$M$11:$R$11</c:f>
              <c:strCache>
                <c:ptCount val="6"/>
                <c:pt idx="0">
                  <c:v>PE </c:v>
                </c:pt>
                <c:pt idx="1">
                  <c:v>BF </c:v>
                </c:pt>
                <c:pt idx="2">
                  <c:v>BS</c:v>
                </c:pt>
                <c:pt idx="3">
                  <c:v>PE</c:v>
                </c:pt>
                <c:pt idx="4">
                  <c:v>BF</c:v>
                </c:pt>
                <c:pt idx="5">
                  <c:v>BS</c:v>
                </c:pt>
              </c:strCache>
            </c:strRef>
          </c:cat>
          <c:val>
            <c:numRef>
              <c:f>Feuil1!$M$12:$R$12</c:f>
              <c:numCache>
                <c:formatCode>General</c:formatCode>
                <c:ptCount val="6"/>
                <c:pt idx="0">
                  <c:v>21.18</c:v>
                </c:pt>
                <c:pt idx="1">
                  <c:v>17.75</c:v>
                </c:pt>
                <c:pt idx="2">
                  <c:v>0.0</c:v>
                </c:pt>
                <c:pt idx="3">
                  <c:v>14.0</c:v>
                </c:pt>
                <c:pt idx="4">
                  <c:v>12.79</c:v>
                </c:pt>
                <c:pt idx="5">
                  <c:v>18.17000000000001</c:v>
                </c:pt>
              </c:numCache>
            </c:numRef>
          </c:val>
        </c:ser>
        <c:dLbls>
          <c:showLegendKey val="0"/>
          <c:showVal val="0"/>
          <c:showCatName val="0"/>
          <c:showSerName val="0"/>
          <c:showPercent val="0"/>
          <c:showBubbleSize val="0"/>
        </c:dLbls>
        <c:gapWidth val="75"/>
        <c:axId val="2136270776"/>
        <c:axId val="2137175688"/>
      </c:barChart>
      <c:catAx>
        <c:axId val="213627077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600" b="0" i="0" u="none" strike="noStrike" baseline="0">
                <a:solidFill>
                  <a:srgbClr val="000000"/>
                </a:solidFill>
                <a:latin typeface="Calibri"/>
                <a:ea typeface="Calibri"/>
                <a:cs typeface="Calibri"/>
              </a:defRPr>
            </a:pPr>
            <a:endParaRPr lang="fr-FR"/>
          </a:p>
        </c:txPr>
        <c:crossAx val="2137175688"/>
        <c:crosses val="autoZero"/>
        <c:auto val="1"/>
        <c:lblAlgn val="ctr"/>
        <c:lblOffset val="100"/>
        <c:noMultiLvlLbl val="0"/>
      </c:catAx>
      <c:valAx>
        <c:axId val="2137175688"/>
        <c:scaling>
          <c:orientation val="minMax"/>
          <c:max val="25.0"/>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1600" b="0" i="0" u="none" strike="noStrike" baseline="0">
                <a:solidFill>
                  <a:srgbClr val="000000"/>
                </a:solidFill>
                <a:latin typeface="Calibri"/>
                <a:ea typeface="Calibri"/>
                <a:cs typeface="Calibri"/>
              </a:defRPr>
            </a:pPr>
            <a:endParaRPr lang="fr-FR"/>
          </a:p>
        </c:txPr>
        <c:crossAx val="2136270776"/>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00983514701112"/>
          <c:y val="0.0433333333333333"/>
          <c:w val="0.929661299360052"/>
          <c:h val="0.888844619422572"/>
        </c:manualLayout>
      </c:layout>
      <c:barChart>
        <c:barDir val="col"/>
        <c:grouping val="clustered"/>
        <c:varyColors val="0"/>
        <c:ser>
          <c:idx val="1"/>
          <c:order val="0"/>
          <c:tx>
            <c:v>BCD</c:v>
          </c:tx>
          <c:spPr>
            <a:solidFill>
              <a:schemeClr val="accent2">
                <a:lumMod val="50000"/>
              </a:schemeClr>
            </a:solidFill>
            <a:ln>
              <a:solidFill>
                <a:schemeClr val="bg1">
                  <a:lumMod val="65000"/>
                </a:schemeClr>
              </a:solidFill>
            </a:ln>
          </c:spPr>
          <c:invertIfNegative val="0"/>
          <c:dPt>
            <c:idx val="0"/>
            <c:invertIfNegative val="0"/>
            <c:bubble3D val="0"/>
            <c:spPr>
              <a:solidFill>
                <a:schemeClr val="bg1"/>
              </a:solidFill>
              <a:ln>
                <a:solidFill>
                  <a:schemeClr val="bg1">
                    <a:lumMod val="65000"/>
                  </a:schemeClr>
                </a:solidFill>
              </a:ln>
            </c:spPr>
          </c:dPt>
          <c:dPt>
            <c:idx val="1"/>
            <c:invertIfNegative val="0"/>
            <c:bubble3D val="0"/>
            <c:spPr>
              <a:solidFill>
                <a:schemeClr val="bg1">
                  <a:lumMod val="50000"/>
                </a:schemeClr>
              </a:solidFill>
              <a:ln>
                <a:solidFill>
                  <a:schemeClr val="bg1">
                    <a:lumMod val="65000"/>
                  </a:schemeClr>
                </a:solidFill>
              </a:ln>
            </c:spPr>
          </c:dPt>
          <c:dPt>
            <c:idx val="2"/>
            <c:invertIfNegative val="0"/>
            <c:bubble3D val="0"/>
            <c:spPr>
              <a:solidFill>
                <a:srgbClr val="48FF44"/>
              </a:solidFill>
              <a:ln>
                <a:solidFill>
                  <a:schemeClr val="bg1">
                    <a:lumMod val="65000"/>
                  </a:schemeClr>
                </a:solidFill>
              </a:ln>
            </c:spPr>
          </c:dPt>
          <c:dPt>
            <c:idx val="3"/>
            <c:invertIfNegative val="0"/>
            <c:bubble3D val="0"/>
            <c:spPr>
              <a:solidFill>
                <a:srgbClr val="2C9229"/>
              </a:solidFill>
              <a:ln>
                <a:solidFill>
                  <a:schemeClr val="bg1">
                    <a:lumMod val="65000"/>
                  </a:schemeClr>
                </a:solidFill>
              </a:ln>
            </c:spPr>
          </c:dPt>
          <c:dPt>
            <c:idx val="4"/>
            <c:invertIfNegative val="0"/>
            <c:bubble3D val="0"/>
            <c:spPr>
              <a:solidFill>
                <a:srgbClr val="2C9229"/>
              </a:solidFill>
              <a:ln>
                <a:solidFill>
                  <a:schemeClr val="bg1">
                    <a:lumMod val="65000"/>
                  </a:schemeClr>
                </a:solidFill>
              </a:ln>
            </c:spPr>
          </c:dPt>
          <c:dPt>
            <c:idx val="5"/>
            <c:invertIfNegative val="0"/>
            <c:bubble3D val="0"/>
            <c:spPr>
              <a:solidFill>
                <a:srgbClr val="164317"/>
              </a:solidFill>
              <a:ln>
                <a:solidFill>
                  <a:schemeClr val="bg1">
                    <a:lumMod val="65000"/>
                  </a:schemeClr>
                </a:solidFill>
              </a:ln>
            </c:spPr>
          </c:dPt>
          <c:dPt>
            <c:idx val="6"/>
            <c:invertIfNegative val="0"/>
            <c:bubble3D val="0"/>
            <c:spPr>
              <a:solidFill>
                <a:schemeClr val="accent5">
                  <a:lumMod val="75000"/>
                </a:schemeClr>
              </a:solidFill>
              <a:ln>
                <a:solidFill>
                  <a:schemeClr val="bg1">
                    <a:lumMod val="65000"/>
                  </a:schemeClr>
                </a:solidFill>
              </a:ln>
            </c:spPr>
          </c:dPt>
          <c:errBars>
            <c:errBarType val="both"/>
            <c:errValType val="cust"/>
            <c:noEndCap val="0"/>
            <c:plus>
              <c:numRef>
                <c:f>Feuil1!$F$101:$F$106</c:f>
                <c:numCache>
                  <c:formatCode>General</c:formatCode>
                  <c:ptCount val="6"/>
                  <c:pt idx="0">
                    <c:v>0.657592899645716</c:v>
                  </c:pt>
                  <c:pt idx="1">
                    <c:v>1.496310912346603</c:v>
                  </c:pt>
                  <c:pt idx="2">
                    <c:v>4.497906806694245</c:v>
                  </c:pt>
                  <c:pt idx="3">
                    <c:v>6.236198862159826</c:v>
                  </c:pt>
                  <c:pt idx="4">
                    <c:v>4.54196264443068</c:v>
                  </c:pt>
                  <c:pt idx="5">
                    <c:v>3.087970490909137</c:v>
                  </c:pt>
                </c:numCache>
              </c:numRef>
            </c:plus>
            <c:minus>
              <c:numRef>
                <c:f>Feuil1!$F$101:$F$106</c:f>
                <c:numCache>
                  <c:formatCode>General</c:formatCode>
                  <c:ptCount val="6"/>
                  <c:pt idx="0">
                    <c:v>0.657592899645716</c:v>
                  </c:pt>
                  <c:pt idx="1">
                    <c:v>1.496310912346603</c:v>
                  </c:pt>
                  <c:pt idx="2">
                    <c:v>4.497906806694245</c:v>
                  </c:pt>
                  <c:pt idx="3">
                    <c:v>6.236198862159826</c:v>
                  </c:pt>
                  <c:pt idx="4">
                    <c:v>4.54196264443068</c:v>
                  </c:pt>
                  <c:pt idx="5">
                    <c:v>3.087970490909137</c:v>
                  </c:pt>
                </c:numCache>
              </c:numRef>
            </c:minus>
          </c:errBars>
          <c:cat>
            <c:strRef>
              <c:f>Feuil1!$A$101:$A$106</c:f>
              <c:strCache>
                <c:ptCount val="6"/>
                <c:pt idx="0">
                  <c:v>BS</c:v>
                </c:pt>
                <c:pt idx="1">
                  <c:v>PE</c:v>
                </c:pt>
                <c:pt idx="2">
                  <c:v>BF25</c:v>
                </c:pt>
                <c:pt idx="3">
                  <c:v>BF40</c:v>
                </c:pt>
                <c:pt idx="4">
                  <c:v>BF40 *</c:v>
                </c:pt>
                <c:pt idx="5">
                  <c:v>BF70</c:v>
                </c:pt>
              </c:strCache>
            </c:strRef>
          </c:cat>
          <c:val>
            <c:numRef>
              <c:f>Feuil1!$E$101:$E$106</c:f>
              <c:numCache>
                <c:formatCode>0.00</c:formatCode>
                <c:ptCount val="6"/>
                <c:pt idx="0">
                  <c:v>0.7062073</c:v>
                </c:pt>
                <c:pt idx="1">
                  <c:v>14.88600264499102</c:v>
                </c:pt>
                <c:pt idx="2">
                  <c:v>13.095975074878</c:v>
                </c:pt>
                <c:pt idx="3">
                  <c:v>12.9489428025157</c:v>
                </c:pt>
                <c:pt idx="4">
                  <c:v>16.7794649219338</c:v>
                </c:pt>
                <c:pt idx="5">
                  <c:v>15.505286602996</c:v>
                </c:pt>
              </c:numCache>
            </c:numRef>
          </c:val>
        </c:ser>
        <c:dLbls>
          <c:showLegendKey val="0"/>
          <c:showVal val="0"/>
          <c:showCatName val="0"/>
          <c:showSerName val="0"/>
          <c:showPercent val="0"/>
          <c:showBubbleSize val="0"/>
        </c:dLbls>
        <c:gapWidth val="150"/>
        <c:axId val="2137289816"/>
        <c:axId val="2137292968"/>
      </c:barChart>
      <c:catAx>
        <c:axId val="2137289816"/>
        <c:scaling>
          <c:orientation val="minMax"/>
        </c:scaling>
        <c:delete val="0"/>
        <c:axPos val="b"/>
        <c:numFmt formatCode="0.00" sourceLinked="1"/>
        <c:majorTickMark val="out"/>
        <c:minorTickMark val="none"/>
        <c:tickLblPos val="nextTo"/>
        <c:txPr>
          <a:bodyPr/>
          <a:lstStyle/>
          <a:p>
            <a:pPr>
              <a:defRPr sz="1600"/>
            </a:pPr>
            <a:endParaRPr lang="fr-FR"/>
          </a:p>
        </c:txPr>
        <c:crossAx val="2137292968"/>
        <c:crosses val="autoZero"/>
        <c:auto val="1"/>
        <c:lblAlgn val="ctr"/>
        <c:lblOffset val="100"/>
        <c:noMultiLvlLbl val="0"/>
      </c:catAx>
      <c:valAx>
        <c:axId val="2137292968"/>
        <c:scaling>
          <c:orientation val="minMax"/>
        </c:scaling>
        <c:delete val="0"/>
        <c:axPos val="l"/>
        <c:numFmt formatCode="0" sourceLinked="0"/>
        <c:majorTickMark val="out"/>
        <c:minorTickMark val="none"/>
        <c:tickLblPos val="nextTo"/>
        <c:txPr>
          <a:bodyPr/>
          <a:lstStyle/>
          <a:p>
            <a:pPr>
              <a:defRPr sz="1600"/>
            </a:pPr>
            <a:endParaRPr lang="fr-FR"/>
          </a:p>
        </c:txPr>
        <c:crossAx val="213728981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9805666284005"/>
          <c:y val="0.077414773463753"/>
          <c:w val="0.758381075210426"/>
          <c:h val="0.634209823908953"/>
        </c:manualLayout>
      </c:layout>
      <c:barChart>
        <c:barDir val="col"/>
        <c:grouping val="clustered"/>
        <c:varyColors val="0"/>
        <c:ser>
          <c:idx val="0"/>
          <c:order val="0"/>
          <c:tx>
            <c:strRef>
              <c:f>Feuil1!$C$2</c:f>
              <c:strCache>
                <c:ptCount val="1"/>
                <c:pt idx="0">
                  <c:v>total nematodes </c:v>
                </c:pt>
              </c:strCache>
            </c:strRef>
          </c:tx>
          <c:spPr>
            <a:solidFill>
              <a:schemeClr val="bg1">
                <a:lumMod val="50000"/>
              </a:schemeClr>
            </a:solidFill>
            <a:ln>
              <a:noFill/>
            </a:ln>
          </c:spPr>
          <c:invertIfNegative val="0"/>
          <c:errBars>
            <c:errBarType val="both"/>
            <c:errValType val="percentage"/>
            <c:noEndCap val="0"/>
            <c:val val="9.0"/>
          </c:errBars>
          <c:cat>
            <c:strRef>
              <c:f>Feuil1!$B$3:$B$5</c:f>
              <c:strCache>
                <c:ptCount val="3"/>
                <c:pt idx="0">
                  <c:v>Bare soil</c:v>
                </c:pt>
                <c:pt idx="1">
                  <c:v>PE</c:v>
                </c:pt>
                <c:pt idx="2">
                  <c:v>Biodegradable film</c:v>
                </c:pt>
              </c:strCache>
            </c:strRef>
          </c:cat>
          <c:val>
            <c:numRef>
              <c:f>Feuil1!$C$3:$C$5</c:f>
              <c:numCache>
                <c:formatCode>General</c:formatCode>
                <c:ptCount val="3"/>
                <c:pt idx="0">
                  <c:v>530.0</c:v>
                </c:pt>
                <c:pt idx="1">
                  <c:v>549.0</c:v>
                </c:pt>
                <c:pt idx="2">
                  <c:v>879.0</c:v>
                </c:pt>
              </c:numCache>
            </c:numRef>
          </c:val>
        </c:ser>
        <c:ser>
          <c:idx val="1"/>
          <c:order val="1"/>
          <c:tx>
            <c:strRef>
              <c:f>Feuil1!$D$2</c:f>
              <c:strCache>
                <c:ptCount val="1"/>
                <c:pt idx="0">
                  <c:v>plant feeding nematodes</c:v>
                </c:pt>
              </c:strCache>
            </c:strRef>
          </c:tx>
          <c:spPr>
            <a:solidFill>
              <a:srgbClr val="FFFF00"/>
            </a:solidFill>
            <a:ln>
              <a:noFill/>
            </a:ln>
          </c:spPr>
          <c:invertIfNegative val="0"/>
          <c:errBars>
            <c:errBarType val="both"/>
            <c:errValType val="percentage"/>
            <c:noEndCap val="0"/>
            <c:val val="9.0"/>
          </c:errBars>
          <c:cat>
            <c:strRef>
              <c:f>Feuil1!$B$3:$B$5</c:f>
              <c:strCache>
                <c:ptCount val="3"/>
                <c:pt idx="0">
                  <c:v>Bare soil</c:v>
                </c:pt>
                <c:pt idx="1">
                  <c:v>PE</c:v>
                </c:pt>
                <c:pt idx="2">
                  <c:v>Biodegradable film</c:v>
                </c:pt>
              </c:strCache>
            </c:strRef>
          </c:cat>
          <c:val>
            <c:numRef>
              <c:f>Feuil1!$D$3:$D$5</c:f>
              <c:numCache>
                <c:formatCode>General</c:formatCode>
                <c:ptCount val="3"/>
                <c:pt idx="0">
                  <c:v>244.0</c:v>
                </c:pt>
                <c:pt idx="1">
                  <c:v>338.0</c:v>
                </c:pt>
                <c:pt idx="2">
                  <c:v>538.0</c:v>
                </c:pt>
              </c:numCache>
            </c:numRef>
          </c:val>
        </c:ser>
        <c:dLbls>
          <c:showLegendKey val="0"/>
          <c:showVal val="0"/>
          <c:showCatName val="0"/>
          <c:showSerName val="0"/>
          <c:showPercent val="0"/>
          <c:showBubbleSize val="0"/>
        </c:dLbls>
        <c:gapWidth val="150"/>
        <c:axId val="-2146970920"/>
        <c:axId val="-2146967912"/>
      </c:barChart>
      <c:catAx>
        <c:axId val="-2146970920"/>
        <c:scaling>
          <c:orientation val="minMax"/>
        </c:scaling>
        <c:delete val="0"/>
        <c:axPos val="b"/>
        <c:majorTickMark val="out"/>
        <c:minorTickMark val="none"/>
        <c:tickLblPos val="nextTo"/>
        <c:txPr>
          <a:bodyPr/>
          <a:lstStyle/>
          <a:p>
            <a:pPr>
              <a:defRPr sz="1800" b="1" i="0"/>
            </a:pPr>
            <a:endParaRPr lang="fr-FR"/>
          </a:p>
        </c:txPr>
        <c:crossAx val="-2146967912"/>
        <c:crosses val="autoZero"/>
        <c:auto val="1"/>
        <c:lblAlgn val="ctr"/>
        <c:lblOffset val="100"/>
        <c:noMultiLvlLbl val="0"/>
      </c:catAx>
      <c:valAx>
        <c:axId val="-2146967912"/>
        <c:scaling>
          <c:orientation val="minMax"/>
        </c:scaling>
        <c:delete val="0"/>
        <c:axPos val="l"/>
        <c:majorGridlines>
          <c:spPr>
            <a:ln>
              <a:noFill/>
            </a:ln>
          </c:spPr>
        </c:majorGridlines>
        <c:title>
          <c:tx>
            <c:rich>
              <a:bodyPr rot="-5400000" vert="horz"/>
              <a:lstStyle/>
              <a:p>
                <a:pPr>
                  <a:defRPr sz="1800"/>
                </a:pPr>
                <a:r>
                  <a:rPr lang="fr-FR" sz="1800" dirty="0" err="1" smtClean="0"/>
                  <a:t>Nematode</a:t>
                </a:r>
                <a:r>
                  <a:rPr lang="fr-FR" sz="1800" dirty="0" smtClean="0"/>
                  <a:t> </a:t>
                </a:r>
                <a:r>
                  <a:rPr lang="fr-FR" sz="1800" dirty="0" err="1"/>
                  <a:t>trophic</a:t>
                </a:r>
                <a:r>
                  <a:rPr lang="fr-FR" sz="1800" dirty="0"/>
                  <a:t> </a:t>
                </a:r>
                <a:r>
                  <a:rPr lang="fr-FR" sz="1800" dirty="0" smtClean="0"/>
                  <a:t>groups </a:t>
                </a:r>
                <a:r>
                  <a:rPr lang="fr-FR" sz="1800" dirty="0" err="1" smtClean="0"/>
                  <a:t>ind</a:t>
                </a:r>
                <a:r>
                  <a:rPr lang="fr-FR" sz="1800" dirty="0" smtClean="0"/>
                  <a:t>/100g </a:t>
                </a:r>
                <a:r>
                  <a:rPr lang="fr-FR" sz="1800" dirty="0" err="1" smtClean="0"/>
                  <a:t>soil</a:t>
                </a:r>
                <a:endParaRPr lang="fr-FR" sz="1800" dirty="0"/>
              </a:p>
            </c:rich>
          </c:tx>
          <c:layout>
            <c:manualLayout>
              <c:xMode val="edge"/>
              <c:yMode val="edge"/>
              <c:x val="0.0"/>
              <c:y val="0.0"/>
            </c:manualLayout>
          </c:layout>
          <c:overlay val="0"/>
        </c:title>
        <c:numFmt formatCode="General" sourceLinked="1"/>
        <c:majorTickMark val="out"/>
        <c:minorTickMark val="none"/>
        <c:tickLblPos val="nextTo"/>
        <c:txPr>
          <a:bodyPr/>
          <a:lstStyle/>
          <a:p>
            <a:pPr>
              <a:defRPr sz="1400"/>
            </a:pPr>
            <a:endParaRPr lang="fr-FR"/>
          </a:p>
        </c:txPr>
        <c:crossAx val="-2146970920"/>
        <c:crosses val="autoZero"/>
        <c:crossBetween val="between"/>
        <c:majorUnit val="200.0"/>
      </c:valAx>
    </c:plotArea>
    <c:legend>
      <c:legendPos val="r"/>
      <c:layout>
        <c:manualLayout>
          <c:xMode val="edge"/>
          <c:yMode val="edge"/>
          <c:x val="0.193373611850352"/>
          <c:y val="0.0328242737569028"/>
          <c:w val="0.594913073065639"/>
          <c:h val="0.166305837673202"/>
        </c:manualLayout>
      </c:layout>
      <c:overlay val="0"/>
      <c:txPr>
        <a:bodyPr/>
        <a:lstStyle/>
        <a:p>
          <a:pPr>
            <a:defRPr sz="1800" b="1"/>
          </a:pPr>
          <a:endParaRPr lang="fr-FR"/>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0.24626</cdr:x>
      <cdr:y>0.05442</cdr:y>
    </cdr:from>
    <cdr:to>
      <cdr:x>0.58421</cdr:x>
      <cdr:y>0.81731</cdr:y>
    </cdr:to>
    <cdr:sp macro="" textlink="">
      <cdr:nvSpPr>
        <cdr:cNvPr id="4" name="Rectangle 3"/>
        <cdr:cNvSpPr/>
      </cdr:nvSpPr>
      <cdr:spPr>
        <a:xfrm xmlns:a="http://schemas.openxmlformats.org/drawingml/2006/main">
          <a:off x="1534651" y="238619"/>
          <a:ext cx="2106047" cy="3344934"/>
        </a:xfrm>
        <a:prstGeom xmlns:a="http://schemas.openxmlformats.org/drawingml/2006/main" prst="rect">
          <a:avLst/>
        </a:prstGeom>
        <a:noFill xmlns:a="http://schemas.openxmlformats.org/drawingml/2006/main"/>
        <a:ln xmlns:a="http://schemas.openxmlformats.org/drawingml/2006/main" w="3175" cmpd="sng">
          <a:solidFill>
            <a:schemeClr val="bg1">
              <a:lumMod val="50000"/>
            </a:schemeClr>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0.2857</cdr:x>
      <cdr:y>0.53768</cdr:y>
    </cdr:from>
    <cdr:to>
      <cdr:x>0.98409</cdr:x>
      <cdr:y>0.61843</cdr:y>
    </cdr:to>
    <cdr:sp macro="" textlink="">
      <cdr:nvSpPr>
        <cdr:cNvPr id="3" name="ZoneTexte 2"/>
        <cdr:cNvSpPr txBox="1"/>
      </cdr:nvSpPr>
      <cdr:spPr>
        <a:xfrm xmlns:a="http://schemas.openxmlformats.org/drawingml/2006/main">
          <a:off x="1937053" y="2459029"/>
          <a:ext cx="473505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dirty="0"/>
            <a:t>a             </a:t>
          </a:r>
          <a:r>
            <a:rPr lang="fr-FR" dirty="0" smtClean="0"/>
            <a:t>a              b              a              a             b </a:t>
          </a:r>
          <a:endParaRPr lang="fr-FR" dirty="0"/>
        </a:p>
      </cdr:txBody>
    </cdr:sp>
  </cdr:relSizeAnchor>
  <cdr:relSizeAnchor xmlns:cdr="http://schemas.openxmlformats.org/drawingml/2006/chartDrawing">
    <cdr:from>
      <cdr:x>0.60866</cdr:x>
      <cdr:y>0.05372</cdr:y>
    </cdr:from>
    <cdr:to>
      <cdr:x>0.97554</cdr:x>
      <cdr:y>0.81661</cdr:y>
    </cdr:to>
    <cdr:sp macro="" textlink="">
      <cdr:nvSpPr>
        <cdr:cNvPr id="5" name="Rectangle 4"/>
        <cdr:cNvSpPr/>
      </cdr:nvSpPr>
      <cdr:spPr>
        <a:xfrm xmlns:a="http://schemas.openxmlformats.org/drawingml/2006/main">
          <a:off x="3793068" y="235533"/>
          <a:ext cx="2286363" cy="3344934"/>
        </a:xfrm>
        <a:prstGeom xmlns:a="http://schemas.openxmlformats.org/drawingml/2006/main" prst="rect">
          <a:avLst/>
        </a:prstGeom>
        <a:noFill xmlns:a="http://schemas.openxmlformats.org/drawingml/2006/main"/>
        <a:ln xmlns:a="http://schemas.openxmlformats.org/drawingml/2006/main" w="3175" cmpd="sng">
          <a:solidFill>
            <a:schemeClr val="bg1">
              <a:lumMod val="50000"/>
            </a:schemeClr>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0.09953</cdr:x>
      <cdr:y>0.09695</cdr:y>
    </cdr:from>
    <cdr:to>
      <cdr:x>0.24626</cdr:x>
      <cdr:y>0.6608</cdr:y>
    </cdr:to>
    <cdr:sp macro="" textlink="">
      <cdr:nvSpPr>
        <cdr:cNvPr id="2" name="ZoneTexte 1"/>
        <cdr:cNvSpPr txBox="1"/>
      </cdr:nvSpPr>
      <cdr:spPr>
        <a:xfrm xmlns:a="http://schemas.openxmlformats.org/drawingml/2006/main" rot="16200000">
          <a:off x="-158678" y="1204001"/>
          <a:ext cx="247226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2400" b="1" dirty="0" err="1" smtClean="0"/>
            <a:t>Fruiting</a:t>
          </a:r>
          <a:r>
            <a:rPr lang="fr-FR" sz="2400" b="1" dirty="0" smtClean="0"/>
            <a:t> </a:t>
          </a:r>
          <a:r>
            <a:rPr lang="fr-FR" sz="2400" b="1" dirty="0" err="1" smtClean="0"/>
            <a:t>yield</a:t>
          </a:r>
          <a:r>
            <a:rPr lang="fr-FR" sz="2400" b="1" dirty="0" smtClean="0"/>
            <a:t> (</a:t>
          </a:r>
          <a:r>
            <a:rPr lang="fr-FR" sz="2400" b="1" dirty="0" err="1" smtClean="0"/>
            <a:t>t</a:t>
          </a:r>
          <a:r>
            <a:rPr lang="fr-FR" sz="2400" b="1" dirty="0" smtClean="0"/>
            <a:t>/ha)</a:t>
          </a:r>
          <a:endParaRPr lang="fr-FR" sz="2400" b="1" dirty="0"/>
        </a:p>
      </cdr:txBody>
    </cdr:sp>
  </cdr:relSizeAnchor>
  <cdr:relSizeAnchor xmlns:cdr="http://schemas.openxmlformats.org/drawingml/2006/chartDrawing">
    <cdr:from>
      <cdr:x>0.33049</cdr:x>
      <cdr:y>0.79145</cdr:y>
    </cdr:from>
    <cdr:to>
      <cdr:x>0.47723</cdr:x>
      <cdr:y>1</cdr:y>
    </cdr:to>
    <cdr:sp macro="" textlink="">
      <cdr:nvSpPr>
        <cdr:cNvPr id="6" name="ZoneTexte 5"/>
        <cdr:cNvSpPr txBox="1"/>
      </cdr:nvSpPr>
      <cdr:spPr>
        <a:xfrm xmlns:a="http://schemas.openxmlformats.org/drawingml/2006/main">
          <a:off x="2059586" y="39646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0.16032</cdr:x>
      <cdr:y>0.82485</cdr:y>
    </cdr:from>
    <cdr:to>
      <cdr:x>0.62674</cdr:x>
      <cdr:y>0.98361</cdr:y>
    </cdr:to>
    <cdr:sp macro="" textlink="">
      <cdr:nvSpPr>
        <cdr:cNvPr id="7" name="ZoneTexte 6"/>
        <cdr:cNvSpPr txBox="1"/>
      </cdr:nvSpPr>
      <cdr:spPr>
        <a:xfrm xmlns:a="http://schemas.openxmlformats.org/drawingml/2006/main">
          <a:off x="999066" y="3616607"/>
          <a:ext cx="2906700" cy="696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2000" b="1" dirty="0" smtClean="0"/>
            <a:t>First </a:t>
          </a:r>
          <a:r>
            <a:rPr lang="fr-FR" sz="2000" b="1" dirty="0" err="1" smtClean="0"/>
            <a:t>harvest</a:t>
          </a:r>
          <a:endParaRPr lang="fr-FR" sz="2000" b="1" dirty="0" smtClean="0"/>
        </a:p>
        <a:p xmlns:a="http://schemas.openxmlformats.org/drawingml/2006/main">
          <a:pPr algn="ctr"/>
          <a:r>
            <a:rPr lang="fr-FR" sz="1800" i="1" dirty="0" smtClean="0"/>
            <a:t>16 </a:t>
          </a:r>
          <a:r>
            <a:rPr lang="fr-FR" sz="1800" i="1" dirty="0" err="1" smtClean="0"/>
            <a:t>months</a:t>
          </a:r>
          <a:r>
            <a:rPr lang="fr-FR" sz="1800" i="1" dirty="0" smtClean="0"/>
            <a:t> </a:t>
          </a:r>
          <a:r>
            <a:rPr lang="fr-FR" sz="1800" i="1" dirty="0" err="1" smtClean="0"/>
            <a:t>after</a:t>
          </a:r>
          <a:r>
            <a:rPr lang="fr-FR" sz="1800" i="1" dirty="0" smtClean="0"/>
            <a:t> </a:t>
          </a:r>
          <a:r>
            <a:rPr lang="fr-FR" sz="1800" i="1" dirty="0" err="1" smtClean="0"/>
            <a:t>planting</a:t>
          </a:r>
          <a:endParaRPr lang="fr-FR" sz="18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0.73607</cdr:x>
      <cdr:y>0.53806</cdr:y>
    </cdr:from>
    <cdr:to>
      <cdr:x>0.86223</cdr:x>
      <cdr:y>0.76101</cdr:y>
    </cdr:to>
    <cdr:sp macro="" textlink="">
      <cdr:nvSpPr>
        <cdr:cNvPr id="2" name="ZoneTexte 1"/>
        <cdr:cNvSpPr txBox="1"/>
      </cdr:nvSpPr>
      <cdr:spPr>
        <a:xfrm xmlns:a="http://schemas.openxmlformats.org/drawingml/2006/main">
          <a:off x="5335190" y="22067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400" dirty="0" smtClean="0"/>
            <a:t>*</a:t>
          </a:r>
          <a:endParaRPr lang="fr-FR" sz="2400" dirty="0"/>
        </a:p>
      </cdr:txBody>
    </cdr:sp>
  </cdr:relSizeAnchor>
  <cdr:relSizeAnchor xmlns:cdr="http://schemas.openxmlformats.org/drawingml/2006/chartDrawing">
    <cdr:from>
      <cdr:x>0.108</cdr:x>
      <cdr:y>0.64954</cdr:y>
    </cdr:from>
    <cdr:to>
      <cdr:x>0.95596</cdr:x>
      <cdr:y>0.73959</cdr:y>
    </cdr:to>
    <cdr:sp macro="" textlink="">
      <cdr:nvSpPr>
        <cdr:cNvPr id="3" name="ZoneTexte 2"/>
        <cdr:cNvSpPr txBox="1"/>
      </cdr:nvSpPr>
      <cdr:spPr>
        <a:xfrm xmlns:a="http://schemas.openxmlformats.org/drawingml/2006/main">
          <a:off x="782804" y="2664006"/>
          <a:ext cx="614614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a</a:t>
          </a:r>
          <a:r>
            <a:rPr lang="fr-FR" sz="1800" dirty="0" smtClean="0"/>
            <a:t>                    b                   </a:t>
          </a:r>
          <a:r>
            <a:rPr lang="fr-FR" sz="1800" dirty="0" smtClean="0"/>
            <a:t>b                     </a:t>
          </a:r>
          <a:r>
            <a:rPr lang="fr-FR" sz="1800" dirty="0"/>
            <a:t>b</a:t>
          </a:r>
          <a:r>
            <a:rPr lang="fr-FR" sz="1800" dirty="0" smtClean="0"/>
            <a:t>                   b                    b </a:t>
          </a:r>
          <a:endParaRPr lang="fr-FR"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0.25632</cdr:x>
      <cdr:y>0.60959</cdr:y>
    </cdr:from>
    <cdr:to>
      <cdr:x>1</cdr:x>
      <cdr:y>0.68618</cdr:y>
    </cdr:to>
    <cdr:sp macro="" textlink="">
      <cdr:nvSpPr>
        <cdr:cNvPr id="2" name="ZoneTexte 1"/>
        <cdr:cNvSpPr txBox="1"/>
      </cdr:nvSpPr>
      <cdr:spPr>
        <a:xfrm xmlns:a="http://schemas.openxmlformats.org/drawingml/2006/main">
          <a:off x="1151468" y="2939286"/>
          <a:ext cx="334075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a</a:t>
          </a:r>
          <a:r>
            <a:rPr lang="fr-FR" sz="1800" dirty="0" smtClean="0"/>
            <a:t>   c              a    cd            b    d                     </a:t>
          </a:r>
          <a:endParaRPr lang="fr-F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32C7D-B700-474A-9736-7F7918AB3914}" type="datetimeFigureOut">
              <a:rPr lang="fr-FR" smtClean="0"/>
              <a:t>30/05/18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13449-BAFD-634A-B8F1-989030C113CF}" type="slidenum">
              <a:rPr lang="fr-FR" smtClean="0"/>
              <a:t>‹#›</a:t>
            </a:fld>
            <a:endParaRPr lang="fr-FR"/>
          </a:p>
        </p:txBody>
      </p:sp>
    </p:spTree>
    <p:extLst>
      <p:ext uri="{BB962C8B-B14F-4D97-AF65-F5344CB8AC3E}">
        <p14:creationId xmlns:p14="http://schemas.microsoft.com/office/powerpoint/2010/main" val="2187605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novamont.co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Good </a:t>
            </a:r>
            <a:r>
              <a:rPr lang="fr-FR" dirty="0" err="1" smtClean="0"/>
              <a:t>morning</a:t>
            </a:r>
            <a:r>
              <a:rPr lang="fr-FR" dirty="0" smtClean="0"/>
              <a:t>,</a:t>
            </a:r>
            <a:r>
              <a:rPr lang="fr-FR"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 </a:t>
            </a:r>
            <a:r>
              <a:rPr lang="fr-FR" baseline="0" dirty="0" err="1" smtClean="0"/>
              <a:t>am</a:t>
            </a:r>
            <a:r>
              <a:rPr lang="fr-FR" baseline="0" dirty="0" smtClean="0"/>
              <a:t> Emmanuelle </a:t>
            </a:r>
            <a:r>
              <a:rPr lang="fr-FR" baseline="0" dirty="0" err="1" smtClean="0"/>
              <a:t>gastaldi</a:t>
            </a:r>
            <a:r>
              <a:rPr lang="fr-FR" baseline="0" dirty="0" smtClean="0"/>
              <a:t> and I </a:t>
            </a:r>
            <a:r>
              <a:rPr lang="fr-FR" baseline="0" dirty="0" err="1" smtClean="0"/>
              <a:t>am</a:t>
            </a:r>
            <a:r>
              <a:rPr lang="fr-FR" baseline="0" dirty="0" smtClean="0"/>
              <a:t> </a:t>
            </a:r>
            <a:r>
              <a:rPr lang="fr-FR" baseline="0" dirty="0" err="1" smtClean="0"/>
              <a:t>associate</a:t>
            </a:r>
            <a:r>
              <a:rPr lang="fr-FR" baseline="0" dirty="0" smtClean="0"/>
              <a:t> </a:t>
            </a:r>
            <a:r>
              <a:rPr lang="fr-FR" baseline="0" dirty="0" err="1" smtClean="0"/>
              <a:t>professor</a:t>
            </a:r>
            <a:r>
              <a:rPr lang="fr-FR" baseline="0" dirty="0" smtClean="0"/>
              <a:t> </a:t>
            </a:r>
            <a:r>
              <a:rPr lang="fr-FR" baseline="0" dirty="0" err="1" smtClean="0"/>
              <a:t>at</a:t>
            </a:r>
            <a:r>
              <a:rPr lang="fr-FR" baseline="0" dirty="0" smtClean="0"/>
              <a:t> the </a:t>
            </a:r>
            <a:r>
              <a:rPr lang="fr-FR" baseline="0" dirty="0" err="1" smtClean="0"/>
              <a:t>university</a:t>
            </a:r>
            <a:r>
              <a:rPr lang="fr-FR" baseline="0" dirty="0" smtClean="0"/>
              <a:t> of Montpellier </a:t>
            </a:r>
            <a:r>
              <a:rPr lang="fr-FR" baseline="0" dirty="0" err="1" smtClean="0"/>
              <a:t>located</a:t>
            </a:r>
            <a:r>
              <a:rPr lang="fr-FR" baseline="0" dirty="0" smtClean="0"/>
              <a:t> in the </a:t>
            </a:r>
            <a:r>
              <a:rPr lang="fr-FR" baseline="0" dirty="0" err="1" smtClean="0"/>
              <a:t>south</a:t>
            </a:r>
            <a:r>
              <a:rPr lang="fr-FR" baseline="0" dirty="0" smtClean="0"/>
              <a:t> of France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 </a:t>
            </a:r>
            <a:r>
              <a:rPr lang="fr-FR" dirty="0" err="1" smtClean="0"/>
              <a:t>Thank</a:t>
            </a:r>
            <a:r>
              <a:rPr lang="fr-FR" dirty="0" smtClean="0"/>
              <a:t> the</a:t>
            </a:r>
            <a:r>
              <a:rPr lang="fr-FR" baseline="0" dirty="0" smtClean="0"/>
              <a:t> PPs-33 </a:t>
            </a:r>
            <a:r>
              <a:rPr lang="fr-FR" baseline="0" dirty="0" err="1" smtClean="0"/>
              <a:t>organizing</a:t>
            </a:r>
            <a:r>
              <a:rPr lang="fr-FR" baseline="0" dirty="0" smtClean="0"/>
              <a:t> </a:t>
            </a:r>
            <a:r>
              <a:rPr lang="fr-FR" baseline="0" dirty="0" err="1" smtClean="0"/>
              <a:t>commitee</a:t>
            </a:r>
            <a:r>
              <a:rPr lang="fr-FR" baseline="0" dirty="0" smtClean="0"/>
              <a:t> for </a:t>
            </a:r>
            <a:r>
              <a:rPr lang="fr-FR" baseline="0" dirty="0" err="1" smtClean="0"/>
              <a:t>offering</a:t>
            </a:r>
            <a:r>
              <a:rPr lang="fr-FR" baseline="0" dirty="0" smtClean="0"/>
              <a:t> me </a:t>
            </a:r>
            <a:r>
              <a:rPr lang="fr-FR" baseline="0" dirty="0" err="1" smtClean="0"/>
              <a:t>today</a:t>
            </a:r>
            <a:r>
              <a:rPr lang="fr-FR" baseline="0" dirty="0" smtClean="0"/>
              <a:t> the </a:t>
            </a:r>
            <a:r>
              <a:rPr lang="fr-FR" baseline="0" dirty="0" err="1" smtClean="0"/>
              <a:t>opportunity</a:t>
            </a:r>
            <a:r>
              <a:rPr lang="fr-FR" baseline="0" dirty="0" smtClean="0"/>
              <a:t> to talk about the performance…..</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a:t>
            </a:fld>
            <a:endParaRPr lang="fr-FR"/>
          </a:p>
        </p:txBody>
      </p:sp>
    </p:spTree>
    <p:extLst>
      <p:ext uri="{BB962C8B-B14F-4D97-AF65-F5344CB8AC3E}">
        <p14:creationId xmlns:p14="http://schemas.microsoft.com/office/powerpoint/2010/main" val="78597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b="1" dirty="0" smtClean="0"/>
              <a:t>Regarding the agronomical performances, in all cases mulched vines are more vigorous and productive than</a:t>
            </a:r>
            <a:r>
              <a:rPr lang="en-GB" b="1" baseline="0" dirty="0" smtClean="0"/>
              <a:t> those grown on bare soil</a:t>
            </a:r>
            <a:endParaRPr lang="en-GB" b="1" dirty="0" smtClean="0"/>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b="1" baseline="0" dirty="0" smtClean="0"/>
              <a:t>n</a:t>
            </a:r>
            <a:r>
              <a:rPr lang="en-GB" b="1" dirty="0" smtClean="0"/>
              <a:t>o significant difference In terms of pruning</a:t>
            </a:r>
            <a:r>
              <a:rPr lang="en-GB" b="1" baseline="0" dirty="0" smtClean="0"/>
              <a:t> and fruiting yield </a:t>
            </a:r>
            <a:r>
              <a:rPr lang="en-GB" b="1" dirty="0" smtClean="0"/>
              <a:t>was noted</a:t>
            </a:r>
            <a:r>
              <a:rPr lang="en-GB" b="1" baseline="0" dirty="0" smtClean="0"/>
              <a:t> between the different biodegradable films used and PE whatever their composition and formulation and also no difference with PE mulched ones</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sz="1200" dirty="0" smtClean="0">
              <a:effectLst/>
              <a:latin typeface="Times New Roman"/>
              <a:ea typeface="Times New Roman"/>
            </a:endParaRP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sz="1200" dirty="0" smtClean="0">
                <a:effectLst/>
                <a:latin typeface="Times New Roman"/>
                <a:ea typeface="Times New Roman"/>
              </a:rPr>
              <a:t>Vines initially grown under </a:t>
            </a:r>
            <a:r>
              <a:rPr lang="en-US" sz="1200" dirty="0" smtClean="0">
                <a:effectLst/>
                <a:latin typeface="Times New Roman"/>
                <a:ea typeface="Times New Roman"/>
              </a:rPr>
              <a:t>biodegradable films (whatever their composition; MB, MBR, PPC/PBAT or PLA/PBAT) were as</a:t>
            </a:r>
            <a:r>
              <a:rPr lang="en-GB" sz="1200" dirty="0" smtClean="0">
                <a:effectLst/>
                <a:latin typeface="Times New Roman"/>
                <a:ea typeface="Times New Roman"/>
              </a:rPr>
              <a:t> vigorous and as productive as PE-mulched ones, showing no significant difference in terms of vegetative growth and fruiting production during the first two growing seasons. </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fr-FR" sz="1200" dirty="0" err="1" smtClean="0"/>
              <a:t>Correlation</a:t>
            </a:r>
            <a:r>
              <a:rPr lang="fr-FR" sz="1200" dirty="0" smtClean="0"/>
              <a:t> </a:t>
            </a:r>
            <a:r>
              <a:rPr lang="fr-FR" sz="1200" dirty="0" err="1" smtClean="0"/>
              <a:t>with</a:t>
            </a:r>
            <a:r>
              <a:rPr lang="fr-FR" sz="1200" dirty="0" smtClean="0"/>
              <a:t> film </a:t>
            </a:r>
            <a:r>
              <a:rPr lang="fr-FR" sz="1200" dirty="0" err="1" smtClean="0"/>
              <a:t>integrity</a:t>
            </a:r>
            <a:r>
              <a:rPr lang="fr-FR" sz="1200" dirty="0" smtClean="0"/>
              <a:t> and </a:t>
            </a:r>
            <a:r>
              <a:rPr lang="fr-FR" sz="1200" dirty="0" err="1" smtClean="0"/>
              <a:t>ageing</a:t>
            </a:r>
            <a:r>
              <a:rPr lang="fr-FR" sz="1200" dirty="0" smtClean="0"/>
              <a:t> in </a:t>
            </a:r>
            <a:r>
              <a:rPr lang="fr-FR" sz="1200" dirty="0" err="1" smtClean="0"/>
              <a:t>field</a:t>
            </a:r>
            <a:r>
              <a:rPr lang="fr-FR" sz="1200" dirty="0" smtClean="0"/>
              <a:t> conditions   </a:t>
            </a:r>
          </a:p>
          <a:p>
            <a:pPr marL="285750" indent="-285750">
              <a:buFont typeface="Wingdings" charset="2"/>
              <a:buChar char="ü"/>
            </a:pPr>
            <a:endParaRPr lang="fr-FR" dirty="0" smtClean="0"/>
          </a:p>
          <a:p>
            <a:pPr marL="285750" indent="-285750">
              <a:buFont typeface="Wingdings" charset="2"/>
              <a:buChar char="ü"/>
            </a:pPr>
            <a:endParaRPr lang="fr-FR" dirty="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10</a:t>
            </a:fld>
            <a:endParaRPr lang="fr-FR"/>
          </a:p>
        </p:txBody>
      </p:sp>
    </p:spTree>
    <p:extLst>
      <p:ext uri="{BB962C8B-B14F-4D97-AF65-F5344CB8AC3E}">
        <p14:creationId xmlns:p14="http://schemas.microsoft.com/office/powerpoint/2010/main" val="269000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11</a:t>
            </a:fld>
            <a:endParaRPr lang="fr-FR"/>
          </a:p>
        </p:txBody>
      </p:sp>
    </p:spTree>
    <p:extLst>
      <p:ext uri="{BB962C8B-B14F-4D97-AF65-F5344CB8AC3E}">
        <p14:creationId xmlns:p14="http://schemas.microsoft.com/office/powerpoint/2010/main" val="426427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To go further and try to understand why</a:t>
            </a:r>
            <a:r>
              <a:rPr lang="en-GB" sz="1200" kern="1200" baseline="0" dirty="0" smtClean="0">
                <a:solidFill>
                  <a:schemeClr val="tx1"/>
                </a:solidFill>
                <a:effectLst/>
                <a:latin typeface="+mn-lt"/>
                <a:ea typeface="+mn-ea"/>
                <a:cs typeface="+mn-cs"/>
              </a:rPr>
              <a:t> vines grown under biodegradable films led to so high agronomical performance in spite of the early degradation of the mulch</a:t>
            </a:r>
          </a:p>
          <a:p>
            <a:r>
              <a:rPr lang="en-GB" sz="1200" kern="1200" baseline="0" dirty="0" smtClean="0">
                <a:solidFill>
                  <a:schemeClr val="tx1"/>
                </a:solidFill>
                <a:effectLst/>
                <a:latin typeface="+mn-lt"/>
                <a:ea typeface="+mn-ea"/>
                <a:cs typeface="+mn-cs"/>
              </a:rPr>
              <a:t>Their root growth has been investigated after excavation of the roots followed by dried mass and length measurements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results obtained are presented her and underline that whatever the considered depth, the mass of root developed by the vines grown under BF is always higher than for the two other modalities</a:t>
            </a:r>
          </a:p>
          <a:p>
            <a:r>
              <a:rPr lang="en-GB" sz="1200" kern="1200" baseline="0" dirty="0" smtClean="0">
                <a:solidFill>
                  <a:schemeClr val="tx1"/>
                </a:solidFill>
                <a:effectLst/>
                <a:latin typeface="+mn-lt"/>
                <a:ea typeface="+mn-ea"/>
                <a:cs typeface="+mn-cs"/>
              </a:rPr>
              <a:t>Meaning that</a:t>
            </a:r>
            <a:r>
              <a:rPr lang="en-GB" sz="1200" kern="1200" dirty="0" smtClean="0">
                <a:solidFill>
                  <a:schemeClr val="tx1"/>
                </a:solidFill>
                <a:effectLst/>
                <a:latin typeface="+mn-lt"/>
                <a:ea typeface="+mn-ea"/>
                <a:cs typeface="+mn-cs"/>
              </a:rPr>
              <a:t> in comparison with</a:t>
            </a:r>
            <a:r>
              <a:rPr lang="en-GB" sz="1200" kern="1200" baseline="0" dirty="0" smtClean="0">
                <a:solidFill>
                  <a:schemeClr val="tx1"/>
                </a:solidFill>
                <a:effectLst/>
                <a:latin typeface="+mn-lt"/>
                <a:ea typeface="+mn-ea"/>
                <a:cs typeface="+mn-cs"/>
              </a:rPr>
              <a:t> PE </a:t>
            </a:r>
            <a:r>
              <a:rPr lang="en-GB" sz="1200" kern="1200" dirty="0" smtClean="0">
                <a:solidFill>
                  <a:schemeClr val="tx1"/>
                </a:solidFill>
                <a:effectLst/>
                <a:latin typeface="+mn-lt"/>
                <a:ea typeface="+mn-ea"/>
                <a:cs typeface="+mn-cs"/>
              </a:rPr>
              <a:t>the loss of integrity undergone by the biodegradable mulch films 5 months after planting is even more advantageous for rootstock development. </a:t>
            </a:r>
          </a:p>
          <a:p>
            <a:r>
              <a:rPr lang="en-GB" sz="1200" kern="1200" dirty="0" smtClean="0">
                <a:solidFill>
                  <a:schemeClr val="tx1"/>
                </a:solidFill>
                <a:effectLst/>
                <a:latin typeface="+mn-lt"/>
                <a:ea typeface="+mn-ea"/>
                <a:cs typeface="+mn-cs"/>
              </a:rPr>
              <a:t>Indeed, when the topsoil moisture content starts decreasing, as evaporation is no longer stopped by the mulch, the rootstock starts developing deeper in search of water, becoming then more vigorous and better distributed than for vines grown on a bare soil</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S</a:t>
            </a:r>
            <a:r>
              <a:rPr lang="en-GB" sz="1200" kern="1200" baseline="0" dirty="0" smtClean="0">
                <a:solidFill>
                  <a:schemeClr val="tx1"/>
                </a:solidFill>
                <a:effectLst/>
                <a:latin typeface="+mn-lt"/>
                <a:ea typeface="+mn-ea"/>
                <a:cs typeface="+mn-cs"/>
              </a:rPr>
              <a:t>o </a:t>
            </a:r>
            <a:r>
              <a:rPr lang="en-GB" sz="1200" kern="1200" dirty="0" smtClean="0">
                <a:solidFill>
                  <a:schemeClr val="tx1"/>
                </a:solidFill>
                <a:effectLst/>
                <a:latin typeface="+mn-lt"/>
                <a:ea typeface="+mn-ea"/>
                <a:cs typeface="+mn-cs"/>
              </a:rPr>
              <a:t>in the case of a newly planted vineyard, mulching seems to have a key role mainly during the first months after planting, </a:t>
            </a:r>
          </a:p>
          <a:p>
            <a:r>
              <a:rPr lang="en-GB" sz="1200" kern="1200" dirty="0" smtClean="0">
                <a:solidFill>
                  <a:schemeClr val="tx1"/>
                </a:solidFill>
                <a:effectLst/>
                <a:latin typeface="+mn-lt"/>
                <a:ea typeface="+mn-ea"/>
                <a:cs typeface="+mn-cs"/>
              </a:rPr>
              <a:t>by improving soil water availability</a:t>
            </a:r>
            <a:r>
              <a:rPr lang="fr-F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maintaining a slightly higher temperature under the film. </a:t>
            </a:r>
          </a:p>
          <a:p>
            <a:r>
              <a:rPr lang="en-GB" sz="1200" kern="1200" dirty="0" smtClean="0">
                <a:solidFill>
                  <a:schemeClr val="tx1"/>
                </a:solidFill>
                <a:effectLst/>
                <a:latin typeface="+mn-lt"/>
                <a:ea typeface="+mn-ea"/>
                <a:cs typeface="+mn-cs"/>
              </a:rPr>
              <a:t>The combination of these two effects should enable the young vines to develop their root system without having to compete with weeds for water and nutrients.</a:t>
            </a:r>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12</a:t>
            </a:fld>
            <a:endParaRPr lang="fr-FR"/>
          </a:p>
        </p:txBody>
      </p:sp>
    </p:spTree>
    <p:extLst>
      <p:ext uri="{BB962C8B-B14F-4D97-AF65-F5344CB8AC3E}">
        <p14:creationId xmlns:p14="http://schemas.microsoft.com/office/powerpoint/2010/main" val="401451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results obtained are presented her and underline that whatever the considered depth, the mass of root developed by the vines grown under BF is always higher than for the two other modalities</a:t>
            </a:r>
          </a:p>
          <a:p>
            <a:r>
              <a:rPr lang="en-GB" sz="1200" kern="1200" baseline="0" dirty="0" smtClean="0">
                <a:solidFill>
                  <a:schemeClr val="tx1"/>
                </a:solidFill>
                <a:effectLst/>
                <a:latin typeface="+mn-lt"/>
                <a:ea typeface="+mn-ea"/>
                <a:cs typeface="+mn-cs"/>
              </a:rPr>
              <a:t>Meaning that</a:t>
            </a:r>
            <a:r>
              <a:rPr lang="en-GB" sz="1200" kern="1200" dirty="0" smtClean="0">
                <a:solidFill>
                  <a:schemeClr val="tx1"/>
                </a:solidFill>
                <a:effectLst/>
                <a:latin typeface="+mn-lt"/>
                <a:ea typeface="+mn-ea"/>
                <a:cs typeface="+mn-cs"/>
              </a:rPr>
              <a:t> in comparison with</a:t>
            </a:r>
            <a:r>
              <a:rPr lang="en-GB" sz="1200" kern="1200" baseline="0" dirty="0" smtClean="0">
                <a:solidFill>
                  <a:schemeClr val="tx1"/>
                </a:solidFill>
                <a:effectLst/>
                <a:latin typeface="+mn-lt"/>
                <a:ea typeface="+mn-ea"/>
                <a:cs typeface="+mn-cs"/>
              </a:rPr>
              <a:t> PE </a:t>
            </a:r>
            <a:r>
              <a:rPr lang="en-GB" sz="1200" kern="1200" dirty="0" smtClean="0">
                <a:solidFill>
                  <a:schemeClr val="tx1"/>
                </a:solidFill>
                <a:effectLst/>
                <a:latin typeface="+mn-lt"/>
                <a:ea typeface="+mn-ea"/>
                <a:cs typeface="+mn-cs"/>
              </a:rPr>
              <a:t>the loss of integrity undergone by the biodegradable mulch films 5 months after planting is even more advantageous for rootstock development. </a:t>
            </a:r>
          </a:p>
          <a:p>
            <a:r>
              <a:rPr lang="en-GB" sz="1200" kern="1200" dirty="0" smtClean="0">
                <a:solidFill>
                  <a:schemeClr val="tx1"/>
                </a:solidFill>
                <a:effectLst/>
                <a:latin typeface="+mn-lt"/>
                <a:ea typeface="+mn-ea"/>
                <a:cs typeface="+mn-cs"/>
              </a:rPr>
              <a:t>Indeed, when the topsoil moisture content starts decreasing, as evaporation is no longer stopped by the mulch, the rootstock starts developing deeper in search of water, becoming then more vigorous and better distributed than for vines grown on a bare soil</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S</a:t>
            </a:r>
            <a:r>
              <a:rPr lang="en-GB" sz="1200" kern="1200" baseline="0" dirty="0" smtClean="0">
                <a:solidFill>
                  <a:schemeClr val="tx1"/>
                </a:solidFill>
                <a:effectLst/>
                <a:latin typeface="+mn-lt"/>
                <a:ea typeface="+mn-ea"/>
                <a:cs typeface="+mn-cs"/>
              </a:rPr>
              <a:t>o </a:t>
            </a:r>
            <a:r>
              <a:rPr lang="en-GB" sz="1200" kern="1200" dirty="0" smtClean="0">
                <a:solidFill>
                  <a:schemeClr val="tx1"/>
                </a:solidFill>
                <a:effectLst/>
                <a:latin typeface="+mn-lt"/>
                <a:ea typeface="+mn-ea"/>
                <a:cs typeface="+mn-cs"/>
              </a:rPr>
              <a:t>in the case of a newly planted vineyard, mulching seems to have a key role mainly during the first months after planting, </a:t>
            </a:r>
          </a:p>
          <a:p>
            <a:r>
              <a:rPr lang="en-GB" sz="1200" kern="1200" dirty="0" smtClean="0">
                <a:solidFill>
                  <a:schemeClr val="tx1"/>
                </a:solidFill>
                <a:effectLst/>
                <a:latin typeface="+mn-lt"/>
                <a:ea typeface="+mn-ea"/>
                <a:cs typeface="+mn-cs"/>
              </a:rPr>
              <a:t>by improving soil water availability</a:t>
            </a:r>
            <a:r>
              <a:rPr lang="fr-F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maintaining a slightly higher temperature under the film. </a:t>
            </a:r>
          </a:p>
          <a:p>
            <a:r>
              <a:rPr lang="en-GB" sz="1200" kern="1200" dirty="0" smtClean="0">
                <a:solidFill>
                  <a:schemeClr val="tx1"/>
                </a:solidFill>
                <a:effectLst/>
                <a:latin typeface="+mn-lt"/>
                <a:ea typeface="+mn-ea"/>
                <a:cs typeface="+mn-cs"/>
              </a:rPr>
              <a:t>The combination of these two effects should enable the young vines to develop their root system without having to compete with weeds for water and nutrients.</a:t>
            </a:r>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13</a:t>
            </a:fld>
            <a:endParaRPr lang="fr-FR"/>
          </a:p>
        </p:txBody>
      </p:sp>
    </p:spTree>
    <p:extLst>
      <p:ext uri="{BB962C8B-B14F-4D97-AF65-F5344CB8AC3E}">
        <p14:creationId xmlns:p14="http://schemas.microsoft.com/office/powerpoint/2010/main" val="401451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Even if both Mater-Bi</a:t>
            </a:r>
            <a:r>
              <a:rPr lang="en-GB" sz="1200" kern="1200" baseline="300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films biodegraded faster than the two others biodegradable films, all the biodegradable films</a:t>
            </a:r>
            <a:r>
              <a:rPr lang="en-GB" sz="1200" kern="1200" baseline="0" dirty="0" smtClean="0">
                <a:solidFill>
                  <a:schemeClr val="tx1"/>
                </a:solidFill>
                <a:effectLst/>
                <a:latin typeface="+mn-lt"/>
                <a:ea typeface="+mn-ea"/>
                <a:cs typeface="+mn-cs"/>
              </a:rPr>
              <a:t> comply with the requirements of the 52001 standard </a:t>
            </a:r>
            <a:r>
              <a:rPr lang="en-GB" sz="1200" kern="1200" baseline="0" dirty="0" err="1" smtClean="0">
                <a:solidFill>
                  <a:schemeClr val="tx1"/>
                </a:solidFill>
                <a:effectLst/>
                <a:latin typeface="+mn-lt"/>
                <a:ea typeface="+mn-ea"/>
                <a:cs typeface="+mn-cs"/>
              </a:rPr>
              <a:t>ie</a:t>
            </a:r>
            <a:r>
              <a:rPr lang="en-GB" sz="1200" kern="1200" baseline="0" dirty="0" smtClean="0">
                <a:solidFill>
                  <a:schemeClr val="tx1"/>
                </a:solidFill>
                <a:effectLst/>
                <a:latin typeface="+mn-lt"/>
                <a:ea typeface="+mn-ea"/>
                <a:cs typeface="+mn-cs"/>
              </a:rPr>
              <a:t> reach a degradation level higher than 60% related to cellulose in less than 2 years.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As you can notice on this cure, t</a:t>
            </a:r>
            <a:r>
              <a:rPr lang="en-GB"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incorporation of recycled material into Mater-Bi</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film (MBR) doesn’t fasten its biodegradation rate in spite of its expected lowered Mw distribution. To compare, PLA/PBAT </a:t>
            </a:r>
            <a:r>
              <a:rPr lang="en-GB" sz="1200" kern="1200" dirty="0" smtClean="0">
                <a:solidFill>
                  <a:schemeClr val="tx1"/>
                </a:solidFill>
                <a:effectLst/>
                <a:latin typeface="+mn-lt"/>
                <a:ea typeface="+mn-ea"/>
                <a:cs typeface="+mn-cs"/>
              </a:rPr>
              <a:t>exhibited the lowest degradation rate but satisfied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60% </a:t>
            </a:r>
            <a:r>
              <a:rPr lang="en-US" sz="1200" kern="1200" dirty="0" smtClean="0">
                <a:solidFill>
                  <a:schemeClr val="tx1"/>
                </a:solidFill>
                <a:effectLst/>
                <a:latin typeface="+mn-lt"/>
                <a:ea typeface="+mn-ea"/>
                <a:cs typeface="+mn-cs"/>
              </a:rPr>
              <a:t>degradation threshold (relative to cellulose) required by the standard within two years.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attributed to the presence of PLA (30%) that is hardly biodegradable in glassy state.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dirty="0" smtClean="0"/>
              <a:t>On tolère dans la 52001 de poursuivre le test pendant 2 ans</a:t>
            </a:r>
            <a:r>
              <a:rPr lang="fr-FR" baseline="0" dirty="0" smtClean="0"/>
              <a:t> </a:t>
            </a:r>
          </a:p>
          <a:p>
            <a:r>
              <a:rPr lang="fr-FR" baseline="0" dirty="0" smtClean="0"/>
              <a:t>In the 52001 2 of the 3 tests must </a:t>
            </a:r>
            <a:r>
              <a:rPr lang="fr-FR" baseline="0" dirty="0" err="1" smtClean="0"/>
              <a:t>be</a:t>
            </a:r>
            <a:r>
              <a:rPr lang="fr-FR" baseline="0" dirty="0" smtClean="0"/>
              <a:t> </a:t>
            </a:r>
            <a:r>
              <a:rPr lang="fr-FR" baseline="0" dirty="0" err="1" smtClean="0"/>
              <a:t>validated</a:t>
            </a:r>
            <a:r>
              <a:rPr lang="fr-FR" baseline="0" dirty="0" smtClean="0"/>
              <a:t> </a:t>
            </a:r>
          </a:p>
          <a:p>
            <a:r>
              <a:rPr lang="fr-FR" baseline="0" dirty="0" err="1" smtClean="0"/>
              <a:t>Generally</a:t>
            </a:r>
            <a:r>
              <a:rPr lang="fr-FR" baseline="0" dirty="0" smtClean="0"/>
              <a:t> the </a:t>
            </a:r>
            <a:r>
              <a:rPr lang="fr-FR" baseline="0" dirty="0" err="1" smtClean="0"/>
              <a:t>most</a:t>
            </a:r>
            <a:r>
              <a:rPr lang="fr-FR" baseline="0" dirty="0" smtClean="0"/>
              <a:t> </a:t>
            </a:r>
            <a:r>
              <a:rPr lang="fr-FR" baseline="0" dirty="0" err="1" smtClean="0"/>
              <a:t>often</a:t>
            </a:r>
            <a:r>
              <a:rPr lang="fr-FR" baseline="0" dirty="0" smtClean="0"/>
              <a:t> </a:t>
            </a:r>
            <a:r>
              <a:rPr lang="fr-FR" baseline="0" dirty="0" err="1" smtClean="0"/>
              <a:t>used</a:t>
            </a:r>
            <a:r>
              <a:rPr lang="fr-FR" baseline="0" dirty="0" smtClean="0"/>
              <a:t> are </a:t>
            </a:r>
            <a:r>
              <a:rPr lang="fr-FR" baseline="0" dirty="0" err="1" smtClean="0"/>
              <a:t>soil</a:t>
            </a:r>
            <a:r>
              <a:rPr lang="fr-FR" baseline="0" dirty="0" smtClean="0"/>
              <a:t> test and compost test </a:t>
            </a:r>
            <a:r>
              <a:rPr lang="fr-FR" baseline="0" dirty="0" err="1" smtClean="0"/>
              <a:t>however</a:t>
            </a:r>
            <a:r>
              <a:rPr lang="fr-FR" baseline="0" dirty="0" smtClean="0"/>
              <a:t> the </a:t>
            </a:r>
            <a:r>
              <a:rPr lang="fr-FR" baseline="0" dirty="0" err="1" smtClean="0"/>
              <a:t>soil</a:t>
            </a:r>
            <a:r>
              <a:rPr lang="fr-FR" baseline="0" dirty="0" smtClean="0"/>
              <a:t> test </a:t>
            </a:r>
            <a:r>
              <a:rPr lang="fr-FR" baseline="0" dirty="0" err="1" smtClean="0"/>
              <a:t>is</a:t>
            </a:r>
            <a:r>
              <a:rPr lang="fr-FR" baseline="0" dirty="0" smtClean="0"/>
              <a:t> the </a:t>
            </a:r>
            <a:r>
              <a:rPr lang="fr-FR" baseline="0" dirty="0" err="1" smtClean="0"/>
              <a:t>most</a:t>
            </a:r>
            <a:r>
              <a:rPr lang="fr-FR" baseline="0" dirty="0" smtClean="0"/>
              <a:t> </a:t>
            </a:r>
            <a:r>
              <a:rPr lang="fr-FR" baseline="0" dirty="0" err="1" smtClean="0"/>
              <a:t>difficult</a:t>
            </a:r>
            <a:r>
              <a:rPr lang="fr-FR" baseline="0" dirty="0" smtClean="0"/>
              <a:t> to </a:t>
            </a:r>
            <a:r>
              <a:rPr lang="fr-FR" baseline="0" dirty="0" err="1" smtClean="0"/>
              <a:t>validate</a:t>
            </a:r>
            <a:r>
              <a:rPr lang="fr-FR" baseline="0" dirty="0" smtClean="0"/>
              <a:t> </a:t>
            </a:r>
            <a:r>
              <a:rPr lang="fr-FR" baseline="0" dirty="0" err="1" smtClean="0"/>
              <a:t>since</a:t>
            </a:r>
            <a:r>
              <a:rPr lang="fr-FR" baseline="0" dirty="0" smtClean="0"/>
              <a:t> </a:t>
            </a:r>
            <a:r>
              <a:rPr lang="fr-FR" baseline="0" dirty="0" err="1" smtClean="0"/>
              <a:t>at</a:t>
            </a:r>
            <a:r>
              <a:rPr lang="fr-FR" baseline="0" dirty="0" smtClean="0"/>
              <a:t> the </a:t>
            </a:r>
            <a:r>
              <a:rPr lang="fr-FR" baseline="0" dirty="0" err="1" smtClean="0"/>
              <a:t>lowest</a:t>
            </a:r>
            <a:r>
              <a:rPr lang="fr-FR" baseline="0" dirty="0" smtClean="0"/>
              <a:t> </a:t>
            </a:r>
            <a:r>
              <a:rPr lang="fr-FR" baseline="0" dirty="0" err="1" smtClean="0"/>
              <a:t>temp</a:t>
            </a:r>
            <a:endParaRPr lang="fr-FR" baseline="0" dirty="0" smtClean="0"/>
          </a:p>
          <a:p>
            <a:r>
              <a:rPr lang="fr-FR" baseline="0" dirty="0" smtClean="0"/>
              <a:t>Rappel : compost 6 mois 90% cellulose</a:t>
            </a:r>
            <a:endParaRPr lang="fr-FR" dirty="0" smtClean="0"/>
          </a:p>
          <a:p>
            <a:r>
              <a:rPr lang="fr-FR" dirty="0" smtClean="0"/>
              <a:t>On tolère dans la 52001 de poursuivre le test pendant 2 ans</a:t>
            </a:r>
            <a:r>
              <a:rPr lang="fr-FR" baseline="0" dirty="0" smtClean="0"/>
              <a:t> </a:t>
            </a:r>
          </a:p>
          <a:p>
            <a:r>
              <a:rPr lang="fr-FR" baseline="0" dirty="0" smtClean="0"/>
              <a:t>In the 52001 2 of the 3 tests must </a:t>
            </a:r>
            <a:r>
              <a:rPr lang="fr-FR" baseline="0" dirty="0" err="1" smtClean="0"/>
              <a:t>be</a:t>
            </a:r>
            <a:r>
              <a:rPr lang="fr-FR" baseline="0" dirty="0" smtClean="0"/>
              <a:t> </a:t>
            </a:r>
            <a:r>
              <a:rPr lang="fr-FR" baseline="0" dirty="0" err="1" smtClean="0"/>
              <a:t>validated</a:t>
            </a:r>
            <a:r>
              <a:rPr lang="fr-FR" baseline="0" dirty="0" smtClean="0"/>
              <a:t> </a:t>
            </a:r>
          </a:p>
          <a:p>
            <a:r>
              <a:rPr lang="fr-FR" baseline="0" dirty="0" err="1" smtClean="0"/>
              <a:t>Generally</a:t>
            </a:r>
            <a:r>
              <a:rPr lang="fr-FR" baseline="0" dirty="0" smtClean="0"/>
              <a:t> the </a:t>
            </a:r>
            <a:r>
              <a:rPr lang="fr-FR" baseline="0" dirty="0" err="1" smtClean="0"/>
              <a:t>most</a:t>
            </a:r>
            <a:r>
              <a:rPr lang="fr-FR" baseline="0" dirty="0" smtClean="0"/>
              <a:t> </a:t>
            </a:r>
            <a:r>
              <a:rPr lang="fr-FR" baseline="0" dirty="0" err="1" smtClean="0"/>
              <a:t>often</a:t>
            </a:r>
            <a:r>
              <a:rPr lang="fr-FR" baseline="0" dirty="0" smtClean="0"/>
              <a:t> </a:t>
            </a:r>
            <a:r>
              <a:rPr lang="fr-FR" baseline="0" dirty="0" err="1" smtClean="0"/>
              <a:t>used</a:t>
            </a:r>
            <a:r>
              <a:rPr lang="fr-FR" baseline="0" dirty="0" smtClean="0"/>
              <a:t> are </a:t>
            </a:r>
            <a:r>
              <a:rPr lang="fr-FR" baseline="0" dirty="0" err="1" smtClean="0"/>
              <a:t>soil</a:t>
            </a:r>
            <a:r>
              <a:rPr lang="fr-FR" baseline="0" dirty="0" smtClean="0"/>
              <a:t> test and compost test </a:t>
            </a:r>
            <a:r>
              <a:rPr lang="fr-FR" baseline="0" dirty="0" err="1" smtClean="0"/>
              <a:t>however</a:t>
            </a:r>
            <a:r>
              <a:rPr lang="fr-FR" baseline="0" dirty="0" smtClean="0"/>
              <a:t> the </a:t>
            </a:r>
            <a:r>
              <a:rPr lang="fr-FR" baseline="0" dirty="0" err="1" smtClean="0"/>
              <a:t>soil</a:t>
            </a:r>
            <a:r>
              <a:rPr lang="fr-FR" baseline="0" dirty="0" smtClean="0"/>
              <a:t> test </a:t>
            </a:r>
            <a:r>
              <a:rPr lang="fr-FR" baseline="0" dirty="0" err="1" smtClean="0"/>
              <a:t>is</a:t>
            </a:r>
            <a:r>
              <a:rPr lang="fr-FR" baseline="0" dirty="0" smtClean="0"/>
              <a:t> the </a:t>
            </a:r>
            <a:r>
              <a:rPr lang="fr-FR" baseline="0" dirty="0" err="1" smtClean="0"/>
              <a:t>most</a:t>
            </a:r>
            <a:r>
              <a:rPr lang="fr-FR" baseline="0" dirty="0" smtClean="0"/>
              <a:t> </a:t>
            </a:r>
            <a:r>
              <a:rPr lang="fr-FR" baseline="0" dirty="0" err="1" smtClean="0"/>
              <a:t>difficult</a:t>
            </a:r>
            <a:r>
              <a:rPr lang="fr-FR" baseline="0" dirty="0" smtClean="0"/>
              <a:t> to </a:t>
            </a:r>
            <a:r>
              <a:rPr lang="fr-FR" baseline="0" dirty="0" err="1" smtClean="0"/>
              <a:t>validate</a:t>
            </a:r>
            <a:r>
              <a:rPr lang="fr-FR" baseline="0" dirty="0" smtClean="0"/>
              <a:t> </a:t>
            </a:r>
            <a:r>
              <a:rPr lang="fr-FR" baseline="0" dirty="0" err="1" smtClean="0"/>
              <a:t>since</a:t>
            </a:r>
            <a:r>
              <a:rPr lang="fr-FR" baseline="0" dirty="0" smtClean="0"/>
              <a:t> </a:t>
            </a:r>
            <a:r>
              <a:rPr lang="fr-FR" baseline="0" dirty="0" err="1" smtClean="0"/>
              <a:t>at</a:t>
            </a:r>
            <a:r>
              <a:rPr lang="fr-FR" baseline="0" dirty="0" smtClean="0"/>
              <a:t> the </a:t>
            </a:r>
            <a:r>
              <a:rPr lang="fr-FR" baseline="0" dirty="0" err="1" smtClean="0"/>
              <a:t>lowest</a:t>
            </a:r>
            <a:r>
              <a:rPr lang="fr-FR" baseline="0" dirty="0" smtClean="0"/>
              <a:t> </a:t>
            </a:r>
            <a:r>
              <a:rPr lang="fr-FR" baseline="0" dirty="0" err="1" smtClean="0"/>
              <a:t>temp</a:t>
            </a:r>
            <a:endParaRPr lang="fr-FR" baseline="0" dirty="0" smtClean="0"/>
          </a:p>
          <a:p>
            <a:r>
              <a:rPr lang="fr-FR" baseline="0" dirty="0" smtClean="0"/>
              <a:t>Rappel : compost 6 mois 90% cellulose</a:t>
            </a:r>
          </a:p>
          <a:p>
            <a:endParaRPr lang="fr-FR" baseline="0" dirty="0" smtClean="0"/>
          </a:p>
          <a:p>
            <a:r>
              <a:rPr lang="fr-FR" baseline="0" dirty="0" err="1" smtClean="0"/>
              <a:t>Biodeg</a:t>
            </a:r>
            <a:r>
              <a:rPr lang="fr-FR" baseline="0" dirty="0" smtClean="0"/>
              <a:t> Cellulose = 108 </a:t>
            </a:r>
            <a:r>
              <a:rPr lang="fr-FR" baseline="0" dirty="0" err="1" smtClean="0"/>
              <a:t>after</a:t>
            </a:r>
            <a:r>
              <a:rPr lang="fr-FR" baseline="0" dirty="0" smtClean="0"/>
              <a:t> 2 </a:t>
            </a:r>
            <a:r>
              <a:rPr lang="fr-FR" baseline="0" dirty="0" err="1" smtClean="0"/>
              <a:t>years</a:t>
            </a:r>
            <a:r>
              <a:rPr lang="fr-FR" baseline="0" dirty="0" smtClean="0"/>
              <a:t> =&gt; 60% </a:t>
            </a:r>
            <a:r>
              <a:rPr lang="fr-FR" baseline="0" dirty="0" smtClean="0">
                <a:sym typeface="Wingdings"/>
              </a:rPr>
              <a:t> 65% </a:t>
            </a:r>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Even if both Mater-Bi</a:t>
            </a:r>
            <a:r>
              <a:rPr lang="en-GB" sz="1200" kern="1200" baseline="300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films biodegraded faster than the two others biodegradable films, all the biodegradable films</a:t>
            </a:r>
            <a:r>
              <a:rPr lang="en-GB" sz="1200" kern="1200" baseline="0" dirty="0" smtClean="0">
                <a:solidFill>
                  <a:schemeClr val="tx1"/>
                </a:solidFill>
                <a:effectLst/>
                <a:latin typeface="+mn-lt"/>
                <a:ea typeface="+mn-ea"/>
                <a:cs typeface="+mn-cs"/>
              </a:rPr>
              <a:t> comply with the requirements of the 52001 standard </a:t>
            </a:r>
            <a:r>
              <a:rPr lang="en-GB" sz="1200" kern="1200" baseline="0" dirty="0" err="1" smtClean="0">
                <a:solidFill>
                  <a:schemeClr val="tx1"/>
                </a:solidFill>
                <a:effectLst/>
                <a:latin typeface="+mn-lt"/>
                <a:ea typeface="+mn-ea"/>
                <a:cs typeface="+mn-cs"/>
              </a:rPr>
              <a:t>ie</a:t>
            </a:r>
            <a:r>
              <a:rPr lang="en-GB" sz="1200" kern="1200" baseline="0" dirty="0" smtClean="0">
                <a:solidFill>
                  <a:schemeClr val="tx1"/>
                </a:solidFill>
                <a:effectLst/>
                <a:latin typeface="+mn-lt"/>
                <a:ea typeface="+mn-ea"/>
                <a:cs typeface="+mn-cs"/>
              </a:rPr>
              <a:t> reach a degradation level higher than 60% related to cellulose in less than 2 years.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As you can notice on this cure, t</a:t>
            </a:r>
            <a:r>
              <a:rPr lang="en-GB"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incorporation of recycled material into Mater-Bi</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film (MBR) doesn’t fasten its biodegradation rate in spite of its expected lowered Mw distribution. To compare, PLA/PBAT </a:t>
            </a:r>
            <a:r>
              <a:rPr lang="en-GB" sz="1200" kern="1200" dirty="0" smtClean="0">
                <a:solidFill>
                  <a:schemeClr val="tx1"/>
                </a:solidFill>
                <a:effectLst/>
                <a:latin typeface="+mn-lt"/>
                <a:ea typeface="+mn-ea"/>
                <a:cs typeface="+mn-cs"/>
              </a:rPr>
              <a:t>exhibited the lowest degradation rate but satisfied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60% </a:t>
            </a:r>
            <a:r>
              <a:rPr lang="en-US" sz="1200" kern="1200" dirty="0" smtClean="0">
                <a:solidFill>
                  <a:schemeClr val="tx1"/>
                </a:solidFill>
                <a:effectLst/>
                <a:latin typeface="+mn-lt"/>
                <a:ea typeface="+mn-ea"/>
                <a:cs typeface="+mn-cs"/>
              </a:rPr>
              <a:t>degradation threshold (relative to cellulose) required by the standard within two years.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attributed to the presence of PLA (30%) that is hardly biodegradable in glassy state.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dirty="0" smtClean="0"/>
              <a:t>On tolère dans la 52001 de poursuivre le test pendant 2 ans</a:t>
            </a:r>
            <a:r>
              <a:rPr lang="fr-FR" baseline="0" dirty="0" smtClean="0"/>
              <a:t> </a:t>
            </a:r>
          </a:p>
          <a:p>
            <a:r>
              <a:rPr lang="fr-FR" baseline="0" dirty="0" smtClean="0"/>
              <a:t>In the 52001 2 of the 3 tests must </a:t>
            </a:r>
            <a:r>
              <a:rPr lang="fr-FR" baseline="0" dirty="0" err="1" smtClean="0"/>
              <a:t>be</a:t>
            </a:r>
            <a:r>
              <a:rPr lang="fr-FR" baseline="0" dirty="0" smtClean="0"/>
              <a:t> </a:t>
            </a:r>
            <a:r>
              <a:rPr lang="fr-FR" baseline="0" dirty="0" err="1" smtClean="0"/>
              <a:t>validated</a:t>
            </a:r>
            <a:r>
              <a:rPr lang="fr-FR" baseline="0" dirty="0" smtClean="0"/>
              <a:t> </a:t>
            </a:r>
          </a:p>
          <a:p>
            <a:r>
              <a:rPr lang="fr-FR" baseline="0" dirty="0" err="1" smtClean="0"/>
              <a:t>Generally</a:t>
            </a:r>
            <a:r>
              <a:rPr lang="fr-FR" baseline="0" dirty="0" smtClean="0"/>
              <a:t> the </a:t>
            </a:r>
            <a:r>
              <a:rPr lang="fr-FR" baseline="0" dirty="0" err="1" smtClean="0"/>
              <a:t>most</a:t>
            </a:r>
            <a:r>
              <a:rPr lang="fr-FR" baseline="0" dirty="0" smtClean="0"/>
              <a:t> </a:t>
            </a:r>
            <a:r>
              <a:rPr lang="fr-FR" baseline="0" dirty="0" err="1" smtClean="0"/>
              <a:t>often</a:t>
            </a:r>
            <a:r>
              <a:rPr lang="fr-FR" baseline="0" dirty="0" smtClean="0"/>
              <a:t> </a:t>
            </a:r>
            <a:r>
              <a:rPr lang="fr-FR" baseline="0" dirty="0" err="1" smtClean="0"/>
              <a:t>used</a:t>
            </a:r>
            <a:r>
              <a:rPr lang="fr-FR" baseline="0" dirty="0" smtClean="0"/>
              <a:t> are </a:t>
            </a:r>
            <a:r>
              <a:rPr lang="fr-FR" baseline="0" dirty="0" err="1" smtClean="0"/>
              <a:t>soil</a:t>
            </a:r>
            <a:r>
              <a:rPr lang="fr-FR" baseline="0" dirty="0" smtClean="0"/>
              <a:t> test and compost test </a:t>
            </a:r>
            <a:r>
              <a:rPr lang="fr-FR" baseline="0" dirty="0" err="1" smtClean="0"/>
              <a:t>however</a:t>
            </a:r>
            <a:r>
              <a:rPr lang="fr-FR" baseline="0" dirty="0" smtClean="0"/>
              <a:t> the </a:t>
            </a:r>
            <a:r>
              <a:rPr lang="fr-FR" baseline="0" dirty="0" err="1" smtClean="0"/>
              <a:t>soil</a:t>
            </a:r>
            <a:r>
              <a:rPr lang="fr-FR" baseline="0" dirty="0" smtClean="0"/>
              <a:t> test </a:t>
            </a:r>
            <a:r>
              <a:rPr lang="fr-FR" baseline="0" dirty="0" err="1" smtClean="0"/>
              <a:t>is</a:t>
            </a:r>
            <a:r>
              <a:rPr lang="fr-FR" baseline="0" dirty="0" smtClean="0"/>
              <a:t> the </a:t>
            </a:r>
            <a:r>
              <a:rPr lang="fr-FR" baseline="0" dirty="0" err="1" smtClean="0"/>
              <a:t>most</a:t>
            </a:r>
            <a:r>
              <a:rPr lang="fr-FR" baseline="0" dirty="0" smtClean="0"/>
              <a:t> </a:t>
            </a:r>
            <a:r>
              <a:rPr lang="fr-FR" baseline="0" dirty="0" err="1" smtClean="0"/>
              <a:t>difficult</a:t>
            </a:r>
            <a:r>
              <a:rPr lang="fr-FR" baseline="0" dirty="0" smtClean="0"/>
              <a:t> to </a:t>
            </a:r>
            <a:r>
              <a:rPr lang="fr-FR" baseline="0" dirty="0" err="1" smtClean="0"/>
              <a:t>validate</a:t>
            </a:r>
            <a:r>
              <a:rPr lang="fr-FR" baseline="0" dirty="0" smtClean="0"/>
              <a:t> </a:t>
            </a:r>
            <a:r>
              <a:rPr lang="fr-FR" baseline="0" dirty="0" err="1" smtClean="0"/>
              <a:t>since</a:t>
            </a:r>
            <a:r>
              <a:rPr lang="fr-FR" baseline="0" dirty="0" smtClean="0"/>
              <a:t> </a:t>
            </a:r>
            <a:r>
              <a:rPr lang="fr-FR" baseline="0" dirty="0" err="1" smtClean="0"/>
              <a:t>at</a:t>
            </a:r>
            <a:r>
              <a:rPr lang="fr-FR" baseline="0" dirty="0" smtClean="0"/>
              <a:t> the </a:t>
            </a:r>
            <a:r>
              <a:rPr lang="fr-FR" baseline="0" dirty="0" err="1" smtClean="0"/>
              <a:t>lowest</a:t>
            </a:r>
            <a:r>
              <a:rPr lang="fr-FR" baseline="0" dirty="0" smtClean="0"/>
              <a:t> </a:t>
            </a:r>
            <a:r>
              <a:rPr lang="fr-FR" baseline="0" dirty="0" err="1" smtClean="0"/>
              <a:t>temp</a:t>
            </a:r>
            <a:endParaRPr lang="fr-FR" baseline="0" dirty="0" smtClean="0"/>
          </a:p>
          <a:p>
            <a:r>
              <a:rPr lang="fr-FR" baseline="0" dirty="0" smtClean="0"/>
              <a:t>Rappel : compost 6 mois 90% cellulose</a:t>
            </a:r>
            <a:endParaRPr lang="fr-FR" dirty="0" smtClean="0"/>
          </a:p>
          <a:p>
            <a:r>
              <a:rPr lang="fr-FR" dirty="0" smtClean="0"/>
              <a:t>On tolère dans la 52001 de poursuivre le test pendant 2 ans</a:t>
            </a:r>
            <a:r>
              <a:rPr lang="fr-FR" baseline="0" dirty="0" smtClean="0"/>
              <a:t> </a:t>
            </a:r>
          </a:p>
          <a:p>
            <a:r>
              <a:rPr lang="fr-FR" baseline="0" dirty="0" smtClean="0"/>
              <a:t>In the 52001 2 of the 3 tests must </a:t>
            </a:r>
            <a:r>
              <a:rPr lang="fr-FR" baseline="0" dirty="0" err="1" smtClean="0"/>
              <a:t>be</a:t>
            </a:r>
            <a:r>
              <a:rPr lang="fr-FR" baseline="0" dirty="0" smtClean="0"/>
              <a:t> </a:t>
            </a:r>
            <a:r>
              <a:rPr lang="fr-FR" baseline="0" dirty="0" err="1" smtClean="0"/>
              <a:t>validated</a:t>
            </a:r>
            <a:r>
              <a:rPr lang="fr-FR" baseline="0" dirty="0" smtClean="0"/>
              <a:t> </a:t>
            </a:r>
          </a:p>
          <a:p>
            <a:r>
              <a:rPr lang="fr-FR" baseline="0" dirty="0" err="1" smtClean="0"/>
              <a:t>Generally</a:t>
            </a:r>
            <a:r>
              <a:rPr lang="fr-FR" baseline="0" dirty="0" smtClean="0"/>
              <a:t> the </a:t>
            </a:r>
            <a:r>
              <a:rPr lang="fr-FR" baseline="0" dirty="0" err="1" smtClean="0"/>
              <a:t>most</a:t>
            </a:r>
            <a:r>
              <a:rPr lang="fr-FR" baseline="0" dirty="0" smtClean="0"/>
              <a:t> </a:t>
            </a:r>
            <a:r>
              <a:rPr lang="fr-FR" baseline="0" dirty="0" err="1" smtClean="0"/>
              <a:t>often</a:t>
            </a:r>
            <a:r>
              <a:rPr lang="fr-FR" baseline="0" dirty="0" smtClean="0"/>
              <a:t> </a:t>
            </a:r>
            <a:r>
              <a:rPr lang="fr-FR" baseline="0" dirty="0" err="1" smtClean="0"/>
              <a:t>used</a:t>
            </a:r>
            <a:r>
              <a:rPr lang="fr-FR" baseline="0" dirty="0" smtClean="0"/>
              <a:t> are </a:t>
            </a:r>
            <a:r>
              <a:rPr lang="fr-FR" baseline="0" dirty="0" err="1" smtClean="0"/>
              <a:t>soil</a:t>
            </a:r>
            <a:r>
              <a:rPr lang="fr-FR" baseline="0" dirty="0" smtClean="0"/>
              <a:t> test and compost test </a:t>
            </a:r>
            <a:r>
              <a:rPr lang="fr-FR" baseline="0" dirty="0" err="1" smtClean="0"/>
              <a:t>however</a:t>
            </a:r>
            <a:r>
              <a:rPr lang="fr-FR" baseline="0" dirty="0" smtClean="0"/>
              <a:t> the </a:t>
            </a:r>
            <a:r>
              <a:rPr lang="fr-FR" baseline="0" dirty="0" err="1" smtClean="0"/>
              <a:t>soil</a:t>
            </a:r>
            <a:r>
              <a:rPr lang="fr-FR" baseline="0" dirty="0" smtClean="0"/>
              <a:t> test </a:t>
            </a:r>
            <a:r>
              <a:rPr lang="fr-FR" baseline="0" dirty="0" err="1" smtClean="0"/>
              <a:t>is</a:t>
            </a:r>
            <a:r>
              <a:rPr lang="fr-FR" baseline="0" dirty="0" smtClean="0"/>
              <a:t> the </a:t>
            </a:r>
            <a:r>
              <a:rPr lang="fr-FR" baseline="0" dirty="0" err="1" smtClean="0"/>
              <a:t>most</a:t>
            </a:r>
            <a:r>
              <a:rPr lang="fr-FR" baseline="0" dirty="0" smtClean="0"/>
              <a:t> </a:t>
            </a:r>
            <a:r>
              <a:rPr lang="fr-FR" baseline="0" dirty="0" err="1" smtClean="0"/>
              <a:t>difficult</a:t>
            </a:r>
            <a:r>
              <a:rPr lang="fr-FR" baseline="0" dirty="0" smtClean="0"/>
              <a:t> to </a:t>
            </a:r>
            <a:r>
              <a:rPr lang="fr-FR" baseline="0" dirty="0" err="1" smtClean="0"/>
              <a:t>validate</a:t>
            </a:r>
            <a:r>
              <a:rPr lang="fr-FR" baseline="0" dirty="0" smtClean="0"/>
              <a:t> </a:t>
            </a:r>
            <a:r>
              <a:rPr lang="fr-FR" baseline="0" dirty="0" err="1" smtClean="0"/>
              <a:t>since</a:t>
            </a:r>
            <a:r>
              <a:rPr lang="fr-FR" baseline="0" dirty="0" smtClean="0"/>
              <a:t> </a:t>
            </a:r>
            <a:r>
              <a:rPr lang="fr-FR" baseline="0" dirty="0" err="1" smtClean="0"/>
              <a:t>at</a:t>
            </a:r>
            <a:r>
              <a:rPr lang="fr-FR" baseline="0" dirty="0" smtClean="0"/>
              <a:t> the </a:t>
            </a:r>
            <a:r>
              <a:rPr lang="fr-FR" baseline="0" dirty="0" err="1" smtClean="0"/>
              <a:t>lowest</a:t>
            </a:r>
            <a:r>
              <a:rPr lang="fr-FR" baseline="0" dirty="0" smtClean="0"/>
              <a:t> </a:t>
            </a:r>
            <a:r>
              <a:rPr lang="fr-FR" baseline="0" dirty="0" err="1" smtClean="0"/>
              <a:t>temp</a:t>
            </a:r>
            <a:endParaRPr lang="fr-FR" baseline="0" dirty="0" smtClean="0"/>
          </a:p>
          <a:p>
            <a:r>
              <a:rPr lang="fr-FR" baseline="0" dirty="0" smtClean="0"/>
              <a:t>Rappel : compost 6 mois 90% cellulose</a:t>
            </a:r>
          </a:p>
          <a:p>
            <a:endParaRPr lang="fr-FR" baseline="0" dirty="0" smtClean="0"/>
          </a:p>
          <a:p>
            <a:r>
              <a:rPr lang="fr-FR" baseline="0" dirty="0" err="1" smtClean="0"/>
              <a:t>Biodeg</a:t>
            </a:r>
            <a:r>
              <a:rPr lang="fr-FR" baseline="0" dirty="0" smtClean="0"/>
              <a:t> Cellulose = 108 </a:t>
            </a:r>
            <a:r>
              <a:rPr lang="fr-FR" baseline="0" dirty="0" err="1" smtClean="0"/>
              <a:t>after</a:t>
            </a:r>
            <a:r>
              <a:rPr lang="fr-FR" baseline="0" dirty="0" smtClean="0"/>
              <a:t> 2 </a:t>
            </a:r>
            <a:r>
              <a:rPr lang="fr-FR" baseline="0" dirty="0" err="1" smtClean="0"/>
              <a:t>years</a:t>
            </a:r>
            <a:r>
              <a:rPr lang="fr-FR" baseline="0" dirty="0" smtClean="0"/>
              <a:t> =&gt; 60% </a:t>
            </a:r>
            <a:r>
              <a:rPr lang="fr-FR" baseline="0" dirty="0" smtClean="0">
                <a:sym typeface="Wingdings"/>
              </a:rPr>
              <a:t> 65% </a:t>
            </a:r>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a:t>The results obtained for the biodegradable film are consistent with the values available on </a:t>
            </a:r>
            <a:r>
              <a:rPr lang="en-GB" dirty="0" err="1"/>
              <a:t>Novamont</a:t>
            </a:r>
            <a:r>
              <a:rPr lang="en-GB" dirty="0"/>
              <a:t> website for Mater-Bi materials, with a WVP ranging from 1,65x10</a:t>
            </a:r>
            <a:r>
              <a:rPr lang="en-GB" baseline="30000" dirty="0"/>
              <a:t>-12</a:t>
            </a:r>
            <a:r>
              <a:rPr lang="en-GB" dirty="0"/>
              <a:t> to 8,25x10</a:t>
            </a:r>
            <a:r>
              <a:rPr lang="en-GB" baseline="30000" dirty="0"/>
              <a:t>-12 </a:t>
            </a:r>
            <a:r>
              <a:rPr lang="en-GB" dirty="0"/>
              <a:t>mol.m</a:t>
            </a:r>
            <a:r>
              <a:rPr lang="en-GB" baseline="30000" dirty="0"/>
              <a:t>-1</a:t>
            </a:r>
            <a:r>
              <a:rPr lang="en-GB" dirty="0"/>
              <a:t>.s</a:t>
            </a:r>
            <a:r>
              <a:rPr lang="en-GB" baseline="30000" dirty="0"/>
              <a:t>-1</a:t>
            </a:r>
            <a:r>
              <a:rPr lang="en-GB" dirty="0"/>
              <a:t>.Pa</a:t>
            </a:r>
            <a:r>
              <a:rPr lang="en-GB" baseline="30000" dirty="0"/>
              <a:t>-1</a:t>
            </a:r>
            <a:r>
              <a:rPr lang="en-GB" dirty="0"/>
              <a:t> (</a:t>
            </a:r>
            <a:r>
              <a:rPr lang="en-GB" u="sng" dirty="0">
                <a:hlinkClick r:id="rId3"/>
              </a:rPr>
              <a:t>www.novamont.com</a:t>
            </a:r>
            <a:r>
              <a:rPr lang="en-GB" dirty="0"/>
              <a:t>). </a:t>
            </a:r>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17</a:t>
            </a:fld>
            <a:endParaRPr lang="fr-FR"/>
          </a:p>
        </p:txBody>
      </p:sp>
    </p:spTree>
    <p:extLst>
      <p:ext uri="{BB962C8B-B14F-4D97-AF65-F5344CB8AC3E}">
        <p14:creationId xmlns:p14="http://schemas.microsoft.com/office/powerpoint/2010/main" val="63655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smtClean="0">
                <a:solidFill>
                  <a:schemeClr val="tx1"/>
                </a:solidFill>
                <a:effectLst/>
                <a:latin typeface="+mn-lt"/>
                <a:ea typeface="+mn-ea"/>
                <a:cs typeface="+mn-cs"/>
              </a:rPr>
              <a:t>However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if </a:t>
            </a:r>
            <a:r>
              <a:rPr lang="fr-FR" sz="1200" kern="1200" dirty="0" err="1" smtClean="0">
                <a:solidFill>
                  <a:schemeClr val="tx1"/>
                </a:solidFill>
                <a:effectLst/>
                <a:latin typeface="+mn-lt"/>
                <a:ea typeface="+mn-ea"/>
                <a:cs typeface="+mn-cs"/>
              </a:rPr>
              <a:t>mulching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an agricultural practice </a:t>
            </a:r>
            <a:r>
              <a:rPr lang="fr-FR" sz="1200" kern="1200" dirty="0" err="1" smtClean="0">
                <a:solidFill>
                  <a:schemeClr val="tx1"/>
                </a:solidFill>
                <a:effectLst/>
                <a:latin typeface="+mn-lt"/>
                <a:ea typeface="+mn-ea"/>
                <a:cs typeface="+mn-cs"/>
              </a:rPr>
              <a:t>commonly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widely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for a lot of </a:t>
            </a:r>
            <a:r>
              <a:rPr lang="fr-FR" sz="1200" kern="1200" dirty="0" err="1" smtClean="0">
                <a:solidFill>
                  <a:schemeClr val="tx1"/>
                </a:solidFill>
                <a:effectLst/>
                <a:latin typeface="+mn-lt"/>
                <a:ea typeface="+mn-ea"/>
                <a:cs typeface="+mn-cs"/>
              </a:rPr>
              <a:t>newly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planted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crops</a:t>
            </a:r>
            <a:r>
              <a:rPr lang="fr-FR" sz="1200" kern="1200" dirty="0" smtClean="0">
                <a:solidFill>
                  <a:schemeClr val="tx1"/>
                </a:solidFill>
                <a:effectLst/>
                <a:latin typeface="+mn-lt"/>
                <a:ea typeface="+mn-ea"/>
                <a:cs typeface="+mn-cs"/>
              </a:rPr>
              <a:t> for a long time, </a:t>
            </a:r>
          </a:p>
          <a:p>
            <a:r>
              <a:rPr lang="en-GB" sz="1200" kern="1200" dirty="0" smtClean="0">
                <a:solidFill>
                  <a:schemeClr val="tx1"/>
                </a:solidFill>
                <a:effectLst/>
                <a:latin typeface="+mn-lt"/>
                <a:ea typeface="+mn-ea"/>
                <a:cs typeface="+mn-cs"/>
              </a:rPr>
              <a:t>up to now, mulch films are made of polyethylene (PE), a non biodegradable material whose the waste management at the end of the crop lead to both aesthetic and environmental issues.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Indeed, as you can see here at the end of the crop the resulting plastic wastes are generally </a:t>
            </a:r>
            <a:r>
              <a:rPr lang="fr-F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stocked beside -  wildly burnt releasing hazardous residues - left in the field where they </a:t>
            </a:r>
            <a:r>
              <a:rPr lang="fr-FR" sz="1200" kern="1200" dirty="0" err="1" smtClean="0">
                <a:solidFill>
                  <a:schemeClr val="tx1"/>
                </a:solidFill>
                <a:effectLst/>
                <a:latin typeface="+mn-lt"/>
                <a:ea typeface="+mn-ea"/>
                <a:cs typeface="+mn-cs"/>
              </a:rPr>
              <a:t>progressively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broke</a:t>
            </a:r>
            <a:r>
              <a:rPr lang="fr-FR" sz="1200" kern="1200" dirty="0" smtClean="0">
                <a:solidFill>
                  <a:schemeClr val="tx1"/>
                </a:solidFill>
                <a:effectLst/>
                <a:latin typeface="+mn-lt"/>
                <a:ea typeface="+mn-ea"/>
                <a:cs typeface="+mn-cs"/>
              </a:rPr>
              <a:t> up </a:t>
            </a:r>
            <a:r>
              <a:rPr lang="fr-FR" sz="1200" kern="1200" dirty="0" err="1" smtClean="0">
                <a:solidFill>
                  <a:schemeClr val="tx1"/>
                </a:solidFill>
                <a:effectLst/>
                <a:latin typeface="+mn-lt"/>
                <a:ea typeface="+mn-ea"/>
                <a:cs typeface="+mn-cs"/>
              </a:rPr>
              <a:t>into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microplastics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are not </a:t>
            </a:r>
            <a:r>
              <a:rPr lang="fr-FR" sz="1200" kern="1200" dirty="0" err="1" smtClean="0">
                <a:solidFill>
                  <a:schemeClr val="tx1"/>
                </a:solidFill>
                <a:effectLst/>
                <a:latin typeface="+mn-lt"/>
                <a:ea typeface="+mn-ea"/>
                <a:cs typeface="+mn-cs"/>
              </a:rPr>
              <a:t>recoverable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at</a:t>
            </a:r>
            <a:r>
              <a:rPr lang="fr-FR" sz="1200" kern="1200" dirty="0" smtClean="0">
                <a:solidFill>
                  <a:schemeClr val="tx1"/>
                </a:solidFill>
                <a:effectLst/>
                <a:latin typeface="+mn-lt"/>
                <a:ea typeface="+mn-ea"/>
                <a:cs typeface="+mn-cs"/>
              </a:rPr>
              <a:t> the end of the </a:t>
            </a:r>
            <a:r>
              <a:rPr lang="fr-FR" sz="1200" kern="1200" dirty="0" err="1" smtClean="0">
                <a:solidFill>
                  <a:schemeClr val="tx1"/>
                </a:solidFill>
                <a:effectLst/>
                <a:latin typeface="+mn-lt"/>
                <a:ea typeface="+mn-ea"/>
                <a:cs typeface="+mn-cs"/>
              </a:rPr>
              <a:t>crop</a:t>
            </a:r>
            <a:r>
              <a:rPr lang="fr-FR" sz="1200" kern="1200" dirty="0" smtClean="0">
                <a:solidFill>
                  <a:schemeClr val="tx1"/>
                </a:solidFill>
                <a:effectLst/>
                <a:latin typeface="+mn-lt"/>
                <a:ea typeface="+mn-ea"/>
                <a:cs typeface="+mn-cs"/>
              </a:rPr>
              <a:t> and lead to an </a:t>
            </a:r>
            <a:r>
              <a:rPr lang="fr-FR" sz="1200" kern="1200" dirty="0" err="1" smtClean="0">
                <a:solidFill>
                  <a:schemeClr val="tx1"/>
                </a:solidFill>
                <a:effectLst/>
                <a:latin typeface="+mn-lt"/>
                <a:ea typeface="+mn-ea"/>
                <a:cs typeface="+mn-cs"/>
              </a:rPr>
              <a:t>irreversible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detrimental</a:t>
            </a:r>
            <a:r>
              <a:rPr lang="fr-FR" sz="1200" kern="1200" dirty="0" smtClean="0">
                <a:solidFill>
                  <a:schemeClr val="tx1"/>
                </a:solidFill>
                <a:effectLst/>
                <a:latin typeface="+mn-lt"/>
                <a:ea typeface="+mn-ea"/>
                <a:cs typeface="+mn-cs"/>
              </a:rPr>
              <a:t> contamination of the </a:t>
            </a:r>
            <a:r>
              <a:rPr lang="fr-FR" sz="1200" kern="1200" dirty="0" err="1" smtClean="0">
                <a:solidFill>
                  <a:schemeClr val="tx1"/>
                </a:solidFill>
                <a:effectLst/>
                <a:latin typeface="+mn-lt"/>
                <a:ea typeface="+mn-ea"/>
                <a:cs typeface="+mn-cs"/>
              </a:rPr>
              <a:t>soil</a:t>
            </a:r>
            <a:r>
              <a:rPr lang="fr-FR"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To finish with it is worth mentioning that the long term stability of PE is estimated in comparison with the targeted lifetime which rarely exceed a few weeks or 4 months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Leading to the conclusion that conventional plastics are not appropriate for applications in which plastic are required for so short time</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for all these reasons the biodegradable polymers are worthy of consideration as a suitable alternative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2</a:t>
            </a:fld>
            <a:endParaRPr lang="fr-FR"/>
          </a:p>
        </p:txBody>
      </p:sp>
    </p:spTree>
    <p:extLst>
      <p:ext uri="{BB962C8B-B14F-4D97-AF65-F5344CB8AC3E}">
        <p14:creationId xmlns:p14="http://schemas.microsoft.com/office/powerpoint/2010/main" val="249367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Thus, recent developments among biodegradable polymer films allow considering them as an environmentally friendly alternative to polyethylene </a:t>
            </a:r>
          </a:p>
          <a:p>
            <a:r>
              <a:rPr lang="en-GB" sz="1200" kern="1200" dirty="0" smtClean="0">
                <a:solidFill>
                  <a:schemeClr val="tx1"/>
                </a:solidFill>
                <a:effectLst/>
                <a:latin typeface="+mn-lt"/>
                <a:ea typeface="+mn-ea"/>
                <a:cs typeface="+mn-cs"/>
              </a:rPr>
              <a:t>Whose lifespan can exceed</a:t>
            </a:r>
            <a:r>
              <a:rPr lang="en-GB" sz="1200" kern="1200" baseline="0" dirty="0" smtClean="0">
                <a:solidFill>
                  <a:schemeClr val="tx1"/>
                </a:solidFill>
                <a:effectLst/>
                <a:latin typeface="+mn-lt"/>
                <a:ea typeface="+mn-ea"/>
                <a:cs typeface="+mn-cs"/>
              </a:rPr>
              <a:t> (go over) 50 years</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that purpose, the considered biodegradable material should meet the requirements of the perennial crop and associated farming practices </a:t>
            </a:r>
            <a:r>
              <a:rPr lang="en-GB" sz="1200" i="1" kern="1200" dirty="0"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remain intact in the field long enough to provide its expected positive effects on the crop and then, biodegrade at the topsoil without additional ploughing attesting that its biodegradation could be guaranteed afterwards.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3</a:t>
            </a:fld>
            <a:endParaRPr lang="fr-FR"/>
          </a:p>
        </p:txBody>
      </p:sp>
    </p:spTree>
    <p:extLst>
      <p:ext uri="{BB962C8B-B14F-4D97-AF65-F5344CB8AC3E}">
        <p14:creationId xmlns:p14="http://schemas.microsoft.com/office/powerpoint/2010/main" val="249367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44083">
              <a:defRPr/>
            </a:pPr>
            <a:r>
              <a:rPr lang="en-GB" sz="1100" dirty="0"/>
              <a:t>The successful establishment of a new vineyard strongly depends on the first growing years, grapevines generally starting producing during the third season. The use of polyethylene (PE) mulch films in the vine row is sometimes used in newly planted vineyards, not only for a herbicidal effect and to ensure their successful and homogeneous establishment, but also to deliver earlier production. Indeed, mulched vines may produce a crop one year earlier than </a:t>
            </a:r>
            <a:r>
              <a:rPr lang="en-GB" sz="1100" dirty="0" err="1"/>
              <a:t>unmulched</a:t>
            </a:r>
            <a:r>
              <a:rPr lang="en-GB" sz="1100" dirty="0"/>
              <a:t> vines (Godden and </a:t>
            </a:r>
            <a:r>
              <a:rPr lang="en-GB" sz="1100" dirty="0" err="1"/>
              <a:t>Hardie</a:t>
            </a:r>
            <a:r>
              <a:rPr lang="en-GB" sz="1100" dirty="0"/>
              <a:t> 1981; Moore 1963; </a:t>
            </a:r>
            <a:r>
              <a:rPr lang="en-GB" sz="1100" dirty="0" err="1"/>
              <a:t>Pinamonti</a:t>
            </a:r>
            <a:r>
              <a:rPr lang="en-GB" sz="1100" dirty="0"/>
              <a:t> 1998; Van der </a:t>
            </a:r>
            <a:r>
              <a:rPr lang="en-GB" sz="1100" dirty="0" err="1"/>
              <a:t>Westhuizen</a:t>
            </a:r>
            <a:r>
              <a:rPr lang="en-GB" sz="1100" dirty="0"/>
              <a:t> 1980). Such films lead to a better preservation of soil moisture, more uniform soil temperatures, less leaching of fertilizers, lower soil compaction, weed control, an increased growth and a higher survival rate (Van der </a:t>
            </a:r>
            <a:r>
              <a:rPr lang="en-GB" sz="1100" dirty="0" err="1"/>
              <a:t>Westhuizen</a:t>
            </a:r>
            <a:r>
              <a:rPr lang="en-GB" sz="1100" dirty="0"/>
              <a:t> 1980). Moreover, an increase in vegetative growth and yield were observed up to three years after planting when the film was removed after the first season (Moore 1963), or up to five years after planting when it was maintained 18 months (Van der </a:t>
            </a:r>
            <a:r>
              <a:rPr lang="en-GB" sz="1100" dirty="0" err="1"/>
              <a:t>Westhuizen</a:t>
            </a:r>
            <a:r>
              <a:rPr lang="en-GB" sz="1100" dirty="0"/>
              <a:t> 1980). </a:t>
            </a:r>
            <a:endParaRPr lang="fr-FR" sz="1100" dirty="0"/>
          </a:p>
          <a:p>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two experiments set up with an interval of one year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Regarding the vineyard, </a:t>
            </a:r>
            <a:r>
              <a:rPr lang="en-GB" sz="1200" kern="1200" dirty="0" smtClean="0">
                <a:solidFill>
                  <a:schemeClr val="tx1"/>
                </a:solidFill>
                <a:effectLst/>
                <a:latin typeface="+mn-lt"/>
                <a:ea typeface="+mn-ea"/>
                <a:cs typeface="+mn-cs"/>
              </a:rPr>
              <a:t>two experiments set up with an interval of one year and conducted in a part of the commercial vineyard “</a:t>
            </a:r>
            <a:r>
              <a:rPr lang="en-GB" sz="1200" kern="1200" dirty="0" err="1" smtClean="0">
                <a:solidFill>
                  <a:schemeClr val="tx1"/>
                </a:solidFill>
                <a:effectLst/>
                <a:latin typeface="+mn-lt"/>
                <a:ea typeface="+mn-ea"/>
                <a:cs typeface="+mn-cs"/>
              </a:rPr>
              <a:t>Domaine</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Vaissière</a:t>
            </a:r>
            <a:r>
              <a:rPr lang="en-GB" sz="1200" kern="1200" dirty="0" smtClean="0">
                <a:solidFill>
                  <a:schemeClr val="tx1"/>
                </a:solidFill>
                <a:effectLst/>
                <a:latin typeface="+mn-lt"/>
                <a:ea typeface="+mn-ea"/>
                <a:cs typeface="+mn-cs"/>
              </a:rPr>
              <a:t>” belonging to the winegrower Olivier Mandeville and located in Languedoc Roussillon (Southern France, 43°12 N-02°36 E, altitude</a:t>
            </a:r>
            <a:r>
              <a:rPr lang="en-US" sz="1200" kern="1200" dirty="0" smtClean="0">
                <a:solidFill>
                  <a:schemeClr val="tx1"/>
                </a:solidFill>
                <a:effectLst/>
                <a:latin typeface="+mn-lt"/>
                <a:ea typeface="+mn-ea"/>
                <a:cs typeface="+mn-cs"/>
              </a:rPr>
              <a:t> 71 m).  The first experiment (Trial 1) was initiated in April 2010 and the second one (Trial 2) in March 2011, both having been monitored during 3 and 2 crop cycles, respectively. </a:t>
            </a:r>
            <a:r>
              <a:rPr lang="en-GB" sz="1200" kern="1200" dirty="0" smtClean="0">
                <a:solidFill>
                  <a:schemeClr val="tx1"/>
                </a:solidFill>
                <a:effectLst/>
                <a:latin typeface="+mn-lt"/>
                <a:ea typeface="+mn-ea"/>
                <a:cs typeface="+mn-cs"/>
              </a:rPr>
              <a:t>These two experiments were launched to verify that the considered materials should meet the requirements of the perennial crop and its correlated farming practices </a:t>
            </a:r>
            <a:r>
              <a:rPr lang="en-GB" sz="1200" i="1" kern="1200" dirty="0"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remain intact in the field long enough to provide its expected positive effects on the crop, and also to attest that its biodegradation at the topsoil could be guaranteed afterwards.</a:t>
            </a:r>
            <a:endParaRPr lang="fr-FR" sz="1200" kern="1200" dirty="0" smtClean="0">
              <a:solidFill>
                <a:schemeClr val="tx1"/>
              </a:solidFill>
              <a:effectLst/>
              <a:latin typeface="+mn-lt"/>
              <a:ea typeface="+mn-ea"/>
              <a:cs typeface="+mn-cs"/>
            </a:endParaRPr>
          </a:p>
          <a:p>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Each treatment has 3 replicates in a randomized complete block design. Five guard vines in the row between each modality prevent potential border effects.</a:t>
            </a:r>
            <a:endParaRPr lang="fr-FR" sz="1200" kern="1200" dirty="0" smtClean="0">
              <a:solidFill>
                <a:schemeClr val="tx1"/>
              </a:solidFill>
              <a:effectLst/>
              <a:latin typeface="+mn-lt"/>
              <a:ea typeface="+mn-ea"/>
              <a:cs typeface="+mn-cs"/>
            </a:endParaRPr>
          </a:p>
          <a:p>
            <a:r>
              <a:rPr lang="fr-FR" dirty="0" smtClean="0"/>
              <a:t>DISPOSITIF ALEATOIRE PAR BLOCS</a:t>
            </a:r>
            <a:endParaRPr lang="fr-FR" dirty="0"/>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Each treatment has 4 replicates in a randomized complete block design. Five guard vines in the row between each modality prevent potential border effects.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If </a:t>
            </a:r>
            <a:r>
              <a:rPr lang="fr-FR" dirty="0" err="1" smtClean="0"/>
              <a:t>we</a:t>
            </a:r>
            <a:r>
              <a:rPr lang="fr-FR" dirty="0" smtClean="0"/>
              <a:t> look </a:t>
            </a:r>
            <a:r>
              <a:rPr lang="fr-FR" dirty="0" err="1" smtClean="0"/>
              <a:t>now</a:t>
            </a:r>
            <a:r>
              <a:rPr lang="fr-FR" dirty="0" smtClean="0"/>
              <a:t> </a:t>
            </a:r>
            <a:r>
              <a:rPr lang="fr-FR" dirty="0" err="1" smtClean="0"/>
              <a:t>what</a:t>
            </a:r>
            <a:r>
              <a:rPr lang="fr-FR" baseline="0" dirty="0" smtClean="0"/>
              <a:t> ‘s </a:t>
            </a:r>
            <a:r>
              <a:rPr lang="fr-FR" baseline="0" dirty="0" err="1" smtClean="0"/>
              <a:t>happen</a:t>
            </a:r>
            <a:r>
              <a:rPr lang="fr-FR" baseline="0" dirty="0" smtClean="0"/>
              <a:t> in the </a:t>
            </a:r>
            <a:r>
              <a:rPr lang="fr-FR" baseline="0" dirty="0" err="1" smtClean="0"/>
              <a:t>field</a:t>
            </a:r>
            <a:r>
              <a:rPr lang="fr-FR" baseline="0" dirty="0" smtClean="0"/>
              <a:t> </a:t>
            </a:r>
            <a:r>
              <a:rPr lang="fr-FR" baseline="0" dirty="0" err="1" smtClean="0"/>
              <a:t>regarding</a:t>
            </a:r>
            <a:r>
              <a:rPr lang="fr-FR" baseline="0" dirty="0" smtClean="0"/>
              <a:t> the films </a:t>
            </a:r>
            <a:r>
              <a:rPr lang="fr-FR" baseline="0" dirty="0" err="1" smtClean="0"/>
              <a:t>we</a:t>
            </a:r>
            <a:r>
              <a:rPr lang="fr-FR" baseline="0" dirty="0" smtClean="0"/>
              <a:t> </a:t>
            </a:r>
            <a:r>
              <a:rPr lang="fr-FR" baseline="0" dirty="0" err="1" smtClean="0"/>
              <a:t>observed</a:t>
            </a:r>
            <a:r>
              <a:rPr lang="fr-FR" baseline="0" dirty="0" smtClean="0"/>
              <a:t> </a:t>
            </a:r>
            <a:r>
              <a:rPr lang="fr-FR" sz="1200" kern="1200" baseline="0" dirty="0" smtClean="0">
                <a:solidFill>
                  <a:schemeClr val="tx1"/>
                </a:solidFill>
                <a:effectLst/>
                <a:latin typeface="+mn-lt"/>
                <a:ea typeface="+mn-ea"/>
                <a:cs typeface="+mn-cs"/>
              </a:rPr>
              <a:t>a </a:t>
            </a:r>
            <a:r>
              <a:rPr lang="fr-FR" sz="1200" kern="1200" baseline="0" dirty="0" err="1" smtClean="0">
                <a:solidFill>
                  <a:schemeClr val="tx1"/>
                </a:solidFill>
                <a:effectLst/>
                <a:latin typeface="+mn-lt"/>
                <a:ea typeface="+mn-ea"/>
                <a:cs typeface="+mn-cs"/>
              </a:rPr>
              <a:t>loss</a:t>
            </a:r>
            <a:r>
              <a:rPr lang="fr-FR" sz="1200" kern="1200" baseline="0" dirty="0" smtClean="0">
                <a:solidFill>
                  <a:schemeClr val="tx1"/>
                </a:solidFill>
                <a:effectLst/>
                <a:latin typeface="+mn-lt"/>
                <a:ea typeface="+mn-ea"/>
                <a:cs typeface="+mn-cs"/>
              </a:rPr>
              <a:t> of </a:t>
            </a:r>
            <a:r>
              <a:rPr lang="fr-FR" dirty="0" err="1" smtClean="0"/>
              <a:t>physical</a:t>
            </a:r>
            <a:r>
              <a:rPr lang="fr-FR" baseline="0" dirty="0" smtClean="0"/>
              <a:t> </a:t>
            </a:r>
            <a:r>
              <a:rPr lang="fr-FR" baseline="0" dirty="0" err="1" smtClean="0"/>
              <a:t>i</a:t>
            </a:r>
            <a:r>
              <a:rPr lang="fr-FR" dirty="0" err="1" smtClean="0"/>
              <a:t>ntegrity</a:t>
            </a:r>
            <a:r>
              <a:rPr lang="fr-FR" dirty="0" smtClean="0"/>
              <a:t> for all the </a:t>
            </a:r>
            <a:r>
              <a:rPr lang="fr-FR" dirty="0" err="1" smtClean="0"/>
              <a:t>biodegradable</a:t>
            </a:r>
            <a:r>
              <a:rPr lang="fr-FR" dirty="0" smtClean="0"/>
              <a:t> films 5 </a:t>
            </a:r>
            <a:r>
              <a:rPr lang="fr-FR" dirty="0" err="1" smtClean="0"/>
              <a:t>months</a:t>
            </a:r>
            <a:r>
              <a:rPr lang="fr-FR" dirty="0" smtClean="0"/>
              <a:t> </a:t>
            </a:r>
            <a:r>
              <a:rPr lang="fr-FR" dirty="0" err="1" smtClean="0"/>
              <a:t>after</a:t>
            </a:r>
            <a:r>
              <a:rPr lang="fr-FR" dirty="0" smtClean="0"/>
              <a:t> installation </a:t>
            </a:r>
            <a:r>
              <a:rPr lang="fr-FR" dirty="0" err="1" smtClean="0"/>
              <a:t>which</a:t>
            </a:r>
            <a:r>
              <a:rPr lang="fr-FR" baseline="0" dirty="0" smtClean="0"/>
              <a:t> correspond to a </a:t>
            </a:r>
            <a:r>
              <a:rPr lang="fr-FR" baseline="0" dirty="0" err="1" smtClean="0"/>
              <a:t>cumulated</a:t>
            </a:r>
            <a:r>
              <a:rPr lang="fr-FR" baseline="0" dirty="0" smtClean="0"/>
              <a:t> radiations of 260 kJ/cm2 </a:t>
            </a:r>
          </a:p>
          <a:p>
            <a:r>
              <a:rPr lang="fr-FR" sz="1200" kern="1200" dirty="0" err="1" smtClean="0">
                <a:solidFill>
                  <a:schemeClr val="tx1"/>
                </a:solidFill>
                <a:effectLst/>
                <a:latin typeface="+mn-lt"/>
                <a:ea typeface="+mn-ea"/>
                <a:cs typeface="+mn-cs"/>
              </a:rPr>
              <a:t>At</a:t>
            </a:r>
            <a:r>
              <a:rPr lang="fr-F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stage of the study, the reasons for the film deterioration were probably due to abiotic factors especially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UV</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light combined with biotic ones </a:t>
            </a:r>
          </a:p>
        </p:txBody>
      </p:sp>
      <p:sp>
        <p:nvSpPr>
          <p:cNvPr id="4" name="Espace réservé du numéro de diapositive 3"/>
          <p:cNvSpPr>
            <a:spLocks noGrp="1"/>
          </p:cNvSpPr>
          <p:nvPr>
            <p:ph type="sldNum" sz="quarter" idx="10"/>
          </p:nvPr>
        </p:nvSpPr>
        <p:spPr/>
        <p:txBody>
          <a:bodyPr/>
          <a:lstStyle/>
          <a:p>
            <a:fld id="{138EFAF0-3000-4AC9-974A-48A0BD19EEC0}"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b="1" dirty="0" smtClean="0"/>
              <a:t>Regarding the agronomical performances, in all cases mulched vines are more vigorous and productive than</a:t>
            </a:r>
            <a:r>
              <a:rPr lang="en-GB" b="1" baseline="0" dirty="0" smtClean="0"/>
              <a:t> those grown on bare soil</a:t>
            </a:r>
            <a:endParaRPr lang="en-GB" b="1" dirty="0" smtClean="0"/>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b="1" baseline="0" dirty="0" smtClean="0"/>
              <a:t>n</a:t>
            </a:r>
            <a:r>
              <a:rPr lang="en-GB" b="1" dirty="0" smtClean="0"/>
              <a:t>o significant difference In terms of pruning</a:t>
            </a:r>
            <a:r>
              <a:rPr lang="en-GB" b="1" baseline="0" dirty="0" smtClean="0"/>
              <a:t> and fruiting yield </a:t>
            </a:r>
            <a:r>
              <a:rPr lang="en-GB" b="1" dirty="0" smtClean="0"/>
              <a:t>was noted</a:t>
            </a:r>
            <a:r>
              <a:rPr lang="en-GB" b="1" baseline="0" dirty="0" smtClean="0"/>
              <a:t> between the different biodegradable films used and PE whatever their composition and formulation and also no difference with PE mulched ones</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sz="1200" dirty="0" smtClean="0">
              <a:effectLst/>
              <a:latin typeface="Times New Roman"/>
              <a:ea typeface="Times New Roman"/>
            </a:endParaRP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GB" sz="1200" dirty="0" smtClean="0">
                <a:effectLst/>
                <a:latin typeface="Times New Roman"/>
                <a:ea typeface="Times New Roman"/>
              </a:rPr>
              <a:t>Vines initially grown under </a:t>
            </a:r>
            <a:r>
              <a:rPr lang="en-US" sz="1200" dirty="0" smtClean="0">
                <a:effectLst/>
                <a:latin typeface="Times New Roman"/>
                <a:ea typeface="Times New Roman"/>
              </a:rPr>
              <a:t>biodegradable films (whatever their composition; MB, MBR, PPC/PBAT or PLA/PBAT) were as</a:t>
            </a:r>
            <a:r>
              <a:rPr lang="en-GB" sz="1200" dirty="0" smtClean="0">
                <a:effectLst/>
                <a:latin typeface="Times New Roman"/>
                <a:ea typeface="Times New Roman"/>
              </a:rPr>
              <a:t> vigorous and as productive as PE-mulched ones, showing no significant difference in terms of vegetative growth and fruiting production during the first two growing seasons. </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fr-FR" sz="1200" dirty="0" err="1" smtClean="0"/>
              <a:t>Correlation</a:t>
            </a:r>
            <a:r>
              <a:rPr lang="fr-FR" sz="1200" dirty="0" smtClean="0"/>
              <a:t> </a:t>
            </a:r>
            <a:r>
              <a:rPr lang="fr-FR" sz="1200" dirty="0" err="1" smtClean="0"/>
              <a:t>with</a:t>
            </a:r>
            <a:r>
              <a:rPr lang="fr-FR" sz="1200" dirty="0" smtClean="0"/>
              <a:t> film </a:t>
            </a:r>
            <a:r>
              <a:rPr lang="fr-FR" sz="1200" dirty="0" err="1" smtClean="0"/>
              <a:t>integrity</a:t>
            </a:r>
            <a:r>
              <a:rPr lang="fr-FR" sz="1200" dirty="0" smtClean="0"/>
              <a:t> and </a:t>
            </a:r>
            <a:r>
              <a:rPr lang="fr-FR" sz="1200" dirty="0" err="1" smtClean="0"/>
              <a:t>ageing</a:t>
            </a:r>
            <a:r>
              <a:rPr lang="fr-FR" sz="1200" dirty="0" smtClean="0"/>
              <a:t> in </a:t>
            </a:r>
            <a:r>
              <a:rPr lang="fr-FR" sz="1200" dirty="0" err="1" smtClean="0"/>
              <a:t>field</a:t>
            </a:r>
            <a:r>
              <a:rPr lang="fr-FR" sz="1200" dirty="0" smtClean="0"/>
              <a:t> conditions   </a:t>
            </a:r>
          </a:p>
          <a:p>
            <a:pPr marL="285750" indent="-285750">
              <a:buFont typeface="Wingdings" charset="2"/>
              <a:buChar char="ü"/>
            </a:pPr>
            <a:endParaRPr lang="fr-FR" dirty="0" smtClean="0"/>
          </a:p>
          <a:p>
            <a:pPr marL="285750" indent="-285750">
              <a:buFont typeface="Wingdings" charset="2"/>
              <a:buChar char="ü"/>
            </a:pPr>
            <a:endParaRPr lang="fr-FR" dirty="0"/>
          </a:p>
        </p:txBody>
      </p:sp>
      <p:sp>
        <p:nvSpPr>
          <p:cNvPr id="4" name="Espace réservé du numéro de diapositive 3"/>
          <p:cNvSpPr>
            <a:spLocks noGrp="1"/>
          </p:cNvSpPr>
          <p:nvPr>
            <p:ph type="sldNum" sz="quarter" idx="10"/>
          </p:nvPr>
        </p:nvSpPr>
        <p:spPr/>
        <p:txBody>
          <a:bodyPr/>
          <a:lstStyle/>
          <a:p>
            <a:fld id="{63935CAA-BC15-8648-A0C2-3D1C7C1389AA}" type="slidenum">
              <a:rPr lang="fr-FR" smtClean="0"/>
              <a:t>9</a:t>
            </a:fld>
            <a:endParaRPr lang="fr-FR"/>
          </a:p>
        </p:txBody>
      </p:sp>
    </p:spTree>
    <p:extLst>
      <p:ext uri="{BB962C8B-B14F-4D97-AF65-F5344CB8AC3E}">
        <p14:creationId xmlns:p14="http://schemas.microsoft.com/office/powerpoint/2010/main" val="269000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80342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291280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267594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93901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310117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21D45C-94C9-0743-A13C-357DB5983A7C}"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226043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21D45C-94C9-0743-A13C-357DB5983A7C}" type="datetimeFigureOut">
              <a:rPr lang="fr-FR" smtClean="0"/>
              <a:t>30/05/18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244147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521D45C-94C9-0743-A13C-357DB5983A7C}" type="datetimeFigureOut">
              <a:rPr lang="fr-FR" smtClean="0"/>
              <a:t>30/05/18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341049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21D45C-94C9-0743-A13C-357DB5983A7C}" type="datetimeFigureOut">
              <a:rPr lang="fr-FR" smtClean="0"/>
              <a:t>30/05/18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172606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21D45C-94C9-0743-A13C-357DB5983A7C}"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419938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21D45C-94C9-0743-A13C-357DB5983A7C}"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5A623-CF08-F54B-8A83-3F7BDE03E697}" type="slidenum">
              <a:rPr lang="fr-FR" smtClean="0"/>
              <a:t>‹#›</a:t>
            </a:fld>
            <a:endParaRPr lang="fr-FR"/>
          </a:p>
        </p:txBody>
      </p:sp>
    </p:spTree>
    <p:extLst>
      <p:ext uri="{BB962C8B-B14F-4D97-AF65-F5344CB8AC3E}">
        <p14:creationId xmlns:p14="http://schemas.microsoft.com/office/powerpoint/2010/main" val="464952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1D45C-94C9-0743-A13C-357DB5983A7C}" type="datetimeFigureOut">
              <a:rPr lang="fr-FR" smtClean="0"/>
              <a:t>30/05/18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5A623-CF08-F54B-8A83-3F7BDE03E697}" type="slidenum">
              <a:rPr lang="fr-FR" smtClean="0"/>
              <a:t>‹#›</a:t>
            </a:fld>
            <a:endParaRPr lang="fr-FR"/>
          </a:p>
        </p:txBody>
      </p:sp>
    </p:spTree>
    <p:extLst>
      <p:ext uri="{BB962C8B-B14F-4D97-AF65-F5344CB8AC3E}">
        <p14:creationId xmlns:p14="http://schemas.microsoft.com/office/powerpoint/2010/main" val="2451035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png"/><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png"/><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oleObject" Target="../embeddings/oleObject1.bin"/><Relationship Id="rId8"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4.png"/><Relationship Id="rId5" Type="http://schemas.openxmlformats.org/officeDocument/2006/relationships/image" Target="../media/image25.tiff"/><Relationship Id="rId6" Type="http://schemas.openxmlformats.org/officeDocument/2006/relationships/image" Target="../media/image26.jpeg"/><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jpeg"/><Relationship Id="rId6" Type="http://schemas.openxmlformats.org/officeDocument/2006/relationships/image" Target="../media/image14.png"/><Relationship Id="rId7" Type="http://schemas.microsoft.com/office/2007/relationships/hdphoto" Target="../media/hdphoto1.wdp"/><Relationship Id="rId8" Type="http://schemas.openxmlformats.org/officeDocument/2006/relationships/image" Target="../media/image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chart" Target="../charts/chart1.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441" y="619933"/>
            <a:ext cx="9039695" cy="1406026"/>
          </a:xfrm>
          <a:prstGeom prst="rect">
            <a:avLst/>
          </a:prstGeom>
        </p:spPr>
        <p:txBody>
          <a:bodyPr wrap="square">
            <a:spAutoFit/>
          </a:bodyPr>
          <a:lstStyle/>
          <a:p>
            <a:pPr>
              <a:lnSpc>
                <a:spcPct val="110000"/>
              </a:lnSpc>
            </a:pPr>
            <a:r>
              <a:rPr lang="en-US" sz="2600" dirty="0" smtClean="0">
                <a:solidFill>
                  <a:srgbClr val="7F7F7F"/>
                </a:solidFill>
                <a:latin typeface="Century Gothic"/>
                <a:ea typeface="ＭＳ Ｐゴシック" charset="0"/>
                <a:cs typeface="Century Gothic"/>
              </a:rPr>
              <a:t>Agronomic </a:t>
            </a:r>
            <a:r>
              <a:rPr lang="en-US" sz="2600" dirty="0">
                <a:solidFill>
                  <a:srgbClr val="7F7F7F"/>
                </a:solidFill>
                <a:latin typeface="Century Gothic"/>
                <a:ea typeface="ＭＳ Ｐゴシック" charset="0"/>
                <a:cs typeface="Century Gothic"/>
              </a:rPr>
              <a:t>Performances </a:t>
            </a:r>
            <a:r>
              <a:rPr lang="fr-FR" sz="2600" dirty="0" smtClean="0">
                <a:solidFill>
                  <a:srgbClr val="7F7F7F"/>
                </a:solidFill>
                <a:latin typeface="Century Gothic"/>
                <a:ea typeface="ＭＳ Ｐゴシック" charset="0"/>
                <a:cs typeface="Century Gothic"/>
              </a:rPr>
              <a:t>of </a:t>
            </a:r>
            <a:r>
              <a:rPr lang="fr-FR" sz="2600" dirty="0" err="1">
                <a:solidFill>
                  <a:srgbClr val="7F7F7F"/>
                </a:solidFill>
                <a:latin typeface="Century Gothic"/>
                <a:ea typeface="ＭＳ Ｐゴシック" charset="0"/>
                <a:cs typeface="Century Gothic"/>
              </a:rPr>
              <a:t>biodegradable</a:t>
            </a:r>
            <a:r>
              <a:rPr lang="fr-FR" sz="2600" dirty="0">
                <a:solidFill>
                  <a:srgbClr val="7F7F7F"/>
                </a:solidFill>
                <a:latin typeface="Century Gothic"/>
                <a:ea typeface="ＭＳ Ｐゴシック" charset="0"/>
                <a:cs typeface="Century Gothic"/>
              </a:rPr>
              <a:t> films </a:t>
            </a:r>
            <a:endParaRPr lang="fr-FR" sz="2600" dirty="0" smtClean="0">
              <a:solidFill>
                <a:srgbClr val="7F7F7F"/>
              </a:solidFill>
              <a:latin typeface="Century Gothic"/>
              <a:ea typeface="ＭＳ Ｐゴシック" charset="0"/>
              <a:cs typeface="Century Gothic"/>
            </a:endParaRPr>
          </a:p>
          <a:p>
            <a:pPr>
              <a:lnSpc>
                <a:spcPct val="110000"/>
              </a:lnSpc>
            </a:pPr>
            <a:r>
              <a:rPr lang="fr-FR" sz="2600" dirty="0" smtClean="0">
                <a:solidFill>
                  <a:srgbClr val="7F7F7F"/>
                </a:solidFill>
                <a:latin typeface="Century Gothic"/>
                <a:ea typeface="ＭＳ Ｐゴシック" charset="0"/>
                <a:cs typeface="Century Gothic"/>
              </a:rPr>
              <a:t>as </a:t>
            </a:r>
            <a:r>
              <a:rPr lang="fr-FR" sz="2600" dirty="0">
                <a:solidFill>
                  <a:srgbClr val="7F7F7F"/>
                </a:solidFill>
                <a:latin typeface="Century Gothic"/>
                <a:ea typeface="ＭＳ Ｐゴシック" charset="0"/>
                <a:cs typeface="Century Gothic"/>
              </a:rPr>
              <a:t>an alternative to </a:t>
            </a:r>
            <a:r>
              <a:rPr lang="fr-FR" sz="2600" dirty="0" err="1">
                <a:solidFill>
                  <a:srgbClr val="7F7F7F"/>
                </a:solidFill>
                <a:latin typeface="Century Gothic"/>
                <a:ea typeface="ＭＳ Ｐゴシック" charset="0"/>
                <a:cs typeface="Century Gothic"/>
              </a:rPr>
              <a:t>polyethylene</a:t>
            </a:r>
            <a:r>
              <a:rPr lang="fr-FR" sz="2600" dirty="0">
                <a:solidFill>
                  <a:srgbClr val="7F7F7F"/>
                </a:solidFill>
                <a:latin typeface="Century Gothic"/>
                <a:ea typeface="ＭＳ Ｐゴシック" charset="0"/>
                <a:cs typeface="Century Gothic"/>
              </a:rPr>
              <a:t> </a:t>
            </a:r>
            <a:r>
              <a:rPr lang="fr-FR" sz="2600" dirty="0" err="1">
                <a:solidFill>
                  <a:srgbClr val="7F7F7F"/>
                </a:solidFill>
                <a:latin typeface="Century Gothic"/>
                <a:ea typeface="ＭＳ Ｐゴシック" charset="0"/>
                <a:cs typeface="Century Gothic"/>
              </a:rPr>
              <a:t>mulches</a:t>
            </a:r>
            <a:r>
              <a:rPr lang="fr-FR" sz="2600" dirty="0">
                <a:solidFill>
                  <a:srgbClr val="7F7F7F"/>
                </a:solidFill>
                <a:latin typeface="Century Gothic"/>
                <a:ea typeface="ＭＳ Ｐゴシック" charset="0"/>
                <a:cs typeface="Century Gothic"/>
              </a:rPr>
              <a:t> </a:t>
            </a:r>
            <a:endParaRPr lang="fr-FR" sz="2600" dirty="0" smtClean="0">
              <a:solidFill>
                <a:srgbClr val="7F7F7F"/>
              </a:solidFill>
              <a:latin typeface="Century Gothic"/>
              <a:ea typeface="ＭＳ Ｐゴシック" charset="0"/>
              <a:cs typeface="Century Gothic"/>
            </a:endParaRPr>
          </a:p>
          <a:p>
            <a:pPr>
              <a:lnSpc>
                <a:spcPct val="110000"/>
              </a:lnSpc>
            </a:pPr>
            <a:r>
              <a:rPr lang="fr-FR" sz="2600" dirty="0" smtClean="0">
                <a:solidFill>
                  <a:srgbClr val="7F7F7F"/>
                </a:solidFill>
                <a:latin typeface="Century Gothic"/>
                <a:ea typeface="ＭＳ Ｐゴシック" charset="0"/>
                <a:cs typeface="Century Gothic"/>
              </a:rPr>
              <a:t>in </a:t>
            </a:r>
            <a:r>
              <a:rPr lang="fr-FR" sz="2600" dirty="0" err="1" smtClean="0">
                <a:solidFill>
                  <a:srgbClr val="7F7F7F"/>
                </a:solidFill>
                <a:latin typeface="Century Gothic"/>
                <a:ea typeface="ＭＳ Ｐゴシック" charset="0"/>
                <a:cs typeface="Century Gothic"/>
              </a:rPr>
              <a:t>vineyards</a:t>
            </a:r>
            <a:endParaRPr lang="fr-FR" sz="2600" dirty="0">
              <a:solidFill>
                <a:srgbClr val="7F7F7F"/>
              </a:solidFill>
              <a:latin typeface="Century Gothic"/>
              <a:ea typeface="ＭＳ Ｐゴシック" charset="0"/>
              <a:cs typeface="Century Gothic"/>
            </a:endParaRPr>
          </a:p>
        </p:txBody>
      </p:sp>
      <p:cxnSp>
        <p:nvCxnSpPr>
          <p:cNvPr id="9" name="Connecteur droit 8"/>
          <p:cNvCxnSpPr/>
          <p:nvPr/>
        </p:nvCxnSpPr>
        <p:spPr>
          <a:xfrm flipV="1">
            <a:off x="1238840" y="2406602"/>
            <a:ext cx="7905160" cy="30236"/>
          </a:xfrm>
          <a:prstGeom prst="line">
            <a:avLst/>
          </a:prstGeom>
          <a:ln w="28575" cmpd="sng">
            <a:solidFill>
              <a:srgbClr val="EC650A"/>
            </a:solidFill>
          </a:ln>
        </p:spPr>
        <p:style>
          <a:lnRef idx="2">
            <a:schemeClr val="accent1"/>
          </a:lnRef>
          <a:fillRef idx="0">
            <a:schemeClr val="accent1"/>
          </a:fillRef>
          <a:effectRef idx="1">
            <a:schemeClr val="accent1"/>
          </a:effectRef>
          <a:fontRef idx="minor">
            <a:schemeClr val="tx1"/>
          </a:fontRef>
        </p:style>
      </p:cxnSp>
      <p:sp>
        <p:nvSpPr>
          <p:cNvPr id="12" name="Rectangle 6"/>
          <p:cNvSpPr>
            <a:spLocks noChangeArrowheads="1"/>
          </p:cNvSpPr>
          <p:nvPr/>
        </p:nvSpPr>
        <p:spPr bwMode="auto">
          <a:xfrm>
            <a:off x="2568066" y="4062112"/>
            <a:ext cx="5204891" cy="47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738" tIns="32369" rIns="64738" bIns="32369" anchor="ctr"/>
          <a:lstStyle/>
          <a:p>
            <a:pPr defTabSz="321009">
              <a:lnSpc>
                <a:spcPct val="120000"/>
              </a:lnSpc>
              <a:tabLst>
                <a:tab pos="1940570" algn="r"/>
                <a:tab pos="2006337" algn="l"/>
              </a:tabLst>
              <a:defRPr/>
            </a:pPr>
            <a:r>
              <a:rPr lang="en-US" sz="1600" i="1" dirty="0" err="1">
                <a:solidFill>
                  <a:schemeClr val="bg1">
                    <a:lumMod val="50000"/>
                  </a:schemeClr>
                </a:solidFill>
                <a:latin typeface="Calibri"/>
                <a:ea typeface="ＭＳ Ｐゴシック" charset="0"/>
                <a:cs typeface="Calibri"/>
              </a:rPr>
              <a:t>e</a:t>
            </a:r>
            <a:r>
              <a:rPr lang="en-US" sz="1600" i="1" dirty="0" err="1" smtClean="0">
                <a:solidFill>
                  <a:schemeClr val="bg1">
                    <a:lumMod val="50000"/>
                  </a:schemeClr>
                </a:solidFill>
                <a:latin typeface="Calibri"/>
                <a:ea typeface="ＭＳ Ｐゴシック" charset="0"/>
                <a:cs typeface="Calibri"/>
              </a:rPr>
              <a:t>mmanuelle.gastaldi@umontpellier.fr</a:t>
            </a:r>
            <a:endParaRPr lang="en-US" sz="1600" i="1" baseline="30000" dirty="0">
              <a:solidFill>
                <a:schemeClr val="bg1">
                  <a:lumMod val="50000"/>
                </a:schemeClr>
              </a:solidFill>
              <a:latin typeface="Calibri"/>
              <a:ea typeface="ＭＳ Ｐゴシック" charset="0"/>
              <a:cs typeface="Calibri"/>
            </a:endParaRPr>
          </a:p>
        </p:txBody>
      </p:sp>
      <p:sp>
        <p:nvSpPr>
          <p:cNvPr id="13" name="Rectangle 7"/>
          <p:cNvSpPr>
            <a:spLocks noChangeArrowheads="1"/>
          </p:cNvSpPr>
          <p:nvPr/>
        </p:nvSpPr>
        <p:spPr bwMode="auto">
          <a:xfrm>
            <a:off x="1496508" y="4533153"/>
            <a:ext cx="722189" cy="46546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14661" tIns="32146" rIns="64291" bIns="0">
            <a:spAutoFit/>
          </a:bodyPr>
          <a:lstStyle/>
          <a:p>
            <a:pPr defTabSz="321009">
              <a:defRPr/>
            </a:pPr>
            <a:r>
              <a:rPr lang="en-US" sz="2800" b="1" dirty="0">
                <a:solidFill>
                  <a:schemeClr val="bg1">
                    <a:lumMod val="50000"/>
                  </a:schemeClr>
                </a:solidFill>
                <a:latin typeface="Arial" charset="0"/>
                <a:ea typeface="ＭＳ Ｐゴシック" charset="0"/>
                <a:cs typeface="ＭＳ Ｐゴシック" charset="0"/>
                <a:sym typeface="Wingdings" charset="0"/>
              </a:rPr>
              <a:t></a:t>
            </a:r>
          </a:p>
        </p:txBody>
      </p:sp>
      <p:sp>
        <p:nvSpPr>
          <p:cNvPr id="14" name="Rectangle 8"/>
          <p:cNvSpPr>
            <a:spLocks noChangeArrowheads="1"/>
          </p:cNvSpPr>
          <p:nvPr/>
        </p:nvSpPr>
        <p:spPr bwMode="auto">
          <a:xfrm>
            <a:off x="1496508" y="4067693"/>
            <a:ext cx="911945" cy="46546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14661" tIns="32146" rIns="64291" bIns="0">
            <a:spAutoFit/>
          </a:bodyPr>
          <a:lstStyle/>
          <a:p>
            <a:pPr defTabSz="321009">
              <a:defRPr/>
            </a:pPr>
            <a:r>
              <a:rPr lang="en-US" sz="2800" b="1" dirty="0">
                <a:solidFill>
                  <a:schemeClr val="bg1">
                    <a:lumMod val="50000"/>
                  </a:schemeClr>
                </a:solidFill>
                <a:latin typeface="Arial" charset="0"/>
                <a:ea typeface="ＭＳ Ｐゴシック" charset="0"/>
                <a:cs typeface="ＭＳ Ｐゴシック" charset="0"/>
                <a:sym typeface="Wingdings" charset="0"/>
              </a:rPr>
              <a:t></a:t>
            </a:r>
          </a:p>
        </p:txBody>
      </p:sp>
      <p:sp>
        <p:nvSpPr>
          <p:cNvPr id="3" name="Rectangle 2"/>
          <p:cNvSpPr/>
          <p:nvPr/>
        </p:nvSpPr>
        <p:spPr>
          <a:xfrm>
            <a:off x="1086441" y="2984826"/>
            <a:ext cx="3146893" cy="523220"/>
          </a:xfrm>
          <a:prstGeom prst="rect">
            <a:avLst/>
          </a:prstGeom>
        </p:spPr>
        <p:txBody>
          <a:bodyPr wrap="square">
            <a:spAutoFit/>
          </a:bodyPr>
          <a:lstStyle/>
          <a:p>
            <a:pPr>
              <a:lnSpc>
                <a:spcPct val="120000"/>
              </a:lnSpc>
              <a:buClr>
                <a:srgbClr val="FE8637"/>
              </a:buClr>
              <a:buSzPct val="70000"/>
            </a:pPr>
            <a:r>
              <a:rPr lang="en-GB" sz="2400" b="1" kern="0" dirty="0" smtClean="0">
                <a:solidFill>
                  <a:srgbClr val="7F7F7F"/>
                </a:solidFill>
                <a:latin typeface="Avenir Book"/>
                <a:cs typeface="Avenir Book"/>
              </a:rPr>
              <a:t>Emmanuelle Gastaldi </a:t>
            </a:r>
            <a:endParaRPr lang="en-GB" sz="2400" b="1" kern="0" dirty="0">
              <a:solidFill>
                <a:srgbClr val="7F7F7F"/>
              </a:solidFill>
              <a:latin typeface="Avenir Book"/>
              <a:cs typeface="Avenir Book"/>
            </a:endParaRPr>
          </a:p>
        </p:txBody>
      </p:sp>
      <p:pic>
        <p:nvPicPr>
          <p:cNvPr id="8" name="Image 7"/>
          <p:cNvPicPr>
            <a:picLocks noChangeAspect="1"/>
          </p:cNvPicPr>
          <p:nvPr/>
        </p:nvPicPr>
        <p:blipFill>
          <a:blip r:embed="rId3"/>
          <a:stretch>
            <a:fillRect/>
          </a:stretch>
        </p:blipFill>
        <p:spPr>
          <a:xfrm rot="16200000">
            <a:off x="-2155590" y="4204527"/>
            <a:ext cx="4834475" cy="523286"/>
          </a:xfrm>
          <a:prstGeom prst="rect">
            <a:avLst/>
          </a:prstGeom>
        </p:spPr>
      </p:pic>
      <p:pic>
        <p:nvPicPr>
          <p:cNvPr id="15" name="Image 14"/>
          <p:cNvPicPr>
            <a:picLocks noChangeAspect="1"/>
          </p:cNvPicPr>
          <p:nvPr/>
        </p:nvPicPr>
        <p:blipFill>
          <a:blip r:embed="rId4"/>
          <a:stretch>
            <a:fillRect/>
          </a:stretch>
        </p:blipFill>
        <p:spPr>
          <a:xfrm rot="16200000">
            <a:off x="-611975" y="904452"/>
            <a:ext cx="2048935" cy="240028"/>
          </a:xfrm>
          <a:prstGeom prst="rect">
            <a:avLst/>
          </a:prstGeom>
        </p:spPr>
      </p:pic>
      <p:pic>
        <p:nvPicPr>
          <p:cNvPr id="19" name="Image 18"/>
          <p:cNvPicPr>
            <a:picLocks noChangeAspect="1"/>
          </p:cNvPicPr>
          <p:nvPr/>
        </p:nvPicPr>
        <p:blipFill>
          <a:blip r:embed="rId5"/>
          <a:stretch>
            <a:fillRect/>
          </a:stretch>
        </p:blipFill>
        <p:spPr>
          <a:xfrm rot="16200000">
            <a:off x="-888709" y="867746"/>
            <a:ext cx="2048937" cy="313437"/>
          </a:xfrm>
          <a:prstGeom prst="rect">
            <a:avLst/>
          </a:prstGeom>
        </p:spPr>
      </p:pic>
      <p:pic>
        <p:nvPicPr>
          <p:cNvPr id="27" name="Picture 4" descr="H:\AGROBIOFILM mise à jour du 20 aout 2012\COMMUNICATION\Biopol 2013\logo IATE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733" y="5327340"/>
            <a:ext cx="2576362" cy="1481405"/>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
          <p:cNvSpPr txBox="1">
            <a:spLocks noChangeArrowheads="1"/>
          </p:cNvSpPr>
          <p:nvPr/>
        </p:nvSpPr>
        <p:spPr bwMode="auto">
          <a:xfrm>
            <a:off x="2584999" y="4562027"/>
            <a:ext cx="6426028" cy="104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defTabSz="455613" eaLnBrk="0" hangingPunct="0">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defTabSz="455613" eaLnBrk="0" hangingPunct="0">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defTabSz="455613" eaLnBrk="0" hangingPunct="0">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defTabSz="455613" eaLnBrk="0" hangingPunct="0">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defTabSz="455613" eaLnBrk="0" hangingPunct="0">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defTabSz="455613" eaLnBrk="0" fontAlgn="base" hangingPunct="0">
              <a:spcBef>
                <a:spcPct val="0"/>
              </a:spcBef>
              <a:spcAft>
                <a:spcPct val="0"/>
              </a:spcAft>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defTabSz="455613" eaLnBrk="0" fontAlgn="base" hangingPunct="0">
              <a:spcBef>
                <a:spcPct val="0"/>
              </a:spcBef>
              <a:spcAft>
                <a:spcPct val="0"/>
              </a:spcAft>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defTabSz="455613" eaLnBrk="0" fontAlgn="base" hangingPunct="0">
              <a:spcBef>
                <a:spcPct val="0"/>
              </a:spcBef>
              <a:spcAft>
                <a:spcPct val="0"/>
              </a:spcAft>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defTabSz="455613" eaLnBrk="0" fontAlgn="base" hangingPunct="0">
              <a:spcBef>
                <a:spcPct val="0"/>
              </a:spcBef>
              <a:spcAft>
                <a:spcPct val="0"/>
              </a:spcAft>
              <a:tabLst>
                <a:tab pos="1049338" algn="l"/>
              </a:tabLs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just" eaLnBrk="1" hangingPunct="1"/>
            <a:r>
              <a:rPr lang="en-US" sz="1600" i="1" dirty="0" smtClean="0">
                <a:solidFill>
                  <a:schemeClr val="bg1">
                    <a:lumMod val="50000"/>
                  </a:schemeClr>
                </a:solidFill>
                <a:latin typeface="Calibri" charset="0"/>
                <a:ea typeface="ＭＳ Ｐゴシック" charset="0"/>
                <a:cs typeface="ＭＳ Ｐゴシック" charset="0"/>
              </a:rPr>
              <a:t>UMR IATE Agro</a:t>
            </a:r>
            <a:r>
              <a:rPr lang="en-US" sz="1600" i="1" dirty="0">
                <a:solidFill>
                  <a:schemeClr val="bg1">
                    <a:lumMod val="50000"/>
                  </a:schemeClr>
                </a:solidFill>
                <a:latin typeface="Calibri" charset="0"/>
                <a:ea typeface="ＭＳ Ｐゴシック" charset="0"/>
                <a:cs typeface="ＭＳ Ｐゴシック" charset="0"/>
              </a:rPr>
              <a:t>-Polymers Engineering and Emerging Technology</a:t>
            </a:r>
          </a:p>
          <a:p>
            <a:r>
              <a:rPr lang="fr-FR" sz="1600" i="1" dirty="0" smtClean="0">
                <a:solidFill>
                  <a:schemeClr val="bg1">
                    <a:lumMod val="50000"/>
                  </a:schemeClr>
                </a:solidFill>
                <a:latin typeface="Calibri" charset="0"/>
                <a:ea typeface="ＭＳ Ｐゴシック" charset="0"/>
                <a:cs typeface="ＭＳ Ｐゴシック" charset="0"/>
              </a:rPr>
              <a:t>Campus INRA-Montpellier</a:t>
            </a:r>
            <a:r>
              <a:rPr lang="fr-FR" sz="1600" i="1" dirty="0">
                <a:solidFill>
                  <a:schemeClr val="bg1">
                    <a:lumMod val="50000"/>
                  </a:schemeClr>
                </a:solidFill>
                <a:latin typeface="Calibri" charset="0"/>
                <a:ea typeface="ＭＳ Ｐゴシック" charset="0"/>
                <a:cs typeface="ＭＳ Ｐゴシック" charset="0"/>
              </a:rPr>
              <a:t> </a:t>
            </a:r>
            <a:r>
              <a:rPr lang="fr-FR" sz="1600" i="1" dirty="0" err="1">
                <a:solidFill>
                  <a:schemeClr val="bg1">
                    <a:lumMod val="50000"/>
                  </a:schemeClr>
                </a:solidFill>
                <a:latin typeface="Calibri" charset="0"/>
                <a:ea typeface="ＭＳ Ｐゴシック" charset="0"/>
                <a:cs typeface="ＭＳ Ｐゴシック" charset="0"/>
              </a:rPr>
              <a:t>SupAgro</a:t>
            </a:r>
            <a:endParaRPr lang="fr-FR" sz="1600" i="1" dirty="0">
              <a:solidFill>
                <a:schemeClr val="bg1">
                  <a:lumMod val="50000"/>
                </a:schemeClr>
              </a:solidFill>
              <a:latin typeface="Calibri" charset="0"/>
              <a:ea typeface="ＭＳ Ｐゴシック" charset="0"/>
              <a:cs typeface="ＭＳ Ｐゴシック" charset="0"/>
            </a:endParaRPr>
          </a:p>
          <a:p>
            <a:r>
              <a:rPr lang="fr-FR" sz="1600" i="1" dirty="0">
                <a:solidFill>
                  <a:schemeClr val="bg1">
                    <a:lumMod val="50000"/>
                  </a:schemeClr>
                </a:solidFill>
                <a:latin typeface="Calibri" charset="0"/>
                <a:ea typeface="ＭＳ Ｐゴシック" charset="0"/>
                <a:cs typeface="ＭＳ Ｐゴシック" charset="0"/>
              </a:rPr>
              <a:t>2 place Pierre Viala, Bat 31  </a:t>
            </a:r>
          </a:p>
          <a:p>
            <a:r>
              <a:rPr lang="fr-FR" sz="1600" i="1" dirty="0">
                <a:solidFill>
                  <a:schemeClr val="bg1">
                    <a:lumMod val="50000"/>
                  </a:schemeClr>
                </a:solidFill>
                <a:latin typeface="Calibri" charset="0"/>
                <a:ea typeface="ＭＳ Ｐゴシック" charset="0"/>
                <a:cs typeface="ＭＳ Ｐゴシック" charset="0"/>
              </a:rPr>
              <a:t>34060 Montpellier cedex 01 France</a:t>
            </a:r>
            <a:endParaRPr lang="en-US" sz="1600" i="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494997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Graphique 41"/>
          <p:cNvGraphicFramePr>
            <a:graphicFrameLocks/>
          </p:cNvGraphicFramePr>
          <p:nvPr>
            <p:extLst>
              <p:ext uri="{D42A27DB-BD31-4B8C-83A1-F6EECF244321}">
                <p14:modId xmlns:p14="http://schemas.microsoft.com/office/powerpoint/2010/main" val="1371989553"/>
              </p:ext>
            </p:extLst>
          </p:nvPr>
        </p:nvGraphicFramePr>
        <p:xfrm>
          <a:off x="1895811" y="1706462"/>
          <a:ext cx="7248189" cy="410137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necteur droit 6"/>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277853" y="62406"/>
            <a:ext cx="4645684" cy="369332"/>
          </a:xfrm>
          <a:prstGeom prst="rect">
            <a:avLst/>
          </a:prstGeom>
          <a:noFill/>
        </p:spPr>
        <p:txBody>
          <a:bodyPr wrap="none" rtlCol="0">
            <a:spAutoFit/>
          </a:bodyPr>
          <a:lstStyle/>
          <a:p>
            <a:r>
              <a:rPr lang="fr-FR" i="1" dirty="0" err="1" smtClean="0">
                <a:solidFill>
                  <a:srgbClr val="7F7F7F"/>
                </a:solidFill>
                <a:latin typeface="Century Gothic"/>
                <a:cs typeface="Century Gothic"/>
              </a:rPr>
              <a:t>Agronomic</a:t>
            </a:r>
            <a:r>
              <a:rPr lang="fr-FR" i="1" dirty="0" smtClean="0">
                <a:solidFill>
                  <a:srgbClr val="7F7F7F"/>
                </a:solidFill>
                <a:latin typeface="Century Gothic"/>
                <a:cs typeface="Century Gothic"/>
              </a:rPr>
              <a:t> performance : </a:t>
            </a:r>
            <a:r>
              <a:rPr lang="fr-FR" i="1" dirty="0" err="1" smtClean="0">
                <a:solidFill>
                  <a:srgbClr val="7F7F7F"/>
                </a:solidFill>
                <a:latin typeface="Century Gothic"/>
                <a:cs typeface="Century Gothic"/>
              </a:rPr>
              <a:t>fruiting</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yield</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
        <p:nvSpPr>
          <p:cNvPr id="18" name="ZoneTexte 17"/>
          <p:cNvSpPr txBox="1"/>
          <p:nvPr/>
        </p:nvSpPr>
        <p:spPr>
          <a:xfrm>
            <a:off x="5046133" y="762483"/>
            <a:ext cx="3629667" cy="461665"/>
          </a:xfrm>
          <a:prstGeom prst="rect">
            <a:avLst/>
          </a:prstGeom>
          <a:noFill/>
          <a:ln>
            <a:solidFill>
              <a:schemeClr val="bg1">
                <a:lumMod val="65000"/>
              </a:schemeClr>
            </a:solidFill>
          </a:ln>
        </p:spPr>
        <p:txBody>
          <a:bodyPr wrap="square" rtlCol="0">
            <a:spAutoFit/>
          </a:bodyPr>
          <a:lstStyle/>
          <a:p>
            <a:pPr algn="ctr"/>
            <a:r>
              <a:rPr lang="fr-FR" sz="2400" dirty="0" err="1" smtClean="0">
                <a:latin typeface="Arial Black"/>
                <a:cs typeface="Arial Black"/>
              </a:rPr>
              <a:t>Fruiting</a:t>
            </a:r>
            <a:r>
              <a:rPr lang="fr-FR" sz="2400" dirty="0" smtClean="0">
                <a:latin typeface="Arial Black"/>
                <a:cs typeface="Arial Black"/>
              </a:rPr>
              <a:t> </a:t>
            </a:r>
            <a:r>
              <a:rPr lang="fr-FR" sz="2400" dirty="0" err="1" smtClean="0">
                <a:latin typeface="Arial Black"/>
                <a:cs typeface="Arial Black"/>
              </a:rPr>
              <a:t>yield</a:t>
            </a:r>
            <a:r>
              <a:rPr lang="fr-FR" sz="2400" dirty="0" smtClean="0">
                <a:latin typeface="Arial Black"/>
                <a:cs typeface="Arial Black"/>
              </a:rPr>
              <a:t> </a:t>
            </a:r>
          </a:p>
        </p:txBody>
      </p:sp>
      <p:sp>
        <p:nvSpPr>
          <p:cNvPr id="2" name="Rectangle 1"/>
          <p:cNvSpPr/>
          <p:nvPr/>
        </p:nvSpPr>
        <p:spPr>
          <a:xfrm>
            <a:off x="304800" y="6556735"/>
            <a:ext cx="8974666" cy="369332"/>
          </a:xfrm>
          <a:prstGeom prst="rect">
            <a:avLst/>
          </a:prstGeom>
        </p:spPr>
        <p:txBody>
          <a:bodyPr wrap="square">
            <a:spAutoFit/>
          </a:bodyPr>
          <a:lstStyle/>
          <a:p>
            <a:pPr algn="ctr">
              <a:spcBef>
                <a:spcPts val="1200"/>
              </a:spcBef>
            </a:pPr>
            <a:endParaRPr lang="en-GB" b="1" dirty="0">
              <a:ea typeface="Cambria Math"/>
            </a:endParaRPr>
          </a:p>
        </p:txBody>
      </p:sp>
      <p:grpSp>
        <p:nvGrpSpPr>
          <p:cNvPr id="19" name="Grouper 18"/>
          <p:cNvGrpSpPr/>
          <p:nvPr/>
        </p:nvGrpSpPr>
        <p:grpSpPr>
          <a:xfrm>
            <a:off x="491067" y="792975"/>
            <a:ext cx="1574800" cy="2307930"/>
            <a:chOff x="5636365" y="3836552"/>
            <a:chExt cx="2605450" cy="3389659"/>
          </a:xfrm>
        </p:grpSpPr>
        <p:pic>
          <p:nvPicPr>
            <p:cNvPr id="20"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27" name="Forme libre 26"/>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C:\Users\Anne\AppData\Local\Microsoft\Windows\Temporary Internet Files\Content.IE5\YJTLGU6N\MC900413552[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Anne\AppData\Local\Microsoft\Windows\Temporary Internet Files\Content.IE5\YJTLGU6N\MC900413552[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30" name="Forme libre 29"/>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e libre 31"/>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orme libre 32"/>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orme libre 34"/>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rme libre 35"/>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Ellipse 37"/>
          <p:cNvSpPr/>
          <p:nvPr/>
        </p:nvSpPr>
        <p:spPr>
          <a:xfrm>
            <a:off x="1478101" y="1422841"/>
            <a:ext cx="587766" cy="530092"/>
          </a:xfrm>
          <a:prstGeom prst="ellipse">
            <a:avLst/>
          </a:prstGeom>
          <a:noFill/>
          <a:ln w="28575"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9" name="Connecteur droit avec flèche 38"/>
          <p:cNvCxnSpPr/>
          <p:nvPr/>
        </p:nvCxnSpPr>
        <p:spPr>
          <a:xfrm flipV="1">
            <a:off x="2218267" y="1063398"/>
            <a:ext cx="2709333" cy="590109"/>
          </a:xfrm>
          <a:prstGeom prst="straightConnector1">
            <a:avLst/>
          </a:prstGeom>
          <a:ln w="38100" cmpd="sng">
            <a:solidFill>
              <a:srgbClr val="A6A6A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836722" y="1572242"/>
            <a:ext cx="594332" cy="619025"/>
          </a:xfrm>
          <a:prstGeom prst="ellipse">
            <a:avLst/>
          </a:prstGeom>
          <a:noFill/>
          <a:ln w="28575"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4704886" y="5807835"/>
            <a:ext cx="2526115" cy="707886"/>
          </a:xfrm>
          <a:prstGeom prst="rect">
            <a:avLst/>
          </a:prstGeom>
        </p:spPr>
        <p:txBody>
          <a:bodyPr wrap="none">
            <a:spAutoFit/>
          </a:bodyPr>
          <a:lstStyle/>
          <a:p>
            <a:pPr algn="ctr"/>
            <a:r>
              <a:rPr lang="fr-FR" sz="2000" b="1" dirty="0"/>
              <a:t>First </a:t>
            </a:r>
            <a:r>
              <a:rPr lang="fr-FR" sz="2000" b="1" dirty="0" err="1" smtClean="0"/>
              <a:t>harvest</a:t>
            </a:r>
            <a:endParaRPr lang="fr-FR" sz="2000" b="1" dirty="0" smtClean="0"/>
          </a:p>
          <a:p>
            <a:pPr algn="ctr"/>
            <a:r>
              <a:rPr lang="fr-FR" i="1" dirty="0" smtClean="0"/>
              <a:t>16 </a:t>
            </a:r>
            <a:r>
              <a:rPr lang="fr-FR" i="1" dirty="0" err="1" smtClean="0"/>
              <a:t>months</a:t>
            </a:r>
            <a:r>
              <a:rPr lang="fr-FR" i="1" dirty="0" smtClean="0"/>
              <a:t> </a:t>
            </a:r>
            <a:r>
              <a:rPr lang="fr-FR" i="1" dirty="0" err="1" smtClean="0"/>
              <a:t>after</a:t>
            </a:r>
            <a:r>
              <a:rPr lang="fr-FR" i="1" dirty="0" smtClean="0"/>
              <a:t> </a:t>
            </a:r>
            <a:r>
              <a:rPr lang="fr-FR" i="1" dirty="0" err="1" smtClean="0"/>
              <a:t>planting</a:t>
            </a:r>
            <a:r>
              <a:rPr lang="fr-FR" sz="2000" b="1" dirty="0" smtClean="0"/>
              <a:t> </a:t>
            </a:r>
            <a:endParaRPr lang="fr-FR" sz="2000" b="1" dirty="0"/>
          </a:p>
        </p:txBody>
      </p:sp>
      <p:sp>
        <p:nvSpPr>
          <p:cNvPr id="41" name="ZoneTexte 40"/>
          <p:cNvSpPr txBox="1"/>
          <p:nvPr/>
        </p:nvSpPr>
        <p:spPr>
          <a:xfrm>
            <a:off x="50665" y="3908784"/>
            <a:ext cx="1021584" cy="461665"/>
          </a:xfrm>
          <a:prstGeom prst="rect">
            <a:avLst/>
          </a:prstGeom>
          <a:noFill/>
        </p:spPr>
        <p:txBody>
          <a:bodyPr wrap="none" rtlCol="0">
            <a:spAutoFit/>
          </a:bodyPr>
          <a:lstStyle/>
          <a:p>
            <a:r>
              <a:rPr lang="fr-FR" sz="2400" b="1" dirty="0" smtClean="0">
                <a:latin typeface="Century Gothic"/>
                <a:cs typeface="Century Gothic"/>
              </a:rPr>
              <a:t>Trial 2</a:t>
            </a:r>
            <a:endParaRPr lang="fr-FR" sz="2400" b="1" dirty="0">
              <a:latin typeface="Century Gothic"/>
              <a:cs typeface="Century Gothic"/>
            </a:endParaRPr>
          </a:p>
        </p:txBody>
      </p:sp>
      <p:sp>
        <p:nvSpPr>
          <p:cNvPr id="44" name="ZoneTexte 43"/>
          <p:cNvSpPr txBox="1"/>
          <p:nvPr/>
        </p:nvSpPr>
        <p:spPr>
          <a:xfrm rot="16200000">
            <a:off x="606430" y="3318286"/>
            <a:ext cx="2578763" cy="75679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000" b="1" dirty="0" err="1" smtClean="0"/>
              <a:t>Fruiting</a:t>
            </a:r>
            <a:r>
              <a:rPr lang="fr-FR" sz="2000" b="1" dirty="0" smtClean="0"/>
              <a:t> </a:t>
            </a:r>
            <a:r>
              <a:rPr lang="fr-FR" sz="2000" b="1" dirty="0" err="1" smtClean="0"/>
              <a:t>yield</a:t>
            </a:r>
            <a:r>
              <a:rPr lang="fr-FR" sz="2000" b="1" dirty="0" smtClean="0"/>
              <a:t> (</a:t>
            </a:r>
            <a:r>
              <a:rPr lang="fr-FR" sz="2000" b="1" dirty="0" err="1" smtClean="0"/>
              <a:t>t</a:t>
            </a:r>
            <a:r>
              <a:rPr lang="fr-FR" sz="2000" b="1" dirty="0" smtClean="0"/>
              <a:t>/ha)</a:t>
            </a:r>
            <a:endParaRPr lang="fr-FR" sz="2000" b="1" dirty="0"/>
          </a:p>
        </p:txBody>
      </p:sp>
      <p:sp>
        <p:nvSpPr>
          <p:cNvPr id="45" name="ZoneTexte 44"/>
          <p:cNvSpPr txBox="1"/>
          <p:nvPr/>
        </p:nvSpPr>
        <p:spPr>
          <a:xfrm>
            <a:off x="118397" y="5944991"/>
            <a:ext cx="4288704" cy="830997"/>
          </a:xfrm>
          <a:prstGeom prst="rect">
            <a:avLst/>
          </a:prstGeom>
          <a:solidFill>
            <a:srgbClr val="D9D9D9"/>
          </a:solidFill>
          <a:ln>
            <a:solidFill>
              <a:srgbClr val="FFFFFF"/>
            </a:solidFill>
          </a:ln>
        </p:spPr>
        <p:txBody>
          <a:bodyPr wrap="none" rtlCol="0">
            <a:spAutoFit/>
          </a:bodyPr>
          <a:lstStyle/>
          <a:p>
            <a:r>
              <a:rPr lang="fr-FR" sz="2400" dirty="0" smtClean="0"/>
              <a:t>No impact of </a:t>
            </a:r>
            <a:r>
              <a:rPr lang="fr-FR" sz="2400" dirty="0" err="1" smtClean="0"/>
              <a:t>film’s</a:t>
            </a:r>
            <a:r>
              <a:rPr lang="fr-FR" sz="2400" dirty="0" smtClean="0"/>
              <a:t> </a:t>
            </a:r>
            <a:r>
              <a:rPr lang="fr-FR" sz="2400" dirty="0" err="1" smtClean="0"/>
              <a:t>thickness</a:t>
            </a:r>
            <a:endParaRPr lang="fr-FR" sz="2400" dirty="0" smtClean="0"/>
          </a:p>
          <a:p>
            <a:r>
              <a:rPr lang="fr-FR" sz="2400" dirty="0" smtClean="0"/>
              <a:t>No impact of 10% </a:t>
            </a:r>
            <a:r>
              <a:rPr lang="fr-FR" sz="2400" dirty="0" err="1" smtClean="0"/>
              <a:t>scraps</a:t>
            </a:r>
            <a:r>
              <a:rPr lang="fr-FR" sz="2400" dirty="0" smtClean="0"/>
              <a:t> (BF40*)</a:t>
            </a:r>
            <a:endParaRPr lang="fr-FR" sz="2400" dirty="0"/>
          </a:p>
        </p:txBody>
      </p:sp>
    </p:spTree>
    <p:extLst>
      <p:ext uri="{BB962C8B-B14F-4D97-AF65-F5344CB8AC3E}">
        <p14:creationId xmlns:p14="http://schemas.microsoft.com/office/powerpoint/2010/main" val="33672610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courbée vers le bas 6"/>
          <p:cNvSpPr/>
          <p:nvPr/>
        </p:nvSpPr>
        <p:spPr>
          <a:xfrm rot="1048933">
            <a:off x="3518862" y="3799943"/>
            <a:ext cx="3822320" cy="587272"/>
          </a:xfrm>
          <a:prstGeom prst="curvedDownArrow">
            <a:avLst/>
          </a:prstGeom>
          <a:solidFill>
            <a:srgbClr val="D9D9D9"/>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3" name="Flèche courbée vers le bas 122"/>
          <p:cNvSpPr/>
          <p:nvPr/>
        </p:nvSpPr>
        <p:spPr>
          <a:xfrm rot="1653502">
            <a:off x="3429103" y="3205506"/>
            <a:ext cx="4176313" cy="892942"/>
          </a:xfrm>
          <a:prstGeom prst="curvedDownArrow">
            <a:avLst/>
          </a:prstGeom>
          <a:solidFill>
            <a:srgbClr val="D9D9D9"/>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5" name="Grouper 4"/>
          <p:cNvGrpSpPr/>
          <p:nvPr/>
        </p:nvGrpSpPr>
        <p:grpSpPr>
          <a:xfrm>
            <a:off x="4881658" y="1278312"/>
            <a:ext cx="880900" cy="1626619"/>
            <a:chOff x="5636365" y="3836552"/>
            <a:chExt cx="2605450" cy="3389659"/>
          </a:xfrm>
        </p:grpSpPr>
        <p:pic>
          <p:nvPicPr>
            <p:cNvPr id="80"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84" name="Forme libre 83"/>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87" name="Forme libre 86"/>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orme libre 87"/>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orme libre 88"/>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orme libre 89"/>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orme libre 90"/>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orme libre 91"/>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orme libre 92"/>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orme libre 94"/>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er 40"/>
          <p:cNvGrpSpPr/>
          <p:nvPr/>
        </p:nvGrpSpPr>
        <p:grpSpPr>
          <a:xfrm>
            <a:off x="1445460" y="853915"/>
            <a:ext cx="8593398" cy="5693378"/>
            <a:chOff x="2441955" y="808479"/>
            <a:chExt cx="8174045" cy="5169942"/>
          </a:xfrm>
        </p:grpSpPr>
        <p:sp>
          <p:nvSpPr>
            <p:cNvPr id="42" name="ZoneTexte 41"/>
            <p:cNvSpPr txBox="1"/>
            <p:nvPr/>
          </p:nvSpPr>
          <p:spPr>
            <a:xfrm>
              <a:off x="3133681" y="4538216"/>
              <a:ext cx="2843321" cy="1200329"/>
            </a:xfrm>
            <a:prstGeom prst="rect">
              <a:avLst/>
            </a:prstGeom>
            <a:noFill/>
          </p:spPr>
          <p:txBody>
            <a:bodyPr wrap="square" rtlCol="0">
              <a:spAutoFit/>
            </a:bodyPr>
            <a:lstStyle/>
            <a:p>
              <a:pPr algn="ctr"/>
              <a:r>
                <a:rPr lang="en-GB" dirty="0" smtClean="0">
                  <a:cs typeface="Arial"/>
                </a:rPr>
                <a:t>Voronoi polygon defined </a:t>
              </a:r>
            </a:p>
            <a:p>
              <a:pPr algn="ctr"/>
              <a:r>
                <a:rPr lang="en-GB" dirty="0" smtClean="0">
                  <a:cs typeface="Arial"/>
                </a:rPr>
                <a:t>by half-distance </a:t>
              </a:r>
            </a:p>
            <a:p>
              <a:pPr algn="ctr"/>
              <a:r>
                <a:rPr lang="en-GB" dirty="0" smtClean="0">
                  <a:cs typeface="Arial"/>
                </a:rPr>
                <a:t>between sampled vine </a:t>
              </a:r>
            </a:p>
            <a:p>
              <a:pPr algn="ctr"/>
              <a:r>
                <a:rPr lang="en-GB" dirty="0" smtClean="0">
                  <a:cs typeface="Arial"/>
                </a:rPr>
                <a:t>and neighbours</a:t>
              </a:r>
              <a:endParaRPr lang="en-GB" dirty="0">
                <a:cs typeface="Arial"/>
              </a:endParaRPr>
            </a:p>
          </p:txBody>
        </p:sp>
        <p:cxnSp>
          <p:nvCxnSpPr>
            <p:cNvPr id="43" name="Connecteur droit 42"/>
            <p:cNvCxnSpPr/>
            <p:nvPr/>
          </p:nvCxnSpPr>
          <p:spPr>
            <a:xfrm flipV="1">
              <a:off x="2516925" y="2341090"/>
              <a:ext cx="3601017" cy="2"/>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873414" y="2327584"/>
              <a:ext cx="1299094" cy="218806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45" name="Rectangle 44"/>
            <p:cNvSpPr/>
            <p:nvPr/>
          </p:nvSpPr>
          <p:spPr>
            <a:xfrm>
              <a:off x="3868828" y="2341090"/>
              <a:ext cx="675951" cy="6457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46" name="Étoile à 8 branches 45"/>
            <p:cNvSpPr/>
            <p:nvPr/>
          </p:nvSpPr>
          <p:spPr>
            <a:xfrm>
              <a:off x="4470845" y="2246548"/>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47" name="Étoile à 8 branches 46"/>
            <p:cNvSpPr/>
            <p:nvPr/>
          </p:nvSpPr>
          <p:spPr>
            <a:xfrm>
              <a:off x="5773777" y="2237919"/>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49" name="Rectangle 48"/>
            <p:cNvSpPr/>
            <p:nvPr/>
          </p:nvSpPr>
          <p:spPr>
            <a:xfrm>
              <a:off x="3868829" y="2986874"/>
              <a:ext cx="675951" cy="67254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51" name="ZoneTexte 50"/>
            <p:cNvSpPr txBox="1"/>
            <p:nvPr/>
          </p:nvSpPr>
          <p:spPr>
            <a:xfrm>
              <a:off x="3253128" y="808479"/>
              <a:ext cx="2811512" cy="369332"/>
            </a:xfrm>
            <a:prstGeom prst="rect">
              <a:avLst/>
            </a:prstGeom>
            <a:noFill/>
          </p:spPr>
          <p:txBody>
            <a:bodyPr wrap="none" rtlCol="0">
              <a:spAutoFit/>
            </a:bodyPr>
            <a:lstStyle/>
            <a:p>
              <a:r>
                <a:rPr lang="fr-FR" dirty="0" smtClean="0">
                  <a:cs typeface="Arial"/>
                </a:rPr>
                <a:t>inter-plant </a:t>
              </a:r>
              <a:r>
                <a:rPr lang="fr-FR" dirty="0">
                  <a:cs typeface="Arial"/>
                </a:rPr>
                <a:t>d</a:t>
              </a:r>
              <a:r>
                <a:rPr lang="fr-FR" dirty="0" smtClean="0">
                  <a:cs typeface="Arial"/>
                </a:rPr>
                <a:t>istance = 80 cm</a:t>
              </a:r>
              <a:endParaRPr lang="fr-FR" dirty="0">
                <a:cs typeface="Arial"/>
              </a:endParaRPr>
            </a:p>
          </p:txBody>
        </p:sp>
        <p:sp>
          <p:nvSpPr>
            <p:cNvPr id="52" name="ZoneTexte 51"/>
            <p:cNvSpPr txBox="1"/>
            <p:nvPr/>
          </p:nvSpPr>
          <p:spPr>
            <a:xfrm>
              <a:off x="4685264" y="3459222"/>
              <a:ext cx="752843" cy="369332"/>
            </a:xfrm>
            <a:prstGeom prst="rect">
              <a:avLst/>
            </a:prstGeom>
            <a:noFill/>
          </p:spPr>
          <p:txBody>
            <a:bodyPr wrap="none" rtlCol="0">
              <a:spAutoFit/>
            </a:bodyPr>
            <a:lstStyle/>
            <a:p>
              <a:r>
                <a:rPr lang="fr-FR" dirty="0" smtClean="0">
                  <a:cs typeface="Arial"/>
                </a:rPr>
                <a:t>40 cm</a:t>
              </a:r>
              <a:endParaRPr lang="fr-FR" dirty="0">
                <a:cs typeface="Arial"/>
              </a:endParaRPr>
            </a:p>
          </p:txBody>
        </p:sp>
        <p:cxnSp>
          <p:nvCxnSpPr>
            <p:cNvPr id="53" name="Connecteur droit avec flèche 52"/>
            <p:cNvCxnSpPr>
              <a:endCxn id="52" idx="1"/>
            </p:cNvCxnSpPr>
            <p:nvPr/>
          </p:nvCxnSpPr>
          <p:spPr>
            <a:xfrm>
              <a:off x="4685264" y="2986874"/>
              <a:ext cx="0" cy="657014"/>
            </a:xfrm>
            <a:prstGeom prst="straightConnector1">
              <a:avLst/>
            </a:prstGeom>
            <a:ln w="952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5" name="ZoneTexte 54"/>
            <p:cNvSpPr txBox="1"/>
            <p:nvPr/>
          </p:nvSpPr>
          <p:spPr>
            <a:xfrm>
              <a:off x="2441955" y="2126300"/>
              <a:ext cx="553799" cy="363325"/>
            </a:xfrm>
            <a:prstGeom prst="rect">
              <a:avLst/>
            </a:prstGeom>
            <a:solidFill>
              <a:srgbClr val="FFFFFF"/>
            </a:solidFill>
          </p:spPr>
          <p:txBody>
            <a:bodyPr wrap="none" rtlCol="0">
              <a:spAutoFit/>
            </a:bodyPr>
            <a:lstStyle/>
            <a:p>
              <a:r>
                <a:rPr lang="fr-FR" sz="2000" dirty="0" err="1" smtClean="0">
                  <a:cs typeface="Arial"/>
                </a:rPr>
                <a:t>raw</a:t>
              </a:r>
              <a:endParaRPr lang="fr-FR" sz="2000" dirty="0">
                <a:cs typeface="Arial"/>
              </a:endParaRPr>
            </a:p>
          </p:txBody>
        </p:sp>
        <p:sp>
          <p:nvSpPr>
            <p:cNvPr id="56" name="ZoneTexte 55"/>
            <p:cNvSpPr txBox="1"/>
            <p:nvPr/>
          </p:nvSpPr>
          <p:spPr>
            <a:xfrm>
              <a:off x="4072820" y="2544270"/>
              <a:ext cx="288583" cy="307428"/>
            </a:xfrm>
            <a:prstGeom prst="rect">
              <a:avLst/>
            </a:prstGeom>
            <a:noFill/>
          </p:spPr>
          <p:txBody>
            <a:bodyPr wrap="none" rtlCol="0">
              <a:spAutoFit/>
            </a:bodyPr>
            <a:lstStyle/>
            <a:p>
              <a:pPr algn="ctr"/>
              <a:r>
                <a:rPr lang="fr-FR" sz="1600" dirty="0" smtClean="0">
                  <a:cs typeface="Arial"/>
                </a:rPr>
                <a:t>A</a:t>
              </a:r>
              <a:endParaRPr lang="fr-FR" sz="1600" dirty="0">
                <a:cs typeface="Arial"/>
              </a:endParaRPr>
            </a:p>
          </p:txBody>
        </p:sp>
        <p:sp>
          <p:nvSpPr>
            <p:cNvPr id="57" name="ZoneTexte 56"/>
            <p:cNvSpPr txBox="1"/>
            <p:nvPr/>
          </p:nvSpPr>
          <p:spPr>
            <a:xfrm>
              <a:off x="4050602" y="3176635"/>
              <a:ext cx="281817" cy="307428"/>
            </a:xfrm>
            <a:prstGeom prst="rect">
              <a:avLst/>
            </a:prstGeom>
            <a:noFill/>
          </p:spPr>
          <p:txBody>
            <a:bodyPr wrap="none" rtlCol="0">
              <a:spAutoFit/>
            </a:bodyPr>
            <a:lstStyle/>
            <a:p>
              <a:pPr algn="ctr"/>
              <a:r>
                <a:rPr lang="fr-FR" sz="1600" dirty="0" smtClean="0">
                  <a:cs typeface="Arial"/>
                </a:rPr>
                <a:t>B</a:t>
              </a:r>
              <a:endParaRPr lang="fr-FR" sz="1600" dirty="0">
                <a:cs typeface="Arial"/>
              </a:endParaRPr>
            </a:p>
          </p:txBody>
        </p:sp>
        <p:cxnSp>
          <p:nvCxnSpPr>
            <p:cNvPr id="58" name="Connecteur droit 57"/>
            <p:cNvCxnSpPr/>
            <p:nvPr/>
          </p:nvCxnSpPr>
          <p:spPr>
            <a:xfrm flipV="1">
              <a:off x="2510166" y="5793755"/>
              <a:ext cx="3466836" cy="1"/>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9" name="Étoile à 8 branches 58"/>
            <p:cNvSpPr/>
            <p:nvPr/>
          </p:nvSpPr>
          <p:spPr>
            <a:xfrm>
              <a:off x="4464086" y="5699211"/>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60" name="Étoile à 8 branches 59"/>
            <p:cNvSpPr/>
            <p:nvPr/>
          </p:nvSpPr>
          <p:spPr>
            <a:xfrm>
              <a:off x="5767018" y="5690582"/>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61" name="Étoile à 8 branches 60"/>
            <p:cNvSpPr/>
            <p:nvPr/>
          </p:nvSpPr>
          <p:spPr>
            <a:xfrm>
              <a:off x="3109254" y="5699211"/>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cxnSp>
          <p:nvCxnSpPr>
            <p:cNvPr id="62" name="Connecteur droit avec flèche 61"/>
            <p:cNvCxnSpPr>
              <a:stCxn id="48" idx="2"/>
            </p:cNvCxnSpPr>
            <p:nvPr/>
          </p:nvCxnSpPr>
          <p:spPr>
            <a:xfrm flipH="1">
              <a:off x="3183188" y="2435632"/>
              <a:ext cx="6758" cy="3270430"/>
            </a:xfrm>
            <a:prstGeom prst="straightConnector1">
              <a:avLst/>
            </a:prstGeom>
            <a:ln w="6350" cmpd="sng">
              <a:solidFill>
                <a:srgbClr val="000000"/>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
          <p:nvSpPr>
            <p:cNvPr id="63" name="ZoneTexte 62"/>
            <p:cNvSpPr txBox="1"/>
            <p:nvPr/>
          </p:nvSpPr>
          <p:spPr>
            <a:xfrm>
              <a:off x="2505140" y="5609089"/>
              <a:ext cx="540720" cy="369332"/>
            </a:xfrm>
            <a:prstGeom prst="rect">
              <a:avLst/>
            </a:prstGeom>
            <a:solidFill>
              <a:srgbClr val="FFFFFF"/>
            </a:solidFill>
          </p:spPr>
          <p:txBody>
            <a:bodyPr wrap="none" rtlCol="0">
              <a:spAutoFit/>
            </a:bodyPr>
            <a:lstStyle/>
            <a:p>
              <a:r>
                <a:rPr lang="fr-FR" dirty="0" err="1" smtClean="0">
                  <a:cs typeface="Arial"/>
                </a:rPr>
                <a:t>raw</a:t>
              </a:r>
              <a:endParaRPr lang="fr-FR" dirty="0">
                <a:cs typeface="Arial"/>
              </a:endParaRPr>
            </a:p>
          </p:txBody>
        </p:sp>
        <p:cxnSp>
          <p:nvCxnSpPr>
            <p:cNvPr id="64" name="Connecteur droit 63"/>
            <p:cNvCxnSpPr>
              <a:stCxn id="48" idx="2"/>
            </p:cNvCxnSpPr>
            <p:nvPr/>
          </p:nvCxnSpPr>
          <p:spPr>
            <a:xfrm flipH="1">
              <a:off x="3183188" y="2435632"/>
              <a:ext cx="6759" cy="11210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flipH="1">
              <a:off x="3183188" y="4524807"/>
              <a:ext cx="6759" cy="11210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6" name="ZoneTexte 65"/>
            <p:cNvSpPr txBox="1"/>
            <p:nvPr/>
          </p:nvSpPr>
          <p:spPr>
            <a:xfrm rot="16200000">
              <a:off x="1255590" y="3852538"/>
              <a:ext cx="2801142" cy="369332"/>
            </a:xfrm>
            <a:prstGeom prst="rect">
              <a:avLst/>
            </a:prstGeom>
            <a:noFill/>
          </p:spPr>
          <p:txBody>
            <a:bodyPr wrap="none" rtlCol="0">
              <a:spAutoFit/>
            </a:bodyPr>
            <a:lstStyle/>
            <a:p>
              <a:r>
                <a:rPr lang="fr-FR" dirty="0" smtClean="0">
                  <a:cs typeface="Arial"/>
                </a:rPr>
                <a:t>inter-</a:t>
              </a:r>
              <a:r>
                <a:rPr lang="fr-FR" dirty="0" err="1" smtClean="0">
                  <a:cs typeface="Arial"/>
                </a:rPr>
                <a:t>raw</a:t>
              </a:r>
              <a:r>
                <a:rPr lang="fr-FR" dirty="0" smtClean="0">
                  <a:cs typeface="Arial"/>
                </a:rPr>
                <a:t> </a:t>
              </a:r>
              <a:r>
                <a:rPr lang="fr-FR" dirty="0">
                  <a:cs typeface="Arial"/>
                </a:rPr>
                <a:t>d</a:t>
              </a:r>
              <a:r>
                <a:rPr lang="fr-FR" dirty="0" smtClean="0">
                  <a:cs typeface="Arial"/>
                </a:rPr>
                <a:t>istance = 300 cm</a:t>
              </a:r>
              <a:endParaRPr lang="fr-FR" dirty="0">
                <a:cs typeface="Arial"/>
              </a:endParaRPr>
            </a:p>
          </p:txBody>
        </p:sp>
        <p:sp>
          <p:nvSpPr>
            <p:cNvPr id="67" name="Rectangle 66"/>
            <p:cNvSpPr/>
            <p:nvPr/>
          </p:nvSpPr>
          <p:spPr>
            <a:xfrm>
              <a:off x="3868828" y="4155773"/>
              <a:ext cx="1332336" cy="2117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68" name="ZoneTexte 67"/>
            <p:cNvSpPr txBox="1"/>
            <p:nvPr/>
          </p:nvSpPr>
          <p:spPr>
            <a:xfrm>
              <a:off x="3988186" y="4138679"/>
              <a:ext cx="752843" cy="369332"/>
            </a:xfrm>
            <a:prstGeom prst="rect">
              <a:avLst/>
            </a:prstGeom>
            <a:noFill/>
          </p:spPr>
          <p:txBody>
            <a:bodyPr wrap="none" rtlCol="0">
              <a:spAutoFit/>
            </a:bodyPr>
            <a:lstStyle/>
            <a:p>
              <a:r>
                <a:rPr lang="fr-FR" dirty="0" smtClean="0">
                  <a:cs typeface="Arial"/>
                </a:rPr>
                <a:t>40 cm</a:t>
              </a:r>
              <a:endParaRPr lang="fr-FR" dirty="0">
                <a:cs typeface="Arial"/>
              </a:endParaRPr>
            </a:p>
          </p:txBody>
        </p:sp>
        <p:cxnSp>
          <p:nvCxnSpPr>
            <p:cNvPr id="69" name="Connecteur droit avec flèche 68"/>
            <p:cNvCxnSpPr/>
            <p:nvPr/>
          </p:nvCxnSpPr>
          <p:spPr>
            <a:xfrm>
              <a:off x="3868829" y="3828554"/>
              <a:ext cx="686513" cy="0"/>
            </a:xfrm>
            <a:prstGeom prst="straightConnector1">
              <a:avLst/>
            </a:prstGeom>
            <a:ln w="952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V="1">
              <a:off x="3668287" y="4211216"/>
              <a:ext cx="405669" cy="4586"/>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rot="16200000" flipV="1">
              <a:off x="4973740" y="4256009"/>
              <a:ext cx="405669" cy="4586"/>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73" name="ZoneTexte 72"/>
            <p:cNvSpPr txBox="1"/>
            <p:nvPr/>
          </p:nvSpPr>
          <p:spPr>
            <a:xfrm>
              <a:off x="10440346" y="1728217"/>
              <a:ext cx="175654" cy="307428"/>
            </a:xfrm>
            <a:prstGeom prst="rect">
              <a:avLst/>
            </a:prstGeom>
            <a:noFill/>
          </p:spPr>
          <p:txBody>
            <a:bodyPr wrap="none" rtlCol="0">
              <a:spAutoFit/>
            </a:bodyPr>
            <a:lstStyle/>
            <a:p>
              <a:pPr algn="ctr"/>
              <a:endParaRPr lang="fr-FR" sz="1600" dirty="0">
                <a:cs typeface="Arial"/>
              </a:endParaRPr>
            </a:p>
          </p:txBody>
        </p:sp>
        <p:sp>
          <p:nvSpPr>
            <p:cNvPr id="54" name="ZoneTexte 53"/>
            <p:cNvSpPr txBox="1"/>
            <p:nvPr/>
          </p:nvSpPr>
          <p:spPr>
            <a:xfrm>
              <a:off x="6227822" y="2016277"/>
              <a:ext cx="999452" cy="754597"/>
            </a:xfrm>
            <a:prstGeom prst="rect">
              <a:avLst/>
            </a:prstGeom>
            <a:noFill/>
          </p:spPr>
          <p:txBody>
            <a:bodyPr wrap="square" rtlCol="0">
              <a:spAutoFit/>
            </a:bodyPr>
            <a:lstStyle/>
            <a:p>
              <a:pPr algn="ctr"/>
              <a:r>
                <a:rPr lang="fr-FR" sz="2400" dirty="0">
                  <a:solidFill>
                    <a:srgbClr val="008000"/>
                  </a:solidFill>
                  <a:cs typeface="Arial"/>
                </a:rPr>
                <a:t>v</a:t>
              </a:r>
              <a:r>
                <a:rPr lang="fr-FR" sz="2400" dirty="0" smtClean="0">
                  <a:solidFill>
                    <a:srgbClr val="008000"/>
                  </a:solidFill>
                  <a:cs typeface="Arial"/>
                </a:rPr>
                <a:t>ine</a:t>
              </a:r>
            </a:p>
            <a:p>
              <a:pPr algn="ctr"/>
              <a:r>
                <a:rPr lang="fr-FR" sz="2400" dirty="0" smtClean="0">
                  <a:solidFill>
                    <a:srgbClr val="008000"/>
                  </a:solidFill>
                  <a:cs typeface="Arial"/>
                </a:rPr>
                <a:t>stock  </a:t>
              </a:r>
              <a:endParaRPr lang="fr-FR" sz="2400" dirty="0">
                <a:solidFill>
                  <a:srgbClr val="008000"/>
                </a:solidFill>
                <a:cs typeface="Arial"/>
              </a:endParaRPr>
            </a:p>
          </p:txBody>
        </p:sp>
        <p:sp>
          <p:nvSpPr>
            <p:cNvPr id="125" name="Étoile à 8 branches 124"/>
            <p:cNvSpPr/>
            <p:nvPr/>
          </p:nvSpPr>
          <p:spPr>
            <a:xfrm>
              <a:off x="4474877" y="2249334"/>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sp>
          <p:nvSpPr>
            <p:cNvPr id="48" name="Étoile à 8 branches 47"/>
            <p:cNvSpPr/>
            <p:nvPr/>
          </p:nvSpPr>
          <p:spPr>
            <a:xfrm>
              <a:off x="3116013" y="2246548"/>
              <a:ext cx="147866" cy="189084"/>
            </a:xfrm>
            <a:prstGeom prst="star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cs typeface="Arial"/>
              </a:endParaRPr>
            </a:p>
          </p:txBody>
        </p:sp>
      </p:grpSp>
      <p:cxnSp>
        <p:nvCxnSpPr>
          <p:cNvPr id="76" name="Connecteur droit 75"/>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77" name="Picture 2" descr="http://www.supagro.fr/plantlippol-green/Images/logo%20IATE%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8" name="ZoneTexte 77"/>
          <p:cNvSpPr txBox="1"/>
          <p:nvPr/>
        </p:nvSpPr>
        <p:spPr>
          <a:xfrm>
            <a:off x="4822926" y="81036"/>
            <a:ext cx="4344969" cy="369332"/>
          </a:xfrm>
          <a:prstGeom prst="rect">
            <a:avLst/>
          </a:prstGeom>
          <a:noFill/>
        </p:spPr>
        <p:txBody>
          <a:bodyPr wrap="none" rtlCol="0">
            <a:spAutoFit/>
          </a:bodyPr>
          <a:lstStyle/>
          <a:p>
            <a:r>
              <a:rPr lang="en-GB" i="1" dirty="0" smtClean="0">
                <a:solidFill>
                  <a:srgbClr val="7F7F7F"/>
                </a:solidFill>
                <a:latin typeface="Century Gothic"/>
                <a:cs typeface="Century Gothic"/>
              </a:rPr>
              <a:t>Early film deterioration </a:t>
            </a:r>
            <a:r>
              <a:rPr lang="en-GB" i="1" dirty="0" err="1" smtClean="0">
                <a:solidFill>
                  <a:srgbClr val="7F7F7F"/>
                </a:solidFill>
                <a:latin typeface="Century Gothic"/>
                <a:cs typeface="Century Gothic"/>
              </a:rPr>
              <a:t>vs</a:t>
            </a:r>
            <a:r>
              <a:rPr lang="en-GB" i="1" dirty="0" smtClean="0">
                <a:solidFill>
                  <a:srgbClr val="7F7F7F"/>
                </a:solidFill>
                <a:latin typeface="Century Gothic"/>
                <a:cs typeface="Century Gothic"/>
              </a:rPr>
              <a:t> root growth</a:t>
            </a:r>
            <a:endParaRPr lang="en-GB" i="1" dirty="0">
              <a:solidFill>
                <a:srgbClr val="7F7F7F"/>
              </a:solidFill>
              <a:latin typeface="Century Gothic"/>
              <a:cs typeface="Century Gothic"/>
            </a:endParaRPr>
          </a:p>
        </p:txBody>
      </p:sp>
      <p:grpSp>
        <p:nvGrpSpPr>
          <p:cNvPr id="72" name="Grouper 71"/>
          <p:cNvGrpSpPr/>
          <p:nvPr/>
        </p:nvGrpSpPr>
        <p:grpSpPr>
          <a:xfrm>
            <a:off x="3517076" y="1342276"/>
            <a:ext cx="880900" cy="1626619"/>
            <a:chOff x="5636365" y="3836552"/>
            <a:chExt cx="2605450" cy="3389659"/>
          </a:xfrm>
        </p:grpSpPr>
        <p:pic>
          <p:nvPicPr>
            <p:cNvPr id="74"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96" name="Forme libre 95"/>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100" name="Forme libre 99"/>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orme libre 100"/>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orme libre 101"/>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orme libre 102"/>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orme libre 103"/>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orme libre 104"/>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orme libre 105"/>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orme libre 98"/>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er 106"/>
          <p:cNvGrpSpPr/>
          <p:nvPr/>
        </p:nvGrpSpPr>
        <p:grpSpPr>
          <a:xfrm>
            <a:off x="2089610" y="1351957"/>
            <a:ext cx="880900" cy="1626619"/>
            <a:chOff x="5636365" y="3836552"/>
            <a:chExt cx="2605450" cy="3389659"/>
          </a:xfrm>
        </p:grpSpPr>
        <p:sp>
          <p:nvSpPr>
            <p:cNvPr id="115" name="Forme libre 114"/>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112" name="Forme libre 111"/>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116" name="Forme libre 115"/>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orme libre 116"/>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orme libre 117"/>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orme libre 118"/>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orme libre 119"/>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orme libre 120"/>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orme libre 121"/>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ZoneTexte 7"/>
          <p:cNvSpPr txBox="1"/>
          <p:nvPr/>
        </p:nvSpPr>
        <p:spPr>
          <a:xfrm>
            <a:off x="6103510" y="5130112"/>
            <a:ext cx="2721254" cy="1200329"/>
          </a:xfrm>
          <a:prstGeom prst="rect">
            <a:avLst/>
          </a:prstGeom>
          <a:solidFill>
            <a:srgbClr val="D9D9D9"/>
          </a:solidFill>
          <a:ln>
            <a:solidFill>
              <a:srgbClr val="D9D9D9"/>
            </a:solidFill>
          </a:ln>
        </p:spPr>
        <p:txBody>
          <a:bodyPr wrap="square" rtlCol="0">
            <a:spAutoFit/>
          </a:bodyPr>
          <a:lstStyle/>
          <a:p>
            <a:pPr algn="ctr"/>
            <a:r>
              <a:rPr lang="fr-FR" dirty="0" smtClean="0">
                <a:latin typeface="Century Gothic"/>
                <a:cs typeface="Century Gothic"/>
              </a:rPr>
              <a:t>Excavation</a:t>
            </a:r>
          </a:p>
          <a:p>
            <a:pPr algn="ctr"/>
            <a:r>
              <a:rPr lang="fr-FR" dirty="0" err="1" smtClean="0">
                <a:latin typeface="Century Gothic"/>
                <a:cs typeface="Century Gothic"/>
              </a:rPr>
              <a:t>Roots</a:t>
            </a:r>
            <a:r>
              <a:rPr lang="fr-FR" dirty="0" smtClean="0">
                <a:latin typeface="Century Gothic"/>
                <a:cs typeface="Century Gothic"/>
              </a:rPr>
              <a:t> collection</a:t>
            </a:r>
          </a:p>
          <a:p>
            <a:pPr algn="ctr"/>
            <a:r>
              <a:rPr lang="fr-FR" dirty="0" smtClean="0">
                <a:latin typeface="Century Gothic"/>
                <a:cs typeface="Century Gothic"/>
              </a:rPr>
              <a:t>- Dry mass</a:t>
            </a:r>
          </a:p>
          <a:p>
            <a:pPr algn="ctr"/>
            <a:r>
              <a:rPr lang="fr-FR" dirty="0" smtClean="0">
                <a:latin typeface="Century Gothic"/>
                <a:cs typeface="Century Gothic"/>
              </a:rPr>
              <a:t>- </a:t>
            </a:r>
            <a:r>
              <a:rPr lang="fr-FR" dirty="0" err="1" smtClean="0">
                <a:latin typeface="Century Gothic"/>
                <a:cs typeface="Century Gothic"/>
              </a:rPr>
              <a:t>Length</a:t>
            </a:r>
            <a:r>
              <a:rPr lang="fr-FR" dirty="0" smtClean="0">
                <a:latin typeface="Century Gothic"/>
                <a:cs typeface="Century Gothic"/>
              </a:rPr>
              <a:t> </a:t>
            </a:r>
            <a:r>
              <a:rPr lang="fr-FR" i="1" dirty="0" smtClean="0">
                <a:latin typeface="Century Gothic"/>
                <a:cs typeface="Century Gothic"/>
              </a:rPr>
              <a:t>vs</a:t>
            </a:r>
            <a:r>
              <a:rPr lang="fr-FR" dirty="0" smtClean="0">
                <a:latin typeface="Century Gothic"/>
                <a:cs typeface="Century Gothic"/>
              </a:rPr>
              <a:t> </a:t>
            </a:r>
            <a:r>
              <a:rPr lang="fr-FR" dirty="0" err="1" smtClean="0">
                <a:latin typeface="Century Gothic"/>
                <a:cs typeface="Century Gothic"/>
              </a:rPr>
              <a:t>diameter</a:t>
            </a:r>
            <a:r>
              <a:rPr lang="fr-FR" dirty="0" smtClean="0">
                <a:latin typeface="Century Gothic"/>
                <a:cs typeface="Century Gothic"/>
              </a:rPr>
              <a:t> </a:t>
            </a:r>
            <a:endParaRPr lang="fr-FR" dirty="0">
              <a:latin typeface="Century Gothic"/>
              <a:cs typeface="Century Gothic"/>
            </a:endParaRPr>
          </a:p>
        </p:txBody>
      </p:sp>
      <p:sp>
        <p:nvSpPr>
          <p:cNvPr id="15" name="Étiquette 14"/>
          <p:cNvSpPr/>
          <p:nvPr/>
        </p:nvSpPr>
        <p:spPr>
          <a:xfrm>
            <a:off x="3584184" y="2451750"/>
            <a:ext cx="139548" cy="159130"/>
          </a:xfrm>
          <a:prstGeom prst="plaque">
            <a:avLst/>
          </a:prstGeom>
          <a:solidFill>
            <a:srgbClr val="2C92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Étiquette 127"/>
          <p:cNvSpPr/>
          <p:nvPr/>
        </p:nvSpPr>
        <p:spPr>
          <a:xfrm>
            <a:off x="2154946" y="2457670"/>
            <a:ext cx="139548" cy="159130"/>
          </a:xfrm>
          <a:prstGeom prst="plaque">
            <a:avLst/>
          </a:prstGeom>
          <a:solidFill>
            <a:srgbClr val="2C92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Étiquette 128"/>
          <p:cNvSpPr/>
          <p:nvPr/>
        </p:nvSpPr>
        <p:spPr>
          <a:xfrm>
            <a:off x="4973979" y="2445020"/>
            <a:ext cx="139548" cy="159130"/>
          </a:xfrm>
          <a:prstGeom prst="plaque">
            <a:avLst/>
          </a:prstGeom>
          <a:solidFill>
            <a:srgbClr val="2C92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05826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71"/>
          <p:cNvSpPr txBox="1"/>
          <p:nvPr/>
        </p:nvSpPr>
        <p:spPr>
          <a:xfrm>
            <a:off x="5864117" y="1608386"/>
            <a:ext cx="184666" cy="338554"/>
          </a:xfrm>
          <a:prstGeom prst="rect">
            <a:avLst/>
          </a:prstGeom>
          <a:noFill/>
        </p:spPr>
        <p:txBody>
          <a:bodyPr wrap="none" rtlCol="0">
            <a:spAutoFit/>
          </a:bodyPr>
          <a:lstStyle/>
          <a:p>
            <a:pPr algn="ctr"/>
            <a:endParaRPr lang="fr-FR" sz="1600" dirty="0">
              <a:cs typeface="Arial"/>
            </a:endParaRPr>
          </a:p>
        </p:txBody>
      </p:sp>
      <p:sp>
        <p:nvSpPr>
          <p:cNvPr id="73" name="ZoneTexte 72"/>
          <p:cNvSpPr txBox="1"/>
          <p:nvPr/>
        </p:nvSpPr>
        <p:spPr>
          <a:xfrm>
            <a:off x="8740880" y="1608386"/>
            <a:ext cx="184666" cy="338554"/>
          </a:xfrm>
          <a:prstGeom prst="rect">
            <a:avLst/>
          </a:prstGeom>
          <a:noFill/>
        </p:spPr>
        <p:txBody>
          <a:bodyPr wrap="none" rtlCol="0">
            <a:spAutoFit/>
          </a:bodyPr>
          <a:lstStyle/>
          <a:p>
            <a:pPr algn="ctr"/>
            <a:endParaRPr lang="fr-FR" sz="1600" dirty="0">
              <a:cs typeface="Arial"/>
            </a:endParaRPr>
          </a:p>
        </p:txBody>
      </p:sp>
      <p:cxnSp>
        <p:nvCxnSpPr>
          <p:cNvPr id="76" name="Connecteur droit 75"/>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77"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9" name="Grouper 78"/>
          <p:cNvGrpSpPr/>
          <p:nvPr/>
        </p:nvGrpSpPr>
        <p:grpSpPr>
          <a:xfrm>
            <a:off x="491067" y="792975"/>
            <a:ext cx="1574800" cy="2307930"/>
            <a:chOff x="5636365" y="3836552"/>
            <a:chExt cx="2605450" cy="3389659"/>
          </a:xfrm>
        </p:grpSpPr>
        <p:pic>
          <p:nvPicPr>
            <p:cNvPr id="80"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 descr="C:\Users\Anne\AppData\Local\Microsoft\Windows\Temporary Internet Files\Content.IE5\YJTLGU6N\MC900197867[1].wm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84" name="Forme libre 83"/>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4" descr="C:\Users\Anne\AppData\Local\Microsoft\Windows\Temporary Internet Files\Content.IE5\YJTLGU6N\MC900413552[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Anne\AppData\Local\Microsoft\Windows\Temporary Internet Files\Content.IE5\YJTLGU6N\MC900413552[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87" name="Forme libre 86"/>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orme libre 87"/>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orme libre 88"/>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orme libre 89"/>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orme libre 90"/>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orme libre 91"/>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orme libre 92"/>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orme libre 93"/>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p:cNvSpPr/>
          <p:nvPr/>
        </p:nvSpPr>
        <p:spPr>
          <a:xfrm>
            <a:off x="163662" y="3936527"/>
            <a:ext cx="3869695" cy="1200328"/>
          </a:xfrm>
          <a:prstGeom prst="rect">
            <a:avLst/>
          </a:prstGeom>
          <a:solidFill>
            <a:srgbClr val="D9D9D9"/>
          </a:solidFill>
          <a:ln>
            <a:solidFill>
              <a:srgbClr val="FFFFFF"/>
            </a:solidFill>
          </a:ln>
        </p:spPr>
        <p:txBody>
          <a:bodyPr wrap="square">
            <a:spAutoFit/>
          </a:bodyPr>
          <a:lstStyle/>
          <a:p>
            <a:pPr algn="ctr"/>
            <a:r>
              <a:rPr lang="en-GB" sz="2400" dirty="0" smtClean="0">
                <a:latin typeface="+mj-lt"/>
                <a:ea typeface="Cambria Math"/>
                <a:cs typeface="Arial"/>
              </a:rPr>
              <a:t>BF =&gt; More developed rootstock </a:t>
            </a:r>
          </a:p>
          <a:p>
            <a:pPr algn="ctr"/>
            <a:r>
              <a:rPr lang="en-GB" sz="2400" dirty="0" smtClean="0">
                <a:latin typeface="+mj-lt"/>
                <a:ea typeface="Cambria Math"/>
                <a:cs typeface="Arial"/>
              </a:rPr>
              <a:t>in all the soil horizons </a:t>
            </a:r>
          </a:p>
        </p:txBody>
      </p:sp>
      <p:sp>
        <p:nvSpPr>
          <p:cNvPr id="2" name="ZoneTexte 1"/>
          <p:cNvSpPr txBox="1"/>
          <p:nvPr/>
        </p:nvSpPr>
        <p:spPr>
          <a:xfrm>
            <a:off x="5608570" y="559843"/>
            <a:ext cx="2865626" cy="707886"/>
          </a:xfrm>
          <a:prstGeom prst="rect">
            <a:avLst/>
          </a:prstGeom>
          <a:solidFill>
            <a:srgbClr val="FFFFFF"/>
          </a:solidFill>
          <a:ln>
            <a:solidFill>
              <a:schemeClr val="bg1">
                <a:lumMod val="65000"/>
              </a:schemeClr>
            </a:solidFill>
          </a:ln>
        </p:spPr>
        <p:txBody>
          <a:bodyPr wrap="square" rtlCol="0">
            <a:spAutoFit/>
          </a:bodyPr>
          <a:lstStyle/>
          <a:p>
            <a:pPr algn="ctr"/>
            <a:r>
              <a:rPr lang="fr-FR" sz="2000" dirty="0">
                <a:latin typeface="Arial Black"/>
                <a:cs typeface="Arial Black"/>
              </a:rPr>
              <a:t>D</a:t>
            </a:r>
            <a:r>
              <a:rPr lang="fr-FR" sz="2000" dirty="0" smtClean="0">
                <a:latin typeface="Arial Black"/>
                <a:cs typeface="Arial Black"/>
              </a:rPr>
              <a:t>ry </a:t>
            </a:r>
            <a:r>
              <a:rPr lang="fr-FR" sz="2000" dirty="0" err="1" smtClean="0">
                <a:latin typeface="Arial Black"/>
                <a:cs typeface="Arial Black"/>
              </a:rPr>
              <a:t>root</a:t>
            </a:r>
            <a:r>
              <a:rPr lang="fr-FR" sz="2000" dirty="0" smtClean="0">
                <a:latin typeface="Arial Black"/>
                <a:cs typeface="Arial Black"/>
              </a:rPr>
              <a:t> </a:t>
            </a:r>
            <a:r>
              <a:rPr lang="fr-FR" sz="2000" dirty="0" err="1" smtClean="0">
                <a:latin typeface="Arial Black"/>
                <a:cs typeface="Arial Black"/>
              </a:rPr>
              <a:t>weight</a:t>
            </a:r>
            <a:r>
              <a:rPr lang="fr-FR" sz="2000" dirty="0" smtClean="0">
                <a:latin typeface="Arial Black"/>
                <a:cs typeface="Arial Black"/>
              </a:rPr>
              <a:t> </a:t>
            </a:r>
            <a:r>
              <a:rPr lang="fr-FR" sz="2000" b="1" dirty="0" smtClean="0"/>
              <a:t>(g)</a:t>
            </a:r>
          </a:p>
          <a:p>
            <a:pPr algn="ctr"/>
            <a:r>
              <a:rPr lang="fr-FR" i="1" dirty="0" smtClean="0">
                <a:latin typeface="Arial"/>
                <a:cs typeface="Arial"/>
              </a:rPr>
              <a:t>2-year-old vines </a:t>
            </a:r>
            <a:r>
              <a:rPr lang="fr-FR" sz="2000" i="1" dirty="0" smtClean="0">
                <a:latin typeface="Arial"/>
                <a:cs typeface="Arial"/>
              </a:rPr>
              <a:t> </a:t>
            </a:r>
            <a:endParaRPr lang="fr-FR" sz="2000" i="1" dirty="0">
              <a:latin typeface="Arial"/>
              <a:cs typeface="Arial"/>
            </a:endParaRPr>
          </a:p>
        </p:txBody>
      </p:sp>
      <p:sp>
        <p:nvSpPr>
          <p:cNvPr id="97" name="ZoneTexte 96"/>
          <p:cNvSpPr txBox="1"/>
          <p:nvPr/>
        </p:nvSpPr>
        <p:spPr>
          <a:xfrm>
            <a:off x="4361711" y="68716"/>
            <a:ext cx="4812947" cy="369332"/>
          </a:xfrm>
          <a:prstGeom prst="rect">
            <a:avLst/>
          </a:prstGeom>
          <a:noFill/>
        </p:spPr>
        <p:txBody>
          <a:bodyPr wrap="none" rtlCol="0">
            <a:spAutoFit/>
          </a:bodyPr>
          <a:lstStyle/>
          <a:p>
            <a:r>
              <a:rPr lang="fr-FR" i="1" dirty="0" err="1" smtClean="0">
                <a:solidFill>
                  <a:srgbClr val="7F7F7F"/>
                </a:solidFill>
                <a:latin typeface="Century Gothic"/>
                <a:cs typeface="Century Gothic"/>
              </a:rPr>
              <a:t>Agronomical</a:t>
            </a:r>
            <a:r>
              <a:rPr lang="fr-FR" i="1" dirty="0" smtClean="0">
                <a:solidFill>
                  <a:srgbClr val="7F7F7F"/>
                </a:solidFill>
                <a:latin typeface="Century Gothic"/>
                <a:cs typeface="Century Gothic"/>
              </a:rPr>
              <a:t> performances : </a:t>
            </a:r>
            <a:r>
              <a:rPr lang="fr-FR" i="1" dirty="0" err="1" smtClean="0">
                <a:solidFill>
                  <a:srgbClr val="7F7F7F"/>
                </a:solidFill>
                <a:latin typeface="Century Gothic"/>
                <a:cs typeface="Century Gothic"/>
              </a:rPr>
              <a:t>root</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growth</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
        <p:nvSpPr>
          <p:cNvPr id="11" name="Ellipse 10"/>
          <p:cNvSpPr/>
          <p:nvPr/>
        </p:nvSpPr>
        <p:spPr>
          <a:xfrm>
            <a:off x="327515" y="2296454"/>
            <a:ext cx="840884" cy="804451"/>
          </a:xfrm>
          <a:prstGeom prst="ellipse">
            <a:avLst/>
          </a:prstGeom>
          <a:no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2" name="Objet 31"/>
          <p:cNvGraphicFramePr>
            <a:graphicFrameLocks noChangeAspect="1"/>
          </p:cNvGraphicFramePr>
          <p:nvPr>
            <p:extLst>
              <p:ext uri="{D42A27DB-BD31-4B8C-83A1-F6EECF244321}">
                <p14:modId xmlns:p14="http://schemas.microsoft.com/office/powerpoint/2010/main" val="3873238154"/>
              </p:ext>
            </p:extLst>
          </p:nvPr>
        </p:nvGraphicFramePr>
        <p:xfrm>
          <a:off x="4521280" y="1097596"/>
          <a:ext cx="4711862" cy="5869866"/>
        </p:xfrm>
        <a:graphic>
          <a:graphicData uri="http://schemas.openxmlformats.org/presentationml/2006/ole">
            <mc:AlternateContent xmlns:mc="http://schemas.openxmlformats.org/markup-compatibility/2006">
              <mc:Choice xmlns:v="urn:schemas-microsoft-com:vml" Requires="v">
                <p:oleObj spid="_x0000_s2072" name="Graph" r:id="rId7" imgW="3024720" imgH="3744000" progId="Origin50.Graph">
                  <p:embed/>
                </p:oleObj>
              </mc:Choice>
              <mc:Fallback>
                <p:oleObj name="Graph" r:id="rId7" imgW="3024720" imgH="3744000" progId="Origin50.Graph">
                  <p:embed/>
                  <p:pic>
                    <p:nvPicPr>
                      <p:cNvPr id="0" name=""/>
                      <p:cNvPicPr/>
                      <p:nvPr/>
                    </p:nvPicPr>
                    <p:blipFill>
                      <a:blip r:embed="rId8"/>
                      <a:stretch>
                        <a:fillRect/>
                      </a:stretch>
                    </p:blipFill>
                    <p:spPr>
                      <a:xfrm>
                        <a:off x="4521280" y="1097596"/>
                        <a:ext cx="4711862" cy="5869866"/>
                      </a:xfrm>
                      <a:prstGeom prst="rect">
                        <a:avLst/>
                      </a:prstGeom>
                    </p:spPr>
                  </p:pic>
                </p:oleObj>
              </mc:Fallback>
            </mc:AlternateContent>
          </a:graphicData>
        </a:graphic>
      </p:graphicFrame>
      <p:sp>
        <p:nvSpPr>
          <p:cNvPr id="37" name="ZoneTexte 36"/>
          <p:cNvSpPr txBox="1"/>
          <p:nvPr/>
        </p:nvSpPr>
        <p:spPr>
          <a:xfrm>
            <a:off x="6571732" y="3006450"/>
            <a:ext cx="1123888" cy="369332"/>
          </a:xfrm>
          <a:prstGeom prst="rect">
            <a:avLst/>
          </a:prstGeom>
          <a:solidFill>
            <a:srgbClr val="FFFFFF"/>
          </a:solidFill>
          <a:ln>
            <a:solidFill>
              <a:srgbClr val="FF0000"/>
            </a:solidFill>
          </a:ln>
        </p:spPr>
        <p:txBody>
          <a:bodyPr wrap="none" rtlCol="0">
            <a:spAutoFit/>
          </a:bodyPr>
          <a:lstStyle/>
          <a:p>
            <a:r>
              <a:rPr lang="fr-FR" b="1" dirty="0" smtClean="0">
                <a:solidFill>
                  <a:srgbClr val="FF0000"/>
                </a:solidFill>
              </a:rPr>
              <a:t>BF&gt;PE&gt;BS</a:t>
            </a:r>
            <a:endParaRPr lang="fr-FR" b="1" dirty="0">
              <a:solidFill>
                <a:srgbClr val="FF0000"/>
              </a:solidFill>
            </a:endParaRPr>
          </a:p>
        </p:txBody>
      </p:sp>
      <p:sp>
        <p:nvSpPr>
          <p:cNvPr id="38" name="ZoneTexte 37"/>
          <p:cNvSpPr txBox="1"/>
          <p:nvPr/>
        </p:nvSpPr>
        <p:spPr>
          <a:xfrm>
            <a:off x="6571732" y="4758602"/>
            <a:ext cx="1123888" cy="369332"/>
          </a:xfrm>
          <a:prstGeom prst="rect">
            <a:avLst/>
          </a:prstGeom>
          <a:solidFill>
            <a:schemeClr val="bg1"/>
          </a:solidFill>
          <a:ln>
            <a:solidFill>
              <a:srgbClr val="FF0000"/>
            </a:solidFill>
          </a:ln>
        </p:spPr>
        <p:txBody>
          <a:bodyPr wrap="none" rtlCol="0">
            <a:spAutoFit/>
          </a:bodyPr>
          <a:lstStyle/>
          <a:p>
            <a:r>
              <a:rPr lang="fr-FR" b="1" dirty="0" smtClean="0">
                <a:solidFill>
                  <a:srgbClr val="FF0000"/>
                </a:solidFill>
              </a:rPr>
              <a:t>BF&gt;BS&gt;PE</a:t>
            </a:r>
            <a:endParaRPr lang="fr-FR" b="1" dirty="0">
              <a:solidFill>
                <a:srgbClr val="FF0000"/>
              </a:solidFill>
            </a:endParaRPr>
          </a:p>
        </p:txBody>
      </p:sp>
      <p:sp>
        <p:nvSpPr>
          <p:cNvPr id="39" name="ZoneTexte 38"/>
          <p:cNvSpPr txBox="1"/>
          <p:nvPr/>
        </p:nvSpPr>
        <p:spPr>
          <a:xfrm>
            <a:off x="6571732" y="6481500"/>
            <a:ext cx="1123888" cy="369332"/>
          </a:xfrm>
          <a:prstGeom prst="rect">
            <a:avLst/>
          </a:prstGeom>
          <a:solidFill>
            <a:srgbClr val="FFFFFF"/>
          </a:solidFill>
          <a:ln>
            <a:solidFill>
              <a:srgbClr val="FF0000"/>
            </a:solidFill>
          </a:ln>
        </p:spPr>
        <p:txBody>
          <a:bodyPr wrap="none" rtlCol="0">
            <a:spAutoFit/>
          </a:bodyPr>
          <a:lstStyle/>
          <a:p>
            <a:r>
              <a:rPr lang="fr-FR" b="1" dirty="0" smtClean="0">
                <a:solidFill>
                  <a:srgbClr val="FF0000"/>
                </a:solidFill>
              </a:rPr>
              <a:t>BF&gt;BS&gt;PE</a:t>
            </a:r>
            <a:endParaRPr lang="fr-FR" b="1" dirty="0">
              <a:solidFill>
                <a:srgbClr val="FF0000"/>
              </a:solidFill>
            </a:endParaRPr>
          </a:p>
        </p:txBody>
      </p:sp>
      <p:sp>
        <p:nvSpPr>
          <p:cNvPr id="35" name="ZoneTexte 34"/>
          <p:cNvSpPr txBox="1"/>
          <p:nvPr/>
        </p:nvSpPr>
        <p:spPr>
          <a:xfrm rot="16200000">
            <a:off x="2136477" y="3756765"/>
            <a:ext cx="5250370" cy="438582"/>
          </a:xfrm>
          <a:prstGeom prst="rect">
            <a:avLst/>
          </a:prstGeom>
          <a:solidFill>
            <a:srgbClr val="FFFFFF"/>
          </a:solidFill>
        </p:spPr>
        <p:txBody>
          <a:bodyPr wrap="square" rtlCol="0">
            <a:spAutoFit/>
          </a:bodyPr>
          <a:lstStyle/>
          <a:p>
            <a:pPr>
              <a:lnSpc>
                <a:spcPct val="130000"/>
              </a:lnSpc>
            </a:pPr>
            <a:r>
              <a:rPr lang="fr-FR" dirty="0" smtClean="0"/>
              <a:t>         40-60 cm                  20-40 cm                  0-20 cm </a:t>
            </a:r>
            <a:endParaRPr lang="fr-FR" dirty="0"/>
          </a:p>
        </p:txBody>
      </p:sp>
      <p:sp>
        <p:nvSpPr>
          <p:cNvPr id="36" name="ZoneTexte 35"/>
          <p:cNvSpPr txBox="1"/>
          <p:nvPr/>
        </p:nvSpPr>
        <p:spPr>
          <a:xfrm>
            <a:off x="4283968" y="1083063"/>
            <a:ext cx="740670" cy="369332"/>
          </a:xfrm>
          <a:prstGeom prst="rect">
            <a:avLst/>
          </a:prstGeom>
          <a:solidFill>
            <a:srgbClr val="FFFFFF"/>
          </a:solidFill>
        </p:spPr>
        <p:txBody>
          <a:bodyPr wrap="none" rtlCol="0">
            <a:spAutoFit/>
          </a:bodyPr>
          <a:lstStyle/>
          <a:p>
            <a:r>
              <a:rPr lang="fr-FR" dirty="0" err="1" smtClean="0"/>
              <a:t>depth</a:t>
            </a:r>
            <a:endParaRPr lang="fr-FR" dirty="0"/>
          </a:p>
        </p:txBody>
      </p:sp>
      <p:cxnSp>
        <p:nvCxnSpPr>
          <p:cNvPr id="34" name="Connecteur droit avec flèche 33"/>
          <p:cNvCxnSpPr/>
          <p:nvPr/>
        </p:nvCxnSpPr>
        <p:spPr>
          <a:xfrm>
            <a:off x="4607760" y="1584774"/>
            <a:ext cx="0" cy="46805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flipV="1">
            <a:off x="1370103" y="1132206"/>
            <a:ext cx="4381051" cy="1533189"/>
          </a:xfrm>
          <a:prstGeom prst="straightConnector1">
            <a:avLst/>
          </a:prstGeom>
          <a:ln w="38100" cmpd="sng">
            <a:solidFill>
              <a:srgbClr val="A6A6A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64803" y="5873193"/>
            <a:ext cx="3768554" cy="830997"/>
          </a:xfrm>
          <a:prstGeom prst="rect">
            <a:avLst/>
          </a:prstGeom>
          <a:solidFill>
            <a:srgbClr val="D9D9D9"/>
          </a:solidFill>
          <a:ln>
            <a:solidFill>
              <a:srgbClr val="FFFFFF"/>
            </a:solidFill>
          </a:ln>
        </p:spPr>
        <p:txBody>
          <a:bodyPr wrap="square">
            <a:spAutoFit/>
          </a:bodyPr>
          <a:lstStyle/>
          <a:p>
            <a:pPr lvl="0" algn="ctr"/>
            <a:r>
              <a:rPr lang="en-GB" sz="2400" dirty="0">
                <a:solidFill>
                  <a:prstClr val="black"/>
                </a:solidFill>
                <a:cs typeface="Arial"/>
              </a:rPr>
              <a:t>Adaptation of the root system</a:t>
            </a:r>
            <a:endParaRPr lang="en-GB" sz="2400" dirty="0">
              <a:solidFill>
                <a:prstClr val="black"/>
              </a:solidFill>
              <a:ea typeface="Cambria Math"/>
              <a:cs typeface="Arial"/>
            </a:endParaRPr>
          </a:p>
        </p:txBody>
      </p:sp>
      <p:sp>
        <p:nvSpPr>
          <p:cNvPr id="43" name="Flèche vers le bas 42"/>
          <p:cNvSpPr/>
          <p:nvPr/>
        </p:nvSpPr>
        <p:spPr>
          <a:xfrm>
            <a:off x="1794013" y="5315489"/>
            <a:ext cx="944665" cy="376318"/>
          </a:xfrm>
          <a:prstGeom prst="down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6780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Connecteur droit 75"/>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77"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 name="ZoneTexte 78"/>
          <p:cNvSpPr txBox="1"/>
          <p:nvPr/>
        </p:nvSpPr>
        <p:spPr>
          <a:xfrm>
            <a:off x="2852621" y="68716"/>
            <a:ext cx="6023578" cy="369332"/>
          </a:xfrm>
          <a:prstGeom prst="rect">
            <a:avLst/>
          </a:prstGeom>
          <a:noFill/>
        </p:spPr>
        <p:txBody>
          <a:bodyPr wrap="none" rtlCol="0">
            <a:spAutoFit/>
          </a:bodyPr>
          <a:lstStyle/>
          <a:p>
            <a:r>
              <a:rPr lang="fr-FR" i="1" dirty="0" err="1" smtClean="0">
                <a:solidFill>
                  <a:srgbClr val="7F7F7F"/>
                </a:solidFill>
                <a:latin typeface="Century Gothic"/>
                <a:cs typeface="Century Gothic"/>
              </a:rPr>
              <a:t>Agronomic</a:t>
            </a:r>
            <a:r>
              <a:rPr lang="fr-FR" i="1" dirty="0" smtClean="0">
                <a:solidFill>
                  <a:srgbClr val="7F7F7F"/>
                </a:solidFill>
                <a:latin typeface="Century Gothic"/>
                <a:cs typeface="Century Gothic"/>
              </a:rPr>
              <a:t> performances : </a:t>
            </a:r>
            <a:r>
              <a:rPr lang="fr-FR" i="1" dirty="0" err="1" smtClean="0">
                <a:solidFill>
                  <a:srgbClr val="7F7F7F"/>
                </a:solidFill>
                <a:latin typeface="Century Gothic"/>
                <a:cs typeface="Century Gothic"/>
              </a:rPr>
              <a:t>soil</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quality</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improvement</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
        <p:nvSpPr>
          <p:cNvPr id="8" name="Rectangle 7"/>
          <p:cNvSpPr/>
          <p:nvPr/>
        </p:nvSpPr>
        <p:spPr>
          <a:xfrm>
            <a:off x="4605866" y="775208"/>
            <a:ext cx="4492221" cy="1015663"/>
          </a:xfrm>
          <a:prstGeom prst="rect">
            <a:avLst/>
          </a:prstGeom>
          <a:ln>
            <a:solidFill>
              <a:srgbClr val="BFBFBF"/>
            </a:solidFill>
          </a:ln>
        </p:spPr>
        <p:txBody>
          <a:bodyPr wrap="square">
            <a:spAutoFit/>
          </a:bodyPr>
          <a:lstStyle/>
          <a:p>
            <a:pPr algn="ctr"/>
            <a:r>
              <a:rPr lang="en-GB" sz="2000" dirty="0">
                <a:latin typeface="Arial Black"/>
                <a:cs typeface="Arial Black"/>
              </a:rPr>
              <a:t>Abundance of the nematode trophic </a:t>
            </a:r>
            <a:r>
              <a:rPr lang="en-GB" sz="2000" dirty="0" smtClean="0">
                <a:latin typeface="Arial Black"/>
                <a:cs typeface="Arial Black"/>
              </a:rPr>
              <a:t>groups</a:t>
            </a:r>
          </a:p>
          <a:p>
            <a:pPr algn="ctr"/>
            <a:r>
              <a:rPr lang="fr-FR" i="1" dirty="0" smtClean="0">
                <a:latin typeface="Arial"/>
                <a:cs typeface="Arial"/>
              </a:rPr>
              <a:t>2 </a:t>
            </a:r>
            <a:r>
              <a:rPr lang="fr-FR" i="1" dirty="0" err="1" smtClean="0">
                <a:latin typeface="Arial"/>
                <a:cs typeface="Arial"/>
              </a:rPr>
              <a:t>years</a:t>
            </a:r>
            <a:r>
              <a:rPr lang="fr-FR" i="1" dirty="0" smtClean="0">
                <a:latin typeface="Arial"/>
                <a:cs typeface="Arial"/>
              </a:rPr>
              <a:t> </a:t>
            </a:r>
            <a:r>
              <a:rPr lang="fr-FR" i="1" dirty="0" err="1" smtClean="0">
                <a:latin typeface="Arial"/>
                <a:cs typeface="Arial"/>
              </a:rPr>
              <a:t>after</a:t>
            </a:r>
            <a:r>
              <a:rPr lang="fr-FR" i="1" dirty="0" smtClean="0">
                <a:latin typeface="Arial"/>
                <a:cs typeface="Arial"/>
              </a:rPr>
              <a:t> </a:t>
            </a:r>
            <a:r>
              <a:rPr lang="fr-FR" i="1" dirty="0" err="1" smtClean="0">
                <a:latin typeface="Arial"/>
                <a:cs typeface="Arial"/>
              </a:rPr>
              <a:t>planting</a:t>
            </a:r>
            <a:endParaRPr lang="en-GB" dirty="0" smtClean="0">
              <a:latin typeface="Arial Black"/>
              <a:cs typeface="Arial Black"/>
            </a:endParaRPr>
          </a:p>
        </p:txBody>
      </p:sp>
      <p:sp>
        <p:nvSpPr>
          <p:cNvPr id="98" name="Rectangle 97"/>
          <p:cNvSpPr/>
          <p:nvPr/>
        </p:nvSpPr>
        <p:spPr>
          <a:xfrm>
            <a:off x="181689" y="5724624"/>
            <a:ext cx="4107022" cy="966418"/>
          </a:xfrm>
          <a:prstGeom prst="rect">
            <a:avLst/>
          </a:prstGeom>
          <a:solidFill>
            <a:srgbClr val="D9D9D9"/>
          </a:solidFill>
          <a:ln>
            <a:solidFill>
              <a:srgbClr val="FFFFFF"/>
            </a:solidFill>
          </a:ln>
        </p:spPr>
        <p:txBody>
          <a:bodyPr wrap="square">
            <a:spAutoFit/>
          </a:bodyPr>
          <a:lstStyle/>
          <a:p>
            <a:pPr algn="ctr">
              <a:lnSpc>
                <a:spcPct val="120000"/>
              </a:lnSpc>
            </a:pPr>
            <a:r>
              <a:rPr lang="en-GB" sz="2400" dirty="0" smtClean="0">
                <a:latin typeface="Arial"/>
                <a:ea typeface="Cambria Math"/>
                <a:cs typeface="Arial"/>
              </a:rPr>
              <a:t>More diversified soil biological activity</a:t>
            </a:r>
          </a:p>
        </p:txBody>
      </p:sp>
      <p:pic>
        <p:nvPicPr>
          <p:cNvPr id="10" name="Image 9"/>
          <p:cNvPicPr>
            <a:picLocks noChangeAspect="1"/>
          </p:cNvPicPr>
          <p:nvPr/>
        </p:nvPicPr>
        <p:blipFill>
          <a:blip r:embed="rId4"/>
          <a:stretch>
            <a:fillRect/>
          </a:stretch>
        </p:blipFill>
        <p:spPr>
          <a:xfrm>
            <a:off x="1947333" y="1704981"/>
            <a:ext cx="1504779" cy="1435328"/>
          </a:xfrm>
          <a:prstGeom prst="rect">
            <a:avLst/>
          </a:prstGeom>
        </p:spPr>
      </p:pic>
      <p:cxnSp>
        <p:nvCxnSpPr>
          <p:cNvPr id="100" name="Connecteur droit avec flèche 99"/>
          <p:cNvCxnSpPr>
            <a:stCxn id="10" idx="3"/>
          </p:cNvCxnSpPr>
          <p:nvPr/>
        </p:nvCxnSpPr>
        <p:spPr>
          <a:xfrm flipV="1">
            <a:off x="3452112" y="1540581"/>
            <a:ext cx="2034286" cy="882064"/>
          </a:xfrm>
          <a:prstGeom prst="straightConnector1">
            <a:avLst/>
          </a:prstGeom>
          <a:ln w="38100" cmpd="sng">
            <a:solidFill>
              <a:srgbClr val="A6A6A6"/>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4" name="Image 13"/>
          <p:cNvPicPr>
            <a:picLocks noChangeAspect="1"/>
          </p:cNvPicPr>
          <p:nvPr/>
        </p:nvPicPr>
        <p:blipFill>
          <a:blip r:embed="rId5"/>
          <a:stretch>
            <a:fillRect/>
          </a:stretch>
        </p:blipFill>
        <p:spPr>
          <a:xfrm>
            <a:off x="344450" y="775207"/>
            <a:ext cx="1890750" cy="1015663"/>
          </a:xfrm>
          <a:prstGeom prst="rect">
            <a:avLst/>
          </a:prstGeom>
        </p:spPr>
      </p:pic>
      <p:graphicFrame>
        <p:nvGraphicFramePr>
          <p:cNvPr id="102" name="Graphique 101"/>
          <p:cNvGraphicFramePr/>
          <p:nvPr>
            <p:extLst>
              <p:ext uri="{D42A27DB-BD31-4B8C-83A1-F6EECF244321}">
                <p14:modId xmlns:p14="http://schemas.microsoft.com/office/powerpoint/2010/main" val="1361086734"/>
              </p:ext>
            </p:extLst>
          </p:nvPr>
        </p:nvGraphicFramePr>
        <p:xfrm>
          <a:off x="4605865" y="1869275"/>
          <a:ext cx="4492221" cy="4821767"/>
        </p:xfrm>
        <a:graphic>
          <a:graphicData uri="http://schemas.openxmlformats.org/drawingml/2006/chart">
            <c:chart xmlns:c="http://schemas.openxmlformats.org/drawingml/2006/chart" xmlns:r="http://schemas.openxmlformats.org/officeDocument/2006/relationships" r:id="rId6"/>
          </a:graphicData>
        </a:graphic>
      </p:graphicFrame>
      <p:sp>
        <p:nvSpPr>
          <p:cNvPr id="16" name="Virage 15"/>
          <p:cNvSpPr/>
          <p:nvPr/>
        </p:nvSpPr>
        <p:spPr>
          <a:xfrm rot="10800000" flipH="1">
            <a:off x="1049864" y="1859782"/>
            <a:ext cx="778935" cy="845798"/>
          </a:xfrm>
          <a:prstGeom prst="bentArrow">
            <a:avLst>
              <a:gd name="adj1" fmla="val 25000"/>
              <a:gd name="adj2" fmla="val 25000"/>
              <a:gd name="adj3" fmla="val 25000"/>
              <a:gd name="adj4" fmla="val 41576"/>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181689" y="3862088"/>
            <a:ext cx="4107022" cy="966418"/>
          </a:xfrm>
          <a:prstGeom prst="rect">
            <a:avLst/>
          </a:prstGeom>
          <a:solidFill>
            <a:srgbClr val="D9D9D9"/>
          </a:solidFill>
        </p:spPr>
        <p:txBody>
          <a:bodyPr wrap="square">
            <a:spAutoFit/>
          </a:bodyPr>
          <a:lstStyle/>
          <a:p>
            <a:pPr lvl="0" algn="ctr">
              <a:lnSpc>
                <a:spcPct val="120000"/>
              </a:lnSpc>
            </a:pPr>
            <a:r>
              <a:rPr lang="en-GB" sz="2400" dirty="0" smtClean="0">
                <a:solidFill>
                  <a:prstClr val="black"/>
                </a:solidFill>
                <a:latin typeface="Arial"/>
                <a:ea typeface="Cambria Math"/>
                <a:cs typeface="Arial"/>
              </a:rPr>
              <a:t>Increase </a:t>
            </a:r>
            <a:r>
              <a:rPr lang="en-GB" sz="2400" dirty="0">
                <a:solidFill>
                  <a:prstClr val="black"/>
                </a:solidFill>
                <a:latin typeface="Arial"/>
                <a:ea typeface="Cambria Math"/>
                <a:cs typeface="Arial"/>
              </a:rPr>
              <a:t>of the total and plant-feeding nematodes</a:t>
            </a:r>
          </a:p>
        </p:txBody>
      </p:sp>
      <p:sp>
        <p:nvSpPr>
          <p:cNvPr id="3" name="Flèche vers le bas 2"/>
          <p:cNvSpPr/>
          <p:nvPr/>
        </p:nvSpPr>
        <p:spPr>
          <a:xfrm>
            <a:off x="1652974" y="4993227"/>
            <a:ext cx="1199647" cy="560905"/>
          </a:xfrm>
          <a:prstGeom prst="down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142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Macintosh HD:Users:emmanuellegastaldi:Library:Containers:com.apple.mail:Data:Library:Mail Downloads:C04C2878-F739-40C8-A820-69E3E5B02FDE:BiodegSol Final.jpg"/>
          <p:cNvPicPr/>
          <p:nvPr/>
        </p:nvPicPr>
        <p:blipFill>
          <a:blip r:embed="rId3">
            <a:extLst>
              <a:ext uri="{28A0092B-C50C-407E-A947-70E740481C1C}">
                <a14:useLocalDpi xmlns:a14="http://schemas.microsoft.com/office/drawing/2010/main" val="0"/>
              </a:ext>
            </a:extLst>
          </a:blip>
          <a:srcRect/>
          <a:stretch>
            <a:fillRect/>
          </a:stretch>
        </p:blipFill>
        <p:spPr bwMode="auto">
          <a:xfrm>
            <a:off x="163662" y="1369141"/>
            <a:ext cx="8834442" cy="5488859"/>
          </a:xfrm>
          <a:prstGeom prst="rect">
            <a:avLst/>
          </a:prstGeom>
          <a:noFill/>
          <a:ln>
            <a:noFill/>
          </a:ln>
        </p:spPr>
      </p:pic>
      <p:sp>
        <p:nvSpPr>
          <p:cNvPr id="18" name="Titre 1"/>
          <p:cNvSpPr txBox="1">
            <a:spLocks/>
          </p:cNvSpPr>
          <p:nvPr/>
        </p:nvSpPr>
        <p:spPr>
          <a:xfrm>
            <a:off x="-9679" y="260648"/>
            <a:ext cx="9153679" cy="663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chemeClr val="bg1"/>
                </a:solidFill>
                <a:latin typeface="+mn-lt"/>
              </a:rPr>
              <a:t>Ageing of the biodegradable mulch film (BF40)</a:t>
            </a:r>
          </a:p>
        </p:txBody>
      </p:sp>
      <p:cxnSp>
        <p:nvCxnSpPr>
          <p:cNvPr id="19" name="Connecteur droit 18"/>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ZoneTexte 20"/>
          <p:cNvSpPr txBox="1"/>
          <p:nvPr/>
        </p:nvSpPr>
        <p:spPr>
          <a:xfrm>
            <a:off x="5121034" y="81036"/>
            <a:ext cx="3985420" cy="369332"/>
          </a:xfrm>
          <a:prstGeom prst="rect">
            <a:avLst/>
          </a:prstGeom>
          <a:noFill/>
        </p:spPr>
        <p:txBody>
          <a:bodyPr wrap="none" rtlCol="0">
            <a:spAutoFit/>
          </a:bodyPr>
          <a:lstStyle/>
          <a:p>
            <a:r>
              <a:rPr lang="fr-FR" i="1" dirty="0" smtClean="0">
                <a:solidFill>
                  <a:srgbClr val="7F7F7F"/>
                </a:solidFill>
                <a:latin typeface="Century Gothic"/>
                <a:cs typeface="Century Gothic"/>
              </a:rPr>
              <a:t>End of life : </a:t>
            </a:r>
            <a:r>
              <a:rPr lang="fr-FR" i="1" dirty="0" err="1" smtClean="0">
                <a:solidFill>
                  <a:srgbClr val="7F7F7F"/>
                </a:solidFill>
                <a:latin typeface="Century Gothic"/>
                <a:cs typeface="Century Gothic"/>
              </a:rPr>
              <a:t>Biodegradability</a:t>
            </a:r>
            <a:r>
              <a:rPr lang="fr-FR" i="1" dirty="0" smtClean="0">
                <a:solidFill>
                  <a:srgbClr val="7F7F7F"/>
                </a:solidFill>
                <a:latin typeface="Century Gothic"/>
                <a:cs typeface="Century Gothic"/>
              </a:rPr>
              <a:t> in </a:t>
            </a:r>
            <a:r>
              <a:rPr lang="fr-FR" i="1" dirty="0" err="1" smtClean="0">
                <a:solidFill>
                  <a:srgbClr val="7F7F7F"/>
                </a:solidFill>
                <a:latin typeface="Century Gothic"/>
                <a:cs typeface="Century Gothic"/>
              </a:rPr>
              <a:t>soil</a:t>
            </a:r>
            <a:endParaRPr lang="fr-FR" i="1" dirty="0">
              <a:solidFill>
                <a:srgbClr val="7F7F7F"/>
              </a:solidFill>
              <a:latin typeface="Century Gothic"/>
              <a:cs typeface="Century Gothic"/>
            </a:endParaRPr>
          </a:p>
        </p:txBody>
      </p:sp>
      <p:sp>
        <p:nvSpPr>
          <p:cNvPr id="24" name="ZoneTexte 23"/>
          <p:cNvSpPr txBox="1"/>
          <p:nvPr/>
        </p:nvSpPr>
        <p:spPr>
          <a:xfrm>
            <a:off x="5655733" y="739614"/>
            <a:ext cx="3169032" cy="1015663"/>
          </a:xfrm>
          <a:prstGeom prst="rect">
            <a:avLst/>
          </a:prstGeom>
          <a:noFill/>
          <a:ln>
            <a:solidFill>
              <a:srgbClr val="A6A6A6"/>
            </a:solidFill>
          </a:ln>
        </p:spPr>
        <p:txBody>
          <a:bodyPr wrap="square" rtlCol="0">
            <a:spAutoFit/>
          </a:bodyPr>
          <a:lstStyle/>
          <a:p>
            <a:pPr algn="ctr"/>
            <a:r>
              <a:rPr lang="fr-FR" sz="2000" dirty="0" err="1">
                <a:latin typeface="Arial Black"/>
                <a:cs typeface="Arial Black"/>
              </a:rPr>
              <a:t>Assessment</a:t>
            </a:r>
            <a:r>
              <a:rPr lang="fr-FR" sz="2000" dirty="0">
                <a:latin typeface="Arial Black"/>
                <a:cs typeface="Arial Black"/>
              </a:rPr>
              <a:t> </a:t>
            </a:r>
            <a:r>
              <a:rPr lang="fr-FR" sz="2000" dirty="0" smtClean="0">
                <a:latin typeface="Arial Black"/>
                <a:cs typeface="Arial Black"/>
              </a:rPr>
              <a:t>of </a:t>
            </a:r>
            <a:r>
              <a:rPr lang="fr-FR" sz="2000" dirty="0" err="1" smtClean="0">
                <a:latin typeface="Arial Black"/>
                <a:cs typeface="Arial Black"/>
              </a:rPr>
              <a:t>biodegradability</a:t>
            </a:r>
            <a:r>
              <a:rPr lang="fr-FR" sz="2000" dirty="0" smtClean="0">
                <a:latin typeface="Arial Black"/>
                <a:cs typeface="Arial Black"/>
              </a:rPr>
              <a:t> </a:t>
            </a:r>
          </a:p>
          <a:p>
            <a:pPr algn="ctr"/>
            <a:r>
              <a:rPr lang="fr-FR" sz="2000" dirty="0" smtClean="0">
                <a:latin typeface="Arial Black"/>
                <a:cs typeface="Arial Black"/>
              </a:rPr>
              <a:t>in a </a:t>
            </a:r>
            <a:r>
              <a:rPr lang="fr-FR" sz="2000" dirty="0" err="1" smtClean="0">
                <a:latin typeface="Arial Black"/>
                <a:cs typeface="Arial Black"/>
              </a:rPr>
              <a:t>vineyard</a:t>
            </a:r>
            <a:r>
              <a:rPr lang="fr-FR" sz="2000" dirty="0" smtClean="0">
                <a:latin typeface="Arial Black"/>
                <a:cs typeface="Arial Black"/>
              </a:rPr>
              <a:t> </a:t>
            </a:r>
            <a:r>
              <a:rPr lang="fr-FR" sz="2000" dirty="0" err="1" smtClean="0">
                <a:latin typeface="Arial Black"/>
                <a:cs typeface="Arial Black"/>
              </a:rPr>
              <a:t>soil</a:t>
            </a:r>
            <a:r>
              <a:rPr lang="fr-FR" sz="2000" dirty="0" smtClean="0">
                <a:latin typeface="Arial Black"/>
                <a:cs typeface="Arial Black"/>
              </a:rPr>
              <a:t> </a:t>
            </a:r>
          </a:p>
        </p:txBody>
      </p:sp>
      <p:sp>
        <p:nvSpPr>
          <p:cNvPr id="2" name="Rectangle 1"/>
          <p:cNvSpPr/>
          <p:nvPr/>
        </p:nvSpPr>
        <p:spPr>
          <a:xfrm>
            <a:off x="365646" y="739614"/>
            <a:ext cx="3318933" cy="707886"/>
          </a:xfrm>
          <a:prstGeom prst="rect">
            <a:avLst/>
          </a:prstGeom>
          <a:ln>
            <a:solidFill>
              <a:schemeClr val="bg1">
                <a:lumMod val="75000"/>
              </a:schemeClr>
            </a:solidFill>
          </a:ln>
        </p:spPr>
        <p:txBody>
          <a:bodyPr wrap="square">
            <a:spAutoFit/>
          </a:bodyPr>
          <a:lstStyle/>
          <a:p>
            <a:pPr lvl="0" algn="ctr"/>
            <a:r>
              <a:rPr lang="fr-FR" sz="2000" i="1" dirty="0" err="1">
                <a:solidFill>
                  <a:prstClr val="black"/>
                </a:solidFill>
              </a:rPr>
              <a:t>Respirometry</a:t>
            </a:r>
            <a:r>
              <a:rPr lang="fr-FR" sz="2000" i="1" dirty="0">
                <a:solidFill>
                  <a:prstClr val="black"/>
                </a:solidFill>
              </a:rPr>
              <a:t> in </a:t>
            </a:r>
            <a:r>
              <a:rPr lang="fr-FR" sz="2000" i="1" dirty="0" err="1">
                <a:solidFill>
                  <a:prstClr val="black"/>
                </a:solidFill>
              </a:rPr>
              <a:t>soil</a:t>
            </a:r>
            <a:r>
              <a:rPr lang="fr-FR" sz="2000" i="1" dirty="0">
                <a:solidFill>
                  <a:prstClr val="black"/>
                </a:solidFill>
              </a:rPr>
              <a:t> </a:t>
            </a:r>
            <a:r>
              <a:rPr lang="fr-FR" sz="2000" i="1" dirty="0" err="1">
                <a:solidFill>
                  <a:prstClr val="black"/>
                </a:solidFill>
              </a:rPr>
              <a:t>at</a:t>
            </a:r>
            <a:r>
              <a:rPr lang="fr-FR" sz="2000" i="1" dirty="0">
                <a:solidFill>
                  <a:prstClr val="black"/>
                </a:solidFill>
              </a:rPr>
              <a:t> 28°C </a:t>
            </a:r>
          </a:p>
          <a:p>
            <a:pPr lvl="0" algn="ctr"/>
            <a:r>
              <a:rPr lang="fr-FR" sz="2000" i="1" dirty="0">
                <a:solidFill>
                  <a:prstClr val="black"/>
                </a:solidFill>
              </a:rPr>
              <a:t>in </a:t>
            </a:r>
            <a:r>
              <a:rPr lang="fr-FR" sz="2000" i="1" dirty="0" err="1">
                <a:solidFill>
                  <a:prstClr val="black"/>
                </a:solidFill>
              </a:rPr>
              <a:t>aerobic</a:t>
            </a:r>
            <a:r>
              <a:rPr lang="fr-FR" sz="2000" i="1" dirty="0">
                <a:solidFill>
                  <a:prstClr val="black"/>
                </a:solidFill>
              </a:rPr>
              <a:t> </a:t>
            </a:r>
            <a:r>
              <a:rPr lang="fr-FR" sz="2000" i="1" dirty="0" smtClean="0">
                <a:solidFill>
                  <a:prstClr val="black"/>
                </a:solidFill>
              </a:rPr>
              <a:t>conditions </a:t>
            </a:r>
          </a:p>
        </p:txBody>
      </p:sp>
    </p:spTree>
    <p:extLst>
      <p:ext uri="{BB962C8B-B14F-4D97-AF65-F5344CB8AC3E}">
        <p14:creationId xmlns:p14="http://schemas.microsoft.com/office/powerpoint/2010/main" val="1886430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Macintosh HD:Users:emmanuellegastaldi:Library:Containers:com.apple.mail:Data:Library:Mail Downloads:447C2FE9-8C88-4219-847C-6D321C24FB6B:BiodegCompost Final.jpg"/>
          <p:cNvPicPr/>
          <p:nvPr/>
        </p:nvPicPr>
        <p:blipFill>
          <a:blip r:embed="rId3">
            <a:extLst>
              <a:ext uri="{28A0092B-C50C-407E-A947-70E740481C1C}">
                <a14:useLocalDpi xmlns:a14="http://schemas.microsoft.com/office/drawing/2010/main" val="0"/>
              </a:ext>
            </a:extLst>
          </a:blip>
          <a:srcRect/>
          <a:stretch>
            <a:fillRect/>
          </a:stretch>
        </p:blipFill>
        <p:spPr bwMode="auto">
          <a:xfrm>
            <a:off x="0" y="627196"/>
            <a:ext cx="9143999" cy="6200983"/>
          </a:xfrm>
          <a:prstGeom prst="rect">
            <a:avLst/>
          </a:prstGeom>
          <a:noFill/>
          <a:ln>
            <a:noFill/>
          </a:ln>
        </p:spPr>
      </p:pic>
      <p:sp>
        <p:nvSpPr>
          <p:cNvPr id="18" name="Titre 1"/>
          <p:cNvSpPr txBox="1">
            <a:spLocks/>
          </p:cNvSpPr>
          <p:nvPr/>
        </p:nvSpPr>
        <p:spPr>
          <a:xfrm>
            <a:off x="-9679" y="260648"/>
            <a:ext cx="9153679" cy="663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chemeClr val="bg1"/>
                </a:solidFill>
                <a:latin typeface="+mn-lt"/>
              </a:rPr>
              <a:t>Ageing of the biodegradable mulch film (BF40)</a:t>
            </a:r>
          </a:p>
        </p:txBody>
      </p:sp>
      <p:cxnSp>
        <p:nvCxnSpPr>
          <p:cNvPr id="19" name="Connecteur droit 18"/>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ZoneTexte 23"/>
          <p:cNvSpPr txBox="1"/>
          <p:nvPr/>
        </p:nvSpPr>
        <p:spPr>
          <a:xfrm>
            <a:off x="5126598" y="739614"/>
            <a:ext cx="3698167" cy="1015663"/>
          </a:xfrm>
          <a:prstGeom prst="rect">
            <a:avLst/>
          </a:prstGeom>
          <a:noFill/>
          <a:ln>
            <a:solidFill>
              <a:srgbClr val="A6A6A6"/>
            </a:solidFill>
          </a:ln>
        </p:spPr>
        <p:txBody>
          <a:bodyPr wrap="square" rtlCol="0">
            <a:spAutoFit/>
          </a:bodyPr>
          <a:lstStyle/>
          <a:p>
            <a:pPr algn="ctr"/>
            <a:r>
              <a:rPr lang="fr-FR" sz="2000" dirty="0" smtClean="0">
                <a:latin typeface="Arial Black"/>
                <a:cs typeface="Arial Black"/>
              </a:rPr>
              <a:t>Impact of 18-months </a:t>
            </a:r>
            <a:r>
              <a:rPr lang="fr-FR" sz="2000" dirty="0" err="1" smtClean="0">
                <a:latin typeface="Arial Black"/>
                <a:cs typeface="Arial Black"/>
              </a:rPr>
              <a:t>ageing</a:t>
            </a:r>
            <a:r>
              <a:rPr lang="fr-FR" sz="2000" dirty="0" smtClean="0">
                <a:latin typeface="Arial Black"/>
                <a:cs typeface="Arial Black"/>
              </a:rPr>
              <a:t> on the </a:t>
            </a:r>
            <a:r>
              <a:rPr lang="fr-FR" sz="2000" dirty="0" err="1" smtClean="0">
                <a:latin typeface="Arial Black"/>
                <a:cs typeface="Arial Black"/>
              </a:rPr>
              <a:t>biodegradation</a:t>
            </a:r>
            <a:r>
              <a:rPr lang="fr-FR" sz="2000" dirty="0" smtClean="0">
                <a:latin typeface="Arial Black"/>
                <a:cs typeface="Arial Black"/>
              </a:rPr>
              <a:t> rate </a:t>
            </a:r>
          </a:p>
        </p:txBody>
      </p:sp>
      <p:sp>
        <p:nvSpPr>
          <p:cNvPr id="2" name="Rectangle 1"/>
          <p:cNvSpPr/>
          <p:nvPr/>
        </p:nvSpPr>
        <p:spPr>
          <a:xfrm>
            <a:off x="166395" y="739614"/>
            <a:ext cx="3679193" cy="707886"/>
          </a:xfrm>
          <a:prstGeom prst="rect">
            <a:avLst/>
          </a:prstGeom>
          <a:solidFill>
            <a:schemeClr val="bg1"/>
          </a:solidFill>
          <a:ln>
            <a:solidFill>
              <a:schemeClr val="bg1">
                <a:lumMod val="75000"/>
              </a:schemeClr>
            </a:solidFill>
          </a:ln>
        </p:spPr>
        <p:txBody>
          <a:bodyPr wrap="square">
            <a:spAutoFit/>
          </a:bodyPr>
          <a:lstStyle/>
          <a:p>
            <a:pPr lvl="0" algn="ctr"/>
            <a:r>
              <a:rPr lang="fr-FR" sz="2000" i="1" dirty="0" err="1">
                <a:solidFill>
                  <a:prstClr val="black"/>
                </a:solidFill>
              </a:rPr>
              <a:t>Respirometry</a:t>
            </a:r>
            <a:r>
              <a:rPr lang="fr-FR" sz="2000" i="1" dirty="0">
                <a:solidFill>
                  <a:prstClr val="black"/>
                </a:solidFill>
              </a:rPr>
              <a:t> in </a:t>
            </a:r>
            <a:r>
              <a:rPr lang="fr-FR" sz="2000" i="1" dirty="0" smtClean="0">
                <a:solidFill>
                  <a:prstClr val="black"/>
                </a:solidFill>
              </a:rPr>
              <a:t>compost </a:t>
            </a:r>
            <a:r>
              <a:rPr lang="fr-FR" sz="2000" i="1" dirty="0" err="1">
                <a:solidFill>
                  <a:prstClr val="black"/>
                </a:solidFill>
              </a:rPr>
              <a:t>at</a:t>
            </a:r>
            <a:r>
              <a:rPr lang="fr-FR" sz="2000" i="1" dirty="0">
                <a:solidFill>
                  <a:prstClr val="black"/>
                </a:solidFill>
              </a:rPr>
              <a:t> 5</a:t>
            </a:r>
            <a:r>
              <a:rPr lang="fr-FR" sz="2000" i="1" dirty="0" smtClean="0">
                <a:solidFill>
                  <a:prstClr val="black"/>
                </a:solidFill>
              </a:rPr>
              <a:t>8</a:t>
            </a:r>
            <a:r>
              <a:rPr lang="fr-FR" sz="2000" i="1" dirty="0">
                <a:solidFill>
                  <a:prstClr val="black"/>
                </a:solidFill>
              </a:rPr>
              <a:t>°C </a:t>
            </a:r>
          </a:p>
          <a:p>
            <a:pPr lvl="0" algn="ctr"/>
            <a:r>
              <a:rPr lang="fr-FR" sz="2000" i="1" dirty="0">
                <a:solidFill>
                  <a:prstClr val="black"/>
                </a:solidFill>
              </a:rPr>
              <a:t>in </a:t>
            </a:r>
            <a:r>
              <a:rPr lang="fr-FR" sz="2000" i="1" dirty="0" err="1">
                <a:solidFill>
                  <a:prstClr val="black"/>
                </a:solidFill>
              </a:rPr>
              <a:t>aerobic</a:t>
            </a:r>
            <a:r>
              <a:rPr lang="fr-FR" sz="2000" i="1" dirty="0">
                <a:solidFill>
                  <a:prstClr val="black"/>
                </a:solidFill>
              </a:rPr>
              <a:t> conditions </a:t>
            </a:r>
            <a:endParaRPr lang="fr-FR" sz="2000" i="1" dirty="0" smtClean="0">
              <a:solidFill>
                <a:prstClr val="black"/>
              </a:solidFill>
            </a:endParaRPr>
          </a:p>
        </p:txBody>
      </p:sp>
      <p:sp>
        <p:nvSpPr>
          <p:cNvPr id="10" name="ZoneTexte 47"/>
          <p:cNvSpPr txBox="1">
            <a:spLocks noChangeArrowheads="1"/>
          </p:cNvSpPr>
          <p:nvPr/>
        </p:nvSpPr>
        <p:spPr bwMode="auto">
          <a:xfrm>
            <a:off x="3845588" y="109760"/>
            <a:ext cx="516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fr-FR" i="1" dirty="0" err="1">
                <a:solidFill>
                  <a:srgbClr val="7F7F7F"/>
                </a:solidFill>
                <a:latin typeface="Century Gothic" charset="0"/>
                <a:cs typeface="Century Gothic" charset="0"/>
              </a:rPr>
              <a:t>Biodegradation</a:t>
            </a:r>
            <a:r>
              <a:rPr lang="fr-FR" i="1" dirty="0">
                <a:solidFill>
                  <a:srgbClr val="7F7F7F"/>
                </a:solidFill>
                <a:latin typeface="Century Gothic" charset="0"/>
                <a:cs typeface="Century Gothic" charset="0"/>
              </a:rPr>
              <a:t> rate </a:t>
            </a:r>
            <a:r>
              <a:rPr lang="fr-FR" i="1" dirty="0" err="1">
                <a:solidFill>
                  <a:srgbClr val="7F7F7F"/>
                </a:solidFill>
                <a:latin typeface="Century Gothic" charset="0"/>
                <a:cs typeface="Century Gothic" charset="0"/>
              </a:rPr>
              <a:t>after</a:t>
            </a:r>
            <a:r>
              <a:rPr lang="fr-FR" i="1" dirty="0">
                <a:solidFill>
                  <a:srgbClr val="7F7F7F"/>
                </a:solidFill>
                <a:latin typeface="Century Gothic" charset="0"/>
                <a:cs typeface="Century Gothic" charset="0"/>
              </a:rPr>
              <a:t> 18 </a:t>
            </a:r>
            <a:r>
              <a:rPr lang="fr-FR" i="1" dirty="0" err="1">
                <a:solidFill>
                  <a:srgbClr val="7F7F7F"/>
                </a:solidFill>
                <a:latin typeface="Century Gothic" charset="0"/>
                <a:cs typeface="Century Gothic" charset="0"/>
              </a:rPr>
              <a:t>months</a:t>
            </a:r>
            <a:r>
              <a:rPr lang="fr-FR" i="1" dirty="0">
                <a:solidFill>
                  <a:srgbClr val="7F7F7F"/>
                </a:solidFill>
                <a:latin typeface="Century Gothic" charset="0"/>
                <a:cs typeface="Century Gothic" charset="0"/>
              </a:rPr>
              <a:t> </a:t>
            </a:r>
            <a:r>
              <a:rPr lang="fr-FR" i="1" dirty="0" err="1">
                <a:solidFill>
                  <a:srgbClr val="7F7F7F"/>
                </a:solidFill>
                <a:latin typeface="Century Gothic" charset="0"/>
                <a:cs typeface="Century Gothic" charset="0"/>
              </a:rPr>
              <a:t>ageing</a:t>
            </a:r>
            <a:r>
              <a:rPr lang="fr-FR" i="1" dirty="0">
                <a:solidFill>
                  <a:srgbClr val="7F7F7F"/>
                </a:solidFill>
                <a:latin typeface="Century Gothic" charset="0"/>
                <a:cs typeface="Century Gothic" charset="0"/>
              </a:rPr>
              <a:t> </a:t>
            </a:r>
          </a:p>
          <a:p>
            <a:pPr eaLnBrk="1" hangingPunct="1"/>
            <a:r>
              <a:rPr lang="fr-FR" i="1" dirty="0">
                <a:solidFill>
                  <a:srgbClr val="7F7F7F"/>
                </a:solidFill>
                <a:latin typeface="Century Gothic" charset="0"/>
                <a:cs typeface="Century Gothic" charset="0"/>
              </a:rPr>
              <a:t>  </a:t>
            </a:r>
          </a:p>
        </p:txBody>
      </p:sp>
    </p:spTree>
    <p:extLst>
      <p:ext uri="{BB962C8B-B14F-4D97-AF65-F5344CB8AC3E}">
        <p14:creationId xmlns:p14="http://schemas.microsoft.com/office/powerpoint/2010/main" val="4094685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p:cNvSpPr txBox="1">
            <a:spLocks/>
          </p:cNvSpPr>
          <p:nvPr/>
        </p:nvSpPr>
        <p:spPr>
          <a:xfrm>
            <a:off x="-9679" y="260648"/>
            <a:ext cx="9153679" cy="663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smtClean="0">
              <a:solidFill>
                <a:schemeClr val="bg1"/>
              </a:solidFill>
            </a:endParaRPr>
          </a:p>
        </p:txBody>
      </p:sp>
      <p:sp>
        <p:nvSpPr>
          <p:cNvPr id="13" name="Rectangle 5"/>
          <p:cNvSpPr>
            <a:spLocks noChangeArrowheads="1"/>
          </p:cNvSpPr>
          <p:nvPr/>
        </p:nvSpPr>
        <p:spPr bwMode="auto">
          <a:xfrm>
            <a:off x="332996" y="636760"/>
            <a:ext cx="8491768" cy="5478422"/>
          </a:xfrm>
          <a:prstGeom prst="rect">
            <a:avLst/>
          </a:prstGeom>
          <a:solidFill>
            <a:schemeClr val="bg1">
              <a:lumMod val="85000"/>
            </a:schemeClr>
          </a:solidFill>
          <a:ln w="9525">
            <a:noFill/>
            <a:miter lim="800000"/>
            <a:headEnd/>
            <a:tailEnd/>
          </a:ln>
        </p:spPr>
        <p:txBody>
          <a:bodyPr wrap="square">
            <a:spAutoFit/>
          </a:bodyPr>
          <a:lstStyle/>
          <a:p>
            <a:pPr marL="342900" indent="-342900" fontAlgn="base">
              <a:lnSpc>
                <a:spcPct val="110000"/>
              </a:lnSpc>
              <a:spcBef>
                <a:spcPts val="1200"/>
              </a:spcBef>
              <a:spcAft>
                <a:spcPts val="1800"/>
              </a:spcAft>
              <a:buFont typeface="Zapf Dingbats" charset="0"/>
              <a:buChar char="✓"/>
            </a:pPr>
            <a:r>
              <a:rPr lang="fr-FR" sz="2400" dirty="0" err="1" smtClean="0">
                <a:solidFill>
                  <a:srgbClr val="000000"/>
                </a:solidFill>
                <a:latin typeface="Century Gothic"/>
                <a:ea typeface="Zapf Dingbats"/>
                <a:cs typeface="Century Gothic"/>
                <a:sym typeface="Zapf Dingbats"/>
              </a:rPr>
              <a:t>Agronomic</a:t>
            </a:r>
            <a:r>
              <a:rPr lang="fr-FR" sz="2400" dirty="0" smtClean="0">
                <a:solidFill>
                  <a:srgbClr val="000000"/>
                </a:solidFill>
                <a:latin typeface="Century Gothic"/>
                <a:ea typeface="Zapf Dingbats"/>
                <a:cs typeface="Century Gothic"/>
                <a:sym typeface="Zapf Dingbats"/>
              </a:rPr>
              <a:t> performance of </a:t>
            </a:r>
            <a:r>
              <a:rPr lang="fr-FR" sz="2400" dirty="0" smtClean="0">
                <a:solidFill>
                  <a:srgbClr val="000000"/>
                </a:solidFill>
                <a:latin typeface="Century Gothic"/>
                <a:ea typeface="ＭＳ Ｐゴシック"/>
                <a:cs typeface="Century Gothic"/>
              </a:rPr>
              <a:t>BF </a:t>
            </a:r>
            <a:r>
              <a:rPr lang="fr-FR" sz="2400" dirty="0" err="1" smtClean="0">
                <a:solidFill>
                  <a:srgbClr val="000000"/>
                </a:solidFill>
                <a:latin typeface="Century Gothic"/>
                <a:ea typeface="ＭＳ Ｐゴシック"/>
                <a:cs typeface="Century Gothic"/>
              </a:rPr>
              <a:t>similar</a:t>
            </a:r>
            <a:r>
              <a:rPr lang="fr-FR" sz="2400" dirty="0" smtClean="0">
                <a:solidFill>
                  <a:srgbClr val="000000"/>
                </a:solidFill>
                <a:latin typeface="Century Gothic"/>
                <a:ea typeface="ＭＳ Ｐゴシック"/>
                <a:cs typeface="Century Gothic"/>
              </a:rPr>
              <a:t> to </a:t>
            </a:r>
            <a:r>
              <a:rPr lang="fr-FR" sz="2400" dirty="0">
                <a:solidFill>
                  <a:srgbClr val="000000"/>
                </a:solidFill>
                <a:latin typeface="Century Gothic"/>
                <a:ea typeface="ＭＳ Ｐゴシック"/>
                <a:cs typeface="Century Gothic"/>
              </a:rPr>
              <a:t>PE </a:t>
            </a:r>
            <a:r>
              <a:rPr lang="fr-FR" sz="2400" dirty="0" smtClean="0">
                <a:solidFill>
                  <a:srgbClr val="000000"/>
                </a:solidFill>
                <a:latin typeface="Century Gothic"/>
                <a:ea typeface="ＭＳ Ｐゴシック"/>
                <a:cs typeface="Century Gothic"/>
              </a:rPr>
              <a:t>              </a:t>
            </a:r>
            <a:r>
              <a:rPr lang="fr-FR" sz="2400" dirty="0" err="1" smtClean="0">
                <a:solidFill>
                  <a:srgbClr val="000000"/>
                </a:solidFill>
                <a:latin typeface="Century Gothic"/>
                <a:ea typeface="ＭＳ Ｐゴシック"/>
                <a:cs typeface="Century Gothic"/>
              </a:rPr>
              <a:t>despite</a:t>
            </a:r>
            <a:r>
              <a:rPr lang="fr-FR" sz="2400" dirty="0" smtClean="0">
                <a:solidFill>
                  <a:srgbClr val="000000"/>
                </a:solidFill>
                <a:latin typeface="Century Gothic"/>
                <a:ea typeface="ＭＳ Ｐゴシック"/>
                <a:cs typeface="Century Gothic"/>
              </a:rPr>
              <a:t> </a:t>
            </a:r>
            <a:r>
              <a:rPr lang="fr-FR" sz="2400" dirty="0">
                <a:solidFill>
                  <a:srgbClr val="000000"/>
                </a:solidFill>
                <a:latin typeface="Century Gothic"/>
                <a:ea typeface="ＭＳ Ｐゴシック"/>
                <a:cs typeface="Century Gothic"/>
              </a:rPr>
              <a:t>the </a:t>
            </a:r>
            <a:r>
              <a:rPr lang="fr-FR" sz="2400" dirty="0" err="1">
                <a:solidFill>
                  <a:srgbClr val="000000"/>
                </a:solidFill>
                <a:latin typeface="Century Gothic"/>
                <a:ea typeface="ＭＳ Ｐゴシック"/>
                <a:cs typeface="Century Gothic"/>
              </a:rPr>
              <a:t>early</a:t>
            </a:r>
            <a:r>
              <a:rPr lang="fr-FR" sz="2400" dirty="0">
                <a:solidFill>
                  <a:srgbClr val="000000"/>
                </a:solidFill>
                <a:latin typeface="Century Gothic"/>
                <a:ea typeface="ＭＳ Ｐゴシック"/>
                <a:cs typeface="Century Gothic"/>
              </a:rPr>
              <a:t> </a:t>
            </a:r>
            <a:r>
              <a:rPr lang="fr-FR" sz="2400" dirty="0" err="1">
                <a:solidFill>
                  <a:srgbClr val="000000"/>
                </a:solidFill>
                <a:latin typeface="Century Gothic"/>
                <a:ea typeface="ＭＳ Ｐゴシック"/>
                <a:cs typeface="Century Gothic"/>
              </a:rPr>
              <a:t>deterioration</a:t>
            </a:r>
            <a:r>
              <a:rPr lang="fr-FR" sz="2400" dirty="0">
                <a:solidFill>
                  <a:srgbClr val="000000"/>
                </a:solidFill>
                <a:latin typeface="Century Gothic"/>
                <a:ea typeface="ＭＳ Ｐゴシック"/>
                <a:cs typeface="Century Gothic"/>
              </a:rPr>
              <a:t> of the film </a:t>
            </a:r>
            <a:endParaRPr lang="fr-FR" sz="2400" dirty="0" smtClean="0">
              <a:solidFill>
                <a:srgbClr val="000000"/>
              </a:solidFill>
              <a:latin typeface="Century Gothic"/>
              <a:ea typeface="ＭＳ Ｐゴシック"/>
              <a:cs typeface="Century Gothic"/>
            </a:endParaRPr>
          </a:p>
          <a:p>
            <a:pPr marL="342900" indent="-342900" fontAlgn="base">
              <a:lnSpc>
                <a:spcPct val="110000"/>
              </a:lnSpc>
              <a:spcBef>
                <a:spcPts val="1200"/>
              </a:spcBef>
              <a:spcAft>
                <a:spcPts val="600"/>
              </a:spcAft>
              <a:buFont typeface="Zapf Dingbats" charset="0"/>
              <a:buChar char="✓"/>
            </a:pPr>
            <a:r>
              <a:rPr lang="fr-FR" sz="2400" dirty="0" err="1">
                <a:solidFill>
                  <a:srgbClr val="000000"/>
                </a:solidFill>
                <a:latin typeface="Century Gothic"/>
                <a:ea typeface="ＭＳ Ｐゴシック"/>
                <a:cs typeface="Century Gothic"/>
              </a:rPr>
              <a:t>S</a:t>
            </a:r>
            <a:r>
              <a:rPr lang="fr-FR" sz="2400" dirty="0" err="1" smtClean="0">
                <a:solidFill>
                  <a:srgbClr val="000000"/>
                </a:solidFill>
                <a:latin typeface="Century Gothic"/>
                <a:ea typeface="ＭＳ Ｐゴシック"/>
                <a:cs typeface="Century Gothic"/>
              </a:rPr>
              <a:t>ignificant</a:t>
            </a:r>
            <a:r>
              <a:rPr lang="fr-FR" sz="2400" dirty="0" smtClean="0">
                <a:solidFill>
                  <a:srgbClr val="000000"/>
                </a:solidFill>
                <a:latin typeface="Century Gothic"/>
                <a:ea typeface="ＭＳ Ｐゴシック"/>
                <a:cs typeface="Century Gothic"/>
              </a:rPr>
              <a:t> positive </a:t>
            </a:r>
            <a:r>
              <a:rPr lang="fr-FR" sz="2400" dirty="0" err="1" smtClean="0">
                <a:solidFill>
                  <a:srgbClr val="000000"/>
                </a:solidFill>
                <a:latin typeface="Century Gothic"/>
                <a:ea typeface="ＭＳ Ｐゴシック"/>
                <a:cs typeface="Century Gothic"/>
              </a:rPr>
              <a:t>effect</a:t>
            </a:r>
            <a:endParaRPr lang="fr-FR" sz="2400" dirty="0" smtClean="0">
              <a:solidFill>
                <a:srgbClr val="000000"/>
              </a:solidFill>
              <a:latin typeface="Century Gothic"/>
              <a:ea typeface="ＭＳ Ｐゴシック"/>
              <a:cs typeface="Century Gothic"/>
            </a:endParaRPr>
          </a:p>
          <a:p>
            <a:pPr fontAlgn="base">
              <a:spcBef>
                <a:spcPts val="1200"/>
              </a:spcBef>
              <a:spcAft>
                <a:spcPts val="600"/>
              </a:spcAft>
            </a:pPr>
            <a:r>
              <a:rPr lang="fr-FR" sz="2400" dirty="0" smtClean="0">
                <a:solidFill>
                  <a:srgbClr val="000000"/>
                </a:solidFill>
                <a:latin typeface="Century Gothic"/>
                <a:ea typeface="ＭＳ Ｐゴシック"/>
                <a:cs typeface="Century Gothic"/>
              </a:rPr>
              <a:t>		- </a:t>
            </a:r>
            <a:r>
              <a:rPr lang="fr-FR" sz="2400" dirty="0" err="1" smtClean="0">
                <a:solidFill>
                  <a:srgbClr val="000000"/>
                </a:solidFill>
                <a:latin typeface="Century Gothic"/>
                <a:ea typeface="ＭＳ Ｐゴシック"/>
                <a:cs typeface="Century Gothic"/>
              </a:rPr>
              <a:t>earliness</a:t>
            </a:r>
            <a:r>
              <a:rPr lang="fr-FR" sz="2400" dirty="0" smtClean="0">
                <a:solidFill>
                  <a:srgbClr val="000000"/>
                </a:solidFill>
                <a:latin typeface="Century Gothic"/>
                <a:ea typeface="ＭＳ Ｐゴシック"/>
                <a:cs typeface="Century Gothic"/>
              </a:rPr>
              <a:t> of the </a:t>
            </a:r>
            <a:r>
              <a:rPr lang="fr-FR" sz="2400" dirty="0" err="1" smtClean="0">
                <a:solidFill>
                  <a:srgbClr val="000000"/>
                </a:solidFill>
                <a:latin typeface="Century Gothic"/>
                <a:ea typeface="ＭＳ Ｐゴシック"/>
                <a:cs typeface="Century Gothic"/>
              </a:rPr>
              <a:t>harvest</a:t>
            </a:r>
            <a:r>
              <a:rPr lang="fr-FR" sz="2400" dirty="0" smtClean="0">
                <a:solidFill>
                  <a:srgbClr val="000000"/>
                </a:solidFill>
                <a:latin typeface="Century Gothic"/>
                <a:ea typeface="ＭＳ Ｐゴシック"/>
                <a:cs typeface="Century Gothic"/>
              </a:rPr>
              <a:t> </a:t>
            </a:r>
          </a:p>
          <a:p>
            <a:pPr fontAlgn="base">
              <a:spcBef>
                <a:spcPts val="1200"/>
              </a:spcBef>
            </a:pPr>
            <a:r>
              <a:rPr lang="fr-FR" sz="2400" dirty="0">
                <a:solidFill>
                  <a:srgbClr val="000000"/>
                </a:solidFill>
                <a:latin typeface="Century Gothic"/>
                <a:ea typeface="ＭＳ Ｐゴシック"/>
                <a:cs typeface="Century Gothic"/>
              </a:rPr>
              <a:t>	</a:t>
            </a:r>
            <a:r>
              <a:rPr lang="fr-FR" sz="2400" dirty="0" smtClean="0">
                <a:solidFill>
                  <a:srgbClr val="000000"/>
                </a:solidFill>
                <a:latin typeface="Century Gothic"/>
                <a:ea typeface="ＭＳ Ｐゴシック"/>
                <a:cs typeface="Century Gothic"/>
              </a:rPr>
              <a:t>	- vine </a:t>
            </a:r>
            <a:r>
              <a:rPr lang="fr-FR" sz="2400" dirty="0" err="1" smtClean="0">
                <a:solidFill>
                  <a:srgbClr val="000000"/>
                </a:solidFill>
                <a:latin typeface="Century Gothic"/>
                <a:ea typeface="ＭＳ Ｐゴシック"/>
                <a:cs typeface="Century Gothic"/>
              </a:rPr>
              <a:t>growth</a:t>
            </a:r>
            <a:r>
              <a:rPr lang="fr-FR" sz="2400" dirty="0" smtClean="0">
                <a:solidFill>
                  <a:srgbClr val="000000"/>
                </a:solidFill>
                <a:latin typeface="Century Gothic"/>
                <a:ea typeface="ＭＳ Ｐゴシック"/>
                <a:cs typeface="Century Gothic"/>
              </a:rPr>
              <a:t> </a:t>
            </a:r>
          </a:p>
          <a:p>
            <a:pPr fontAlgn="base">
              <a:spcBef>
                <a:spcPts val="1200"/>
              </a:spcBef>
              <a:spcAft>
                <a:spcPts val="1800"/>
              </a:spcAft>
            </a:pPr>
            <a:r>
              <a:rPr lang="fr-FR" sz="2400" dirty="0" smtClean="0">
                <a:solidFill>
                  <a:srgbClr val="000000"/>
                </a:solidFill>
                <a:latin typeface="Century Gothic"/>
                <a:ea typeface="ＭＳ Ｐゴシック"/>
                <a:cs typeface="Century Gothic"/>
              </a:rPr>
              <a:t>		- </a:t>
            </a:r>
            <a:r>
              <a:rPr lang="fr-FR" sz="2400" dirty="0" err="1" smtClean="0">
                <a:solidFill>
                  <a:srgbClr val="000000"/>
                </a:solidFill>
                <a:latin typeface="Century Gothic"/>
                <a:ea typeface="ＭＳ Ｐゴシック"/>
                <a:cs typeface="Century Gothic"/>
              </a:rPr>
              <a:t>fruiting</a:t>
            </a:r>
            <a:r>
              <a:rPr lang="fr-FR" sz="2400" dirty="0" smtClean="0">
                <a:solidFill>
                  <a:srgbClr val="000000"/>
                </a:solidFill>
                <a:latin typeface="Century Gothic"/>
                <a:ea typeface="ＭＳ Ｐゴシック"/>
                <a:cs typeface="Century Gothic"/>
              </a:rPr>
              <a:t> </a:t>
            </a:r>
            <a:r>
              <a:rPr lang="fr-FR" sz="2400" dirty="0" err="1" smtClean="0">
                <a:solidFill>
                  <a:srgbClr val="000000"/>
                </a:solidFill>
                <a:latin typeface="Century Gothic"/>
                <a:ea typeface="ＭＳ Ｐゴシック"/>
                <a:cs typeface="Century Gothic"/>
              </a:rPr>
              <a:t>yield</a:t>
            </a:r>
            <a:r>
              <a:rPr lang="fr-FR" sz="2400" dirty="0" smtClean="0">
                <a:solidFill>
                  <a:srgbClr val="000000"/>
                </a:solidFill>
                <a:latin typeface="Century Gothic"/>
                <a:ea typeface="ＭＳ Ｐゴシック"/>
                <a:cs typeface="Century Gothic"/>
              </a:rPr>
              <a:t> and </a:t>
            </a:r>
            <a:r>
              <a:rPr lang="fr-FR" sz="2400" dirty="0" err="1" smtClean="0">
                <a:solidFill>
                  <a:srgbClr val="000000"/>
                </a:solidFill>
                <a:latin typeface="Century Gothic"/>
                <a:ea typeface="ＭＳ Ｐゴシック"/>
                <a:cs typeface="Century Gothic"/>
              </a:rPr>
              <a:t>quality</a:t>
            </a:r>
            <a:endParaRPr lang="fr-FR" sz="2400" dirty="0">
              <a:solidFill>
                <a:srgbClr val="000000"/>
              </a:solidFill>
              <a:latin typeface="Century Gothic"/>
              <a:ea typeface="ＭＳ Ｐゴシック"/>
              <a:cs typeface="Century Gothic"/>
            </a:endParaRPr>
          </a:p>
          <a:p>
            <a:pPr marL="342900" indent="-342900" fontAlgn="base">
              <a:lnSpc>
                <a:spcPct val="110000"/>
              </a:lnSpc>
              <a:spcBef>
                <a:spcPts val="1200"/>
              </a:spcBef>
              <a:spcAft>
                <a:spcPts val="2400"/>
              </a:spcAft>
              <a:buFont typeface="Wingdings" charset="2"/>
              <a:buChar char="ü"/>
            </a:pPr>
            <a:r>
              <a:rPr lang="fr-FR" sz="2400" dirty="0" smtClean="0">
                <a:solidFill>
                  <a:srgbClr val="000000"/>
                </a:solidFill>
                <a:latin typeface="Century Gothic"/>
                <a:ea typeface="ＭＳ Ｐゴシック"/>
                <a:cs typeface="Century Gothic"/>
              </a:rPr>
              <a:t>R</a:t>
            </a:r>
            <a:r>
              <a:rPr lang="en-GB" sz="2400" dirty="0" err="1" smtClean="0">
                <a:latin typeface="Century Gothic"/>
                <a:ea typeface="Cambria Math"/>
                <a:cs typeface="Century Gothic"/>
              </a:rPr>
              <a:t>oot</a:t>
            </a:r>
            <a:r>
              <a:rPr lang="en-GB" sz="2400" dirty="0" smtClean="0">
                <a:latin typeface="Century Gothic"/>
                <a:ea typeface="Cambria Math"/>
                <a:cs typeface="Century Gothic"/>
              </a:rPr>
              <a:t> growth enhanced by the breakage of the film</a:t>
            </a:r>
            <a:endParaRPr lang="fr-FR" sz="2400" dirty="0" smtClean="0">
              <a:solidFill>
                <a:srgbClr val="000000"/>
              </a:solidFill>
              <a:latin typeface="Century Gothic"/>
              <a:ea typeface="ＭＳ Ｐゴシック"/>
              <a:cs typeface="Century Gothic"/>
            </a:endParaRPr>
          </a:p>
          <a:p>
            <a:pPr marL="342900" indent="-342900" fontAlgn="base">
              <a:lnSpc>
                <a:spcPct val="110000"/>
              </a:lnSpc>
              <a:spcBef>
                <a:spcPts val="1200"/>
              </a:spcBef>
              <a:spcAft>
                <a:spcPts val="600"/>
              </a:spcAft>
              <a:buFont typeface="Zapf Dingbats" charset="0"/>
              <a:buChar char="✓"/>
            </a:pPr>
            <a:r>
              <a:rPr lang="fr-FR" sz="2400" dirty="0" smtClean="0">
                <a:solidFill>
                  <a:srgbClr val="000000"/>
                </a:solidFill>
                <a:latin typeface="Century Gothic"/>
                <a:ea typeface="ＭＳ Ｐゴシック"/>
                <a:cs typeface="Century Gothic"/>
              </a:rPr>
              <a:t>Life time </a:t>
            </a:r>
            <a:r>
              <a:rPr lang="fr-FR" sz="2400" dirty="0" err="1" smtClean="0">
                <a:solidFill>
                  <a:srgbClr val="000000"/>
                </a:solidFill>
                <a:latin typeface="Century Gothic"/>
                <a:ea typeface="ＭＳ Ｐゴシック"/>
                <a:cs typeface="Century Gothic"/>
              </a:rPr>
              <a:t>expectancy</a:t>
            </a:r>
            <a:r>
              <a:rPr lang="fr-FR" sz="2400" dirty="0" smtClean="0">
                <a:solidFill>
                  <a:srgbClr val="000000"/>
                </a:solidFill>
                <a:latin typeface="Century Gothic"/>
                <a:ea typeface="ＭＳ Ｐゴシック"/>
                <a:cs typeface="Century Gothic"/>
              </a:rPr>
              <a:t> of </a:t>
            </a:r>
            <a:r>
              <a:rPr lang="fr-FR" sz="2400" dirty="0" err="1" smtClean="0">
                <a:solidFill>
                  <a:srgbClr val="000000"/>
                </a:solidFill>
                <a:latin typeface="Century Gothic"/>
                <a:ea typeface="ＭＳ Ｐゴシック"/>
                <a:cs typeface="Century Gothic"/>
              </a:rPr>
              <a:t>mulch</a:t>
            </a:r>
            <a:r>
              <a:rPr lang="fr-FR" sz="2400" dirty="0" smtClean="0">
                <a:solidFill>
                  <a:srgbClr val="000000"/>
                </a:solidFill>
                <a:latin typeface="Century Gothic"/>
                <a:ea typeface="ＭＳ Ｐゴシック"/>
                <a:cs typeface="Century Gothic"/>
              </a:rPr>
              <a:t> film in </a:t>
            </a:r>
            <a:r>
              <a:rPr lang="fr-FR" sz="2400" dirty="0" err="1" smtClean="0">
                <a:solidFill>
                  <a:srgbClr val="000000"/>
                </a:solidFill>
                <a:latin typeface="Century Gothic"/>
                <a:ea typeface="ＭＳ Ｐゴシック"/>
                <a:cs typeface="Century Gothic"/>
              </a:rPr>
              <a:t>vineyard</a:t>
            </a:r>
            <a:r>
              <a:rPr lang="fr-FR" sz="2400" dirty="0" smtClean="0">
                <a:solidFill>
                  <a:srgbClr val="000000"/>
                </a:solidFill>
                <a:latin typeface="Century Gothic"/>
                <a:ea typeface="ＭＳ Ｐゴシック"/>
                <a:cs typeface="Century Gothic"/>
              </a:rPr>
              <a:t>                 ≈ 4-5 </a:t>
            </a:r>
            <a:r>
              <a:rPr lang="fr-FR" sz="2400" dirty="0" err="1" smtClean="0">
                <a:solidFill>
                  <a:srgbClr val="000000"/>
                </a:solidFill>
                <a:latin typeface="Century Gothic"/>
                <a:ea typeface="ＭＳ Ｐゴシック"/>
                <a:cs typeface="Century Gothic"/>
              </a:rPr>
              <a:t>months</a:t>
            </a:r>
            <a:r>
              <a:rPr lang="fr-FR" sz="2400" dirty="0" smtClean="0">
                <a:solidFill>
                  <a:srgbClr val="000000"/>
                </a:solidFill>
                <a:latin typeface="Century Gothic"/>
                <a:ea typeface="ＭＳ Ｐゴシック"/>
                <a:cs typeface="Century Gothic"/>
              </a:rPr>
              <a:t> (</a:t>
            </a:r>
            <a:r>
              <a:rPr lang="fr-FR" sz="2400" dirty="0" err="1" smtClean="0">
                <a:solidFill>
                  <a:srgbClr val="000000"/>
                </a:solidFill>
                <a:latin typeface="Century Gothic"/>
                <a:ea typeface="ＭＳ Ｐゴシック"/>
                <a:cs typeface="Century Gothic"/>
              </a:rPr>
              <a:t>critical</a:t>
            </a:r>
            <a:r>
              <a:rPr lang="fr-FR" sz="2400" dirty="0" smtClean="0">
                <a:solidFill>
                  <a:srgbClr val="000000"/>
                </a:solidFill>
                <a:latin typeface="Century Gothic"/>
                <a:ea typeface="ＭＳ Ｐゴシック"/>
                <a:cs typeface="Century Gothic"/>
              </a:rPr>
              <a:t> </a:t>
            </a:r>
            <a:r>
              <a:rPr lang="fr-FR" sz="2400" dirty="0" err="1" smtClean="0">
                <a:solidFill>
                  <a:srgbClr val="000000"/>
                </a:solidFill>
                <a:latin typeface="Century Gothic"/>
                <a:ea typeface="ＭＳ Ｐゴシック"/>
                <a:cs typeface="Century Gothic"/>
              </a:rPr>
              <a:t>early</a:t>
            </a:r>
            <a:r>
              <a:rPr lang="fr-FR" sz="2400" dirty="0" smtClean="0">
                <a:solidFill>
                  <a:srgbClr val="000000"/>
                </a:solidFill>
                <a:latin typeface="Century Gothic"/>
                <a:ea typeface="ＭＳ Ｐゴシック"/>
                <a:cs typeface="Century Gothic"/>
              </a:rPr>
              <a:t> stage of </a:t>
            </a:r>
            <a:r>
              <a:rPr lang="fr-FR" sz="2400" dirty="0" err="1" smtClean="0">
                <a:solidFill>
                  <a:srgbClr val="000000"/>
                </a:solidFill>
                <a:latin typeface="Century Gothic"/>
                <a:ea typeface="ＭＳ Ｐゴシック"/>
                <a:cs typeface="Century Gothic"/>
              </a:rPr>
              <a:t>growth</a:t>
            </a:r>
            <a:r>
              <a:rPr lang="fr-FR" sz="2400" dirty="0" smtClean="0">
                <a:solidFill>
                  <a:srgbClr val="000000"/>
                </a:solidFill>
                <a:latin typeface="Century Gothic"/>
                <a:ea typeface="ＭＳ Ｐゴシック"/>
                <a:cs typeface="Century Gothic"/>
              </a:rPr>
              <a:t>)</a:t>
            </a:r>
          </a:p>
        </p:txBody>
      </p:sp>
      <p:cxnSp>
        <p:nvCxnSpPr>
          <p:cNvPr id="10" name="Connecteur droit 9"/>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7505700" y="81036"/>
            <a:ext cx="1570535" cy="369332"/>
          </a:xfrm>
          <a:prstGeom prst="rect">
            <a:avLst/>
          </a:prstGeom>
          <a:noFill/>
        </p:spPr>
        <p:txBody>
          <a:bodyPr wrap="none" rtlCol="0">
            <a:spAutoFit/>
          </a:bodyPr>
          <a:lstStyle/>
          <a:p>
            <a:r>
              <a:rPr lang="en-US" i="1" dirty="0" smtClean="0">
                <a:solidFill>
                  <a:srgbClr val="7F7F7F"/>
                </a:solidFill>
                <a:latin typeface="Century Gothic"/>
                <a:cs typeface="Century Gothic"/>
              </a:rPr>
              <a:t>Conclusions</a:t>
            </a:r>
            <a:r>
              <a:rPr lang="en-US" i="1" dirty="0" smtClean="0">
                <a:solidFill>
                  <a:srgbClr val="7F7F7F"/>
                </a:solidFill>
              </a:rPr>
              <a:t> </a:t>
            </a:r>
            <a:endParaRPr lang="en-US" i="1" dirty="0">
              <a:solidFill>
                <a:srgbClr val="7F7F7F"/>
              </a:solidFill>
            </a:endParaRPr>
          </a:p>
        </p:txBody>
      </p:sp>
      <p:sp>
        <p:nvSpPr>
          <p:cNvPr id="2" name="Rectangle 1"/>
          <p:cNvSpPr/>
          <p:nvPr/>
        </p:nvSpPr>
        <p:spPr>
          <a:xfrm>
            <a:off x="4572000" y="6259605"/>
            <a:ext cx="4572000" cy="646331"/>
          </a:xfrm>
          <a:prstGeom prst="rect">
            <a:avLst/>
          </a:prstGeom>
        </p:spPr>
        <p:txBody>
          <a:bodyPr>
            <a:spAutoFit/>
          </a:bodyPr>
          <a:lstStyle/>
          <a:p>
            <a:r>
              <a:rPr lang="en-US" i="1" dirty="0" err="1"/>
              <a:t>Touchaleaume</a:t>
            </a:r>
            <a:r>
              <a:rPr lang="en-US" i="1" dirty="0"/>
              <a:t> et al. Chemosphere (2016) </a:t>
            </a:r>
          </a:p>
          <a:p>
            <a:r>
              <a:rPr lang="en-US" i="1" dirty="0" err="1"/>
              <a:t>Touchaleaume</a:t>
            </a:r>
            <a:r>
              <a:rPr lang="en-US" i="1" dirty="0"/>
              <a:t> et al. J. </a:t>
            </a:r>
            <a:r>
              <a:rPr lang="en-US" i="1" dirty="0" err="1"/>
              <a:t>Polym</a:t>
            </a:r>
            <a:r>
              <a:rPr lang="en-US" i="1" dirty="0"/>
              <a:t>. Environ. (2017)</a:t>
            </a:r>
            <a:endParaRPr lang="fr-FR" sz="1400" i="1" dirty="0"/>
          </a:p>
        </p:txBody>
      </p:sp>
    </p:spTree>
    <p:extLst>
      <p:ext uri="{BB962C8B-B14F-4D97-AF65-F5344CB8AC3E}">
        <p14:creationId xmlns:p14="http://schemas.microsoft.com/office/powerpoint/2010/main" val="2891691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a:blip r:embed="rId3"/>
          <a:stretch>
            <a:fillRect/>
          </a:stretch>
        </p:blipFill>
        <p:spPr>
          <a:xfrm>
            <a:off x="1442539" y="5895164"/>
            <a:ext cx="5577598" cy="962835"/>
          </a:xfrm>
          <a:prstGeom prst="rect">
            <a:avLst/>
          </a:prstGeom>
        </p:spPr>
      </p:pic>
      <p:pic>
        <p:nvPicPr>
          <p:cNvPr id="11" name="Picture 4" descr="H:\AGROBIOFILM mise à jour du 20 aout 2012\COMMUNICATION\Biopol 2013\logo IAT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937" y="1822794"/>
            <a:ext cx="2300415" cy="13227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arloscrodrigues\AppData\Local\Microsoft\Windows\Temporary Internet Files\Content.Outlook\F0P0EGPT\Silvex_main brand_pos_CMYK (2).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066" y="4467246"/>
            <a:ext cx="1883561" cy="8259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H:\AGROBIOFILM mise à jour du 20 aout 2012\COMMUNICATION\Biopol 2013\logo serpbio.jpg"/>
          <p:cNvPicPr>
            <a:picLocks noChangeAspect="1" noChangeArrowheads="1"/>
          </p:cNvPicPr>
          <p:nvPr/>
        </p:nvPicPr>
        <p:blipFill rotWithShape="1">
          <a:blip r:embed="rId6">
            <a:extLst>
              <a:ext uri="{28A0092B-C50C-407E-A947-70E740481C1C}">
                <a14:useLocalDpi xmlns:a14="http://schemas.microsoft.com/office/drawing/2010/main" val="0"/>
              </a:ext>
            </a:extLst>
          </a:blip>
          <a:srcRect t="8963"/>
          <a:stretch/>
        </p:blipFill>
        <p:spPr bwMode="auto">
          <a:xfrm>
            <a:off x="1692275" y="4363945"/>
            <a:ext cx="1505590" cy="10279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a:off x="8685213" y="6505575"/>
            <a:ext cx="365125" cy="307975"/>
          </a:xfrm>
          <a:prstGeom prst="rect">
            <a:avLst/>
          </a:prstGeom>
          <a:ln>
            <a:solidFill>
              <a:schemeClr val="bg1">
                <a:lumMod val="85000"/>
              </a:schemeClr>
            </a:solidFill>
          </a:ln>
        </p:spPr>
        <p:txBody>
          <a:bodyPr wrap="none">
            <a:spAutoFit/>
          </a:bodyPr>
          <a:lstStyle/>
          <a:p>
            <a:pPr algn="ctr" eaLnBrk="1" hangingPunct="1"/>
            <a:fld id="{E125EF5E-65D0-2D41-AC21-4991D5F9BC98}" type="slidenum">
              <a:rPr lang="en-GB" sz="1400"/>
              <a:pPr algn="ctr" eaLnBrk="1" hangingPunct="1"/>
              <a:t>17</a:t>
            </a:fld>
            <a:endParaRPr lang="en-GB" sz="1400"/>
          </a:p>
        </p:txBody>
      </p:sp>
      <p:pic>
        <p:nvPicPr>
          <p:cNvPr id="23" name="Image 22"/>
          <p:cNvPicPr>
            <a:picLocks noChangeAspect="1"/>
          </p:cNvPicPr>
          <p:nvPr/>
        </p:nvPicPr>
        <p:blipFill>
          <a:blip r:embed="rId7"/>
          <a:stretch>
            <a:fillRect/>
          </a:stretch>
        </p:blipFill>
        <p:spPr>
          <a:xfrm rot="16200000">
            <a:off x="-2155590" y="4204527"/>
            <a:ext cx="4834475" cy="523286"/>
          </a:xfrm>
          <a:prstGeom prst="rect">
            <a:avLst/>
          </a:prstGeom>
        </p:spPr>
      </p:pic>
      <p:pic>
        <p:nvPicPr>
          <p:cNvPr id="24" name="Image 23"/>
          <p:cNvPicPr>
            <a:picLocks noChangeAspect="1"/>
          </p:cNvPicPr>
          <p:nvPr/>
        </p:nvPicPr>
        <p:blipFill>
          <a:blip r:embed="rId8"/>
          <a:stretch>
            <a:fillRect/>
          </a:stretch>
        </p:blipFill>
        <p:spPr>
          <a:xfrm rot="16200000">
            <a:off x="-611975" y="904452"/>
            <a:ext cx="2048935" cy="240028"/>
          </a:xfrm>
          <a:prstGeom prst="rect">
            <a:avLst/>
          </a:prstGeom>
        </p:spPr>
      </p:pic>
      <p:pic>
        <p:nvPicPr>
          <p:cNvPr id="25" name="Image 24"/>
          <p:cNvPicPr>
            <a:picLocks noChangeAspect="1"/>
          </p:cNvPicPr>
          <p:nvPr/>
        </p:nvPicPr>
        <p:blipFill>
          <a:blip r:embed="rId9"/>
          <a:stretch>
            <a:fillRect/>
          </a:stretch>
        </p:blipFill>
        <p:spPr>
          <a:xfrm rot="16200000">
            <a:off x="-888709" y="867746"/>
            <a:ext cx="2048937" cy="313437"/>
          </a:xfrm>
          <a:prstGeom prst="rect">
            <a:avLst/>
          </a:prstGeom>
        </p:spPr>
      </p:pic>
      <p:sp>
        <p:nvSpPr>
          <p:cNvPr id="19" name="Rectangle 18"/>
          <p:cNvSpPr/>
          <p:nvPr/>
        </p:nvSpPr>
        <p:spPr>
          <a:xfrm>
            <a:off x="5773106" y="3813799"/>
            <a:ext cx="2553948" cy="523220"/>
          </a:xfrm>
          <a:prstGeom prst="rect">
            <a:avLst/>
          </a:prstGeom>
        </p:spPr>
        <p:txBody>
          <a:bodyPr wrap="square">
            <a:spAutoFit/>
          </a:bodyPr>
          <a:lstStyle/>
          <a:p>
            <a:pPr algn="ctr">
              <a:lnSpc>
                <a:spcPct val="120000"/>
              </a:lnSpc>
              <a:buClr>
                <a:srgbClr val="FE8637"/>
              </a:buClr>
              <a:buSzPct val="70000"/>
            </a:pPr>
            <a:r>
              <a:rPr lang="fr-FR" sz="2400" dirty="0" smtClean="0">
                <a:solidFill>
                  <a:srgbClr val="7F7F7F"/>
                </a:solidFill>
                <a:latin typeface="Avenir Book"/>
                <a:cs typeface="Avenir Book"/>
              </a:rPr>
              <a:t>Carlos Rodrigues</a:t>
            </a:r>
          </a:p>
        </p:txBody>
      </p:sp>
      <p:pic>
        <p:nvPicPr>
          <p:cNvPr id="28" name="Image 27"/>
          <p:cNvPicPr>
            <a:picLocks noChangeAspect="1"/>
          </p:cNvPicPr>
          <p:nvPr/>
        </p:nvPicPr>
        <p:blipFill>
          <a:blip r:embed="rId10"/>
          <a:stretch>
            <a:fillRect/>
          </a:stretch>
        </p:blipFill>
        <p:spPr>
          <a:xfrm>
            <a:off x="5696797" y="2048934"/>
            <a:ext cx="2630257" cy="1244926"/>
          </a:xfrm>
          <a:prstGeom prst="rect">
            <a:avLst/>
          </a:prstGeom>
        </p:spPr>
      </p:pic>
      <p:sp>
        <p:nvSpPr>
          <p:cNvPr id="29" name="Rectangle 28"/>
          <p:cNvSpPr/>
          <p:nvPr/>
        </p:nvSpPr>
        <p:spPr>
          <a:xfrm>
            <a:off x="893516" y="1320376"/>
            <a:ext cx="3621215" cy="523220"/>
          </a:xfrm>
          <a:prstGeom prst="rect">
            <a:avLst/>
          </a:prstGeom>
        </p:spPr>
        <p:txBody>
          <a:bodyPr wrap="square">
            <a:spAutoFit/>
          </a:bodyPr>
          <a:lstStyle/>
          <a:p>
            <a:pPr lvl="0" algn="ctr">
              <a:lnSpc>
                <a:spcPct val="120000"/>
              </a:lnSpc>
              <a:buClr>
                <a:srgbClr val="FE8637"/>
              </a:buClr>
              <a:buSzPct val="70000"/>
            </a:pPr>
            <a:r>
              <a:rPr lang="en-GB" sz="2400" kern="0" dirty="0">
                <a:solidFill>
                  <a:srgbClr val="7F7F7F"/>
                </a:solidFill>
                <a:latin typeface="Avenir Book"/>
                <a:cs typeface="Avenir Book"/>
              </a:rPr>
              <a:t>François </a:t>
            </a:r>
            <a:r>
              <a:rPr lang="en-GB" sz="2400" kern="0" dirty="0" err="1">
                <a:solidFill>
                  <a:srgbClr val="7F7F7F"/>
                </a:solidFill>
                <a:latin typeface="Avenir Book"/>
                <a:cs typeface="Avenir Book"/>
              </a:rPr>
              <a:t>Touchaleaume</a:t>
            </a:r>
            <a:r>
              <a:rPr lang="en-GB" sz="2400" kern="0" dirty="0">
                <a:solidFill>
                  <a:srgbClr val="7F7F7F"/>
                </a:solidFill>
                <a:latin typeface="Avenir Book"/>
                <a:cs typeface="Avenir Book"/>
              </a:rPr>
              <a:t> </a:t>
            </a:r>
          </a:p>
        </p:txBody>
      </p:sp>
      <p:sp>
        <p:nvSpPr>
          <p:cNvPr id="30" name="Rectangle 29"/>
          <p:cNvSpPr/>
          <p:nvPr/>
        </p:nvSpPr>
        <p:spPr>
          <a:xfrm>
            <a:off x="5334000" y="1422684"/>
            <a:ext cx="3429769" cy="830997"/>
          </a:xfrm>
          <a:prstGeom prst="rect">
            <a:avLst/>
          </a:prstGeom>
        </p:spPr>
        <p:txBody>
          <a:bodyPr wrap="square">
            <a:spAutoFit/>
          </a:bodyPr>
          <a:lstStyle/>
          <a:p>
            <a:pPr algn="ctr"/>
            <a:r>
              <a:rPr lang="fr-FR" sz="2400" dirty="0">
                <a:solidFill>
                  <a:srgbClr val="7F7F7F"/>
                </a:solidFill>
                <a:latin typeface="Avenir Book"/>
                <a:cs typeface="Avenir Book"/>
              </a:rPr>
              <a:t>Christophe </a:t>
            </a:r>
            <a:r>
              <a:rPr lang="fr-FR" sz="2400" dirty="0" smtClean="0">
                <a:solidFill>
                  <a:srgbClr val="7F7F7F"/>
                </a:solidFill>
                <a:latin typeface="Avenir Book"/>
                <a:cs typeface="Avenir Book"/>
              </a:rPr>
              <a:t>Jourdan</a:t>
            </a:r>
          </a:p>
          <a:p>
            <a:pPr algn="ctr"/>
            <a:r>
              <a:rPr lang="fr-FR" sz="2400" dirty="0" smtClean="0">
                <a:solidFill>
                  <a:srgbClr val="7F7F7F"/>
                </a:solidFill>
                <a:latin typeface="Avenir Book"/>
                <a:cs typeface="Avenir Book"/>
              </a:rPr>
              <a:t>Patrice </a:t>
            </a:r>
            <a:r>
              <a:rPr lang="fr-FR" sz="2400" dirty="0" err="1">
                <a:solidFill>
                  <a:srgbClr val="7F7F7F"/>
                </a:solidFill>
                <a:latin typeface="Avenir Book"/>
                <a:cs typeface="Avenir Book"/>
              </a:rPr>
              <a:t>Coll</a:t>
            </a:r>
            <a:endParaRPr lang="fr-FR" sz="2400" dirty="0"/>
          </a:p>
        </p:txBody>
      </p:sp>
      <p:sp>
        <p:nvSpPr>
          <p:cNvPr id="31" name="Rectangle 30"/>
          <p:cNvSpPr/>
          <p:nvPr/>
        </p:nvSpPr>
        <p:spPr>
          <a:xfrm>
            <a:off x="1692275" y="3725776"/>
            <a:ext cx="1609969" cy="523220"/>
          </a:xfrm>
          <a:prstGeom prst="rect">
            <a:avLst/>
          </a:prstGeom>
        </p:spPr>
        <p:txBody>
          <a:bodyPr wrap="none">
            <a:spAutoFit/>
          </a:bodyPr>
          <a:lstStyle/>
          <a:p>
            <a:pPr lvl="0">
              <a:lnSpc>
                <a:spcPct val="120000"/>
              </a:lnSpc>
              <a:buClr>
                <a:srgbClr val="FE8637"/>
              </a:buClr>
              <a:buSzPct val="70000"/>
            </a:pPr>
            <a:r>
              <a:rPr lang="fr-FR" sz="2400" dirty="0">
                <a:solidFill>
                  <a:srgbClr val="7F7F7F"/>
                </a:solidFill>
                <a:latin typeface="Avenir Book"/>
                <a:cs typeface="Avenir Book"/>
              </a:rPr>
              <a:t>Guy </a:t>
            </a:r>
            <a:r>
              <a:rPr lang="fr-FR" sz="2400" dirty="0" err="1">
                <a:solidFill>
                  <a:srgbClr val="7F7F7F"/>
                </a:solidFill>
                <a:latin typeface="Avenir Book"/>
                <a:cs typeface="Avenir Book"/>
              </a:rPr>
              <a:t>Cesar</a:t>
            </a:r>
            <a:endParaRPr lang="fr-FR" sz="2400" dirty="0">
              <a:solidFill>
                <a:srgbClr val="7F7F7F"/>
              </a:solidFill>
              <a:latin typeface="Avenir Book"/>
              <a:cs typeface="Avenir Book"/>
            </a:endParaRPr>
          </a:p>
        </p:txBody>
      </p:sp>
      <p:sp>
        <p:nvSpPr>
          <p:cNvPr id="32" name="ZoneTexte 31"/>
          <p:cNvSpPr txBox="1"/>
          <p:nvPr/>
        </p:nvSpPr>
        <p:spPr>
          <a:xfrm>
            <a:off x="2018272" y="355600"/>
            <a:ext cx="5345634" cy="769441"/>
          </a:xfrm>
          <a:prstGeom prst="rect">
            <a:avLst/>
          </a:prstGeom>
          <a:noFill/>
        </p:spPr>
        <p:txBody>
          <a:bodyPr wrap="none" rtlCol="0">
            <a:spAutoFit/>
          </a:bodyPr>
          <a:lstStyle/>
          <a:p>
            <a:r>
              <a:rPr lang="fr-FR" sz="4400" dirty="0" smtClean="0">
                <a:solidFill>
                  <a:srgbClr val="7F7F7F"/>
                </a:solidFill>
                <a:latin typeface="Century Gothic"/>
                <a:cs typeface="Century Gothic"/>
              </a:rPr>
              <a:t>A </a:t>
            </a:r>
            <a:r>
              <a:rPr lang="fr-FR" sz="4400" dirty="0" err="1" smtClean="0">
                <a:solidFill>
                  <a:srgbClr val="7F7F7F"/>
                </a:solidFill>
                <a:latin typeface="Century Gothic"/>
                <a:cs typeface="Century Gothic"/>
              </a:rPr>
              <a:t>special</a:t>
            </a:r>
            <a:r>
              <a:rPr lang="fr-FR" sz="4400" dirty="0" smtClean="0">
                <a:solidFill>
                  <a:srgbClr val="7F7F7F"/>
                </a:solidFill>
                <a:latin typeface="Century Gothic"/>
                <a:cs typeface="Century Gothic"/>
              </a:rPr>
              <a:t> </a:t>
            </a:r>
            <a:r>
              <a:rPr lang="fr-FR" sz="4400" dirty="0" err="1" smtClean="0">
                <a:solidFill>
                  <a:srgbClr val="7F7F7F"/>
                </a:solidFill>
                <a:latin typeface="Century Gothic"/>
                <a:cs typeface="Century Gothic"/>
              </a:rPr>
              <a:t>thanks</a:t>
            </a:r>
            <a:r>
              <a:rPr lang="fr-FR" sz="4400" dirty="0" smtClean="0">
                <a:solidFill>
                  <a:srgbClr val="7F7F7F"/>
                </a:solidFill>
                <a:latin typeface="Century Gothic"/>
                <a:cs typeface="Century Gothic"/>
              </a:rPr>
              <a:t> to </a:t>
            </a:r>
            <a:endParaRPr lang="fr-FR" sz="4400" dirty="0">
              <a:solidFill>
                <a:srgbClr val="7F7F7F"/>
              </a:solidFill>
              <a:latin typeface="Century Gothic"/>
              <a:cs typeface="Century Gothic"/>
            </a:endParaRPr>
          </a:p>
        </p:txBody>
      </p:sp>
      <p:pic>
        <p:nvPicPr>
          <p:cNvPr id="35" name="Image 34"/>
          <p:cNvPicPr>
            <a:picLocks noChangeAspect="1"/>
          </p:cNvPicPr>
          <p:nvPr/>
        </p:nvPicPr>
        <p:blipFill>
          <a:blip r:embed="rId11"/>
          <a:stretch>
            <a:fillRect/>
          </a:stretch>
        </p:blipFill>
        <p:spPr>
          <a:xfrm>
            <a:off x="7020137" y="5929799"/>
            <a:ext cx="1158663" cy="941413"/>
          </a:xfrm>
          <a:prstGeom prst="rect">
            <a:avLst/>
          </a:prstGeom>
        </p:spPr>
      </p:pic>
      <p:pic>
        <p:nvPicPr>
          <p:cNvPr id="37"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29944" y="1822794"/>
            <a:ext cx="1782188" cy="986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1210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810500" y="81036"/>
            <a:ext cx="1119176" cy="369332"/>
          </a:xfrm>
          <a:prstGeom prst="rect">
            <a:avLst/>
          </a:prstGeom>
          <a:noFill/>
        </p:spPr>
        <p:txBody>
          <a:bodyPr wrap="none" rtlCol="0">
            <a:spAutoFit/>
          </a:bodyPr>
          <a:lstStyle/>
          <a:p>
            <a:r>
              <a:rPr lang="fr-FR" i="1" dirty="0" err="1" smtClean="0">
                <a:solidFill>
                  <a:srgbClr val="7F7F7F"/>
                </a:solidFill>
                <a:latin typeface="Century Gothic"/>
                <a:cs typeface="Century Gothic"/>
              </a:rPr>
              <a:t>Context</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pic>
        <p:nvPicPr>
          <p:cNvPr id="12" name="Image 11"/>
          <p:cNvPicPr>
            <a:picLocks noChangeAspect="1"/>
          </p:cNvPicPr>
          <p:nvPr/>
        </p:nvPicPr>
        <p:blipFill>
          <a:blip r:embed="rId4"/>
          <a:stretch>
            <a:fillRect/>
          </a:stretch>
        </p:blipFill>
        <p:spPr>
          <a:xfrm>
            <a:off x="155782" y="677397"/>
            <a:ext cx="2751737" cy="1768974"/>
          </a:xfrm>
          <a:prstGeom prst="rect">
            <a:avLst/>
          </a:prstGeom>
        </p:spPr>
      </p:pic>
      <p:sp>
        <p:nvSpPr>
          <p:cNvPr id="14" name="ZoneTexte 13"/>
          <p:cNvSpPr txBox="1"/>
          <p:nvPr/>
        </p:nvSpPr>
        <p:spPr>
          <a:xfrm>
            <a:off x="3282686" y="694394"/>
            <a:ext cx="5017146" cy="1629164"/>
          </a:xfrm>
          <a:prstGeom prst="rect">
            <a:avLst/>
          </a:prstGeom>
          <a:noFill/>
        </p:spPr>
        <p:txBody>
          <a:bodyPr wrap="square" rtlCol="0">
            <a:spAutoFit/>
          </a:bodyPr>
          <a:lstStyle/>
          <a:p>
            <a:pPr algn="ctr">
              <a:lnSpc>
                <a:spcPct val="120000"/>
              </a:lnSpc>
            </a:pPr>
            <a:r>
              <a:rPr lang="fr-FR" sz="2800" dirty="0" smtClean="0">
                <a:solidFill>
                  <a:schemeClr val="bg1">
                    <a:lumMod val="50000"/>
                  </a:schemeClr>
                </a:solidFill>
                <a:latin typeface="Century Gothic"/>
                <a:cs typeface="Century Gothic"/>
              </a:rPr>
              <a:t>Agricultural films = PE</a:t>
            </a:r>
            <a:endParaRPr lang="fr-FR" sz="2400" dirty="0" smtClean="0">
              <a:solidFill>
                <a:schemeClr val="bg1">
                  <a:lumMod val="50000"/>
                </a:schemeClr>
              </a:solidFill>
              <a:latin typeface="Century Gothic"/>
              <a:cs typeface="Century Gothic"/>
            </a:endParaRPr>
          </a:p>
          <a:p>
            <a:pPr algn="ctr">
              <a:lnSpc>
                <a:spcPct val="120000"/>
              </a:lnSpc>
            </a:pPr>
            <a:endParaRPr lang="fr-FR" sz="2800" dirty="0" smtClean="0">
              <a:solidFill>
                <a:schemeClr val="bg1">
                  <a:lumMod val="50000"/>
                </a:schemeClr>
              </a:solidFill>
              <a:latin typeface="Century Gothic"/>
              <a:cs typeface="Century Gothic"/>
            </a:endParaRPr>
          </a:p>
          <a:p>
            <a:pPr algn="ctr">
              <a:lnSpc>
                <a:spcPct val="120000"/>
              </a:lnSpc>
            </a:pPr>
            <a:r>
              <a:rPr lang="fr-FR" sz="2800" dirty="0" err="1" smtClean="0">
                <a:solidFill>
                  <a:schemeClr val="bg1">
                    <a:lumMod val="50000"/>
                  </a:schemeClr>
                </a:solidFill>
                <a:latin typeface="Century Gothic"/>
                <a:cs typeface="Century Gothic"/>
              </a:rPr>
              <a:t>Environmental</a:t>
            </a:r>
            <a:r>
              <a:rPr lang="fr-FR" sz="2800" dirty="0" smtClean="0">
                <a:solidFill>
                  <a:schemeClr val="bg1">
                    <a:lumMod val="50000"/>
                  </a:schemeClr>
                </a:solidFill>
                <a:latin typeface="Century Gothic"/>
                <a:cs typeface="Century Gothic"/>
              </a:rPr>
              <a:t> issues</a:t>
            </a:r>
            <a:endParaRPr lang="en-GB" sz="2800" dirty="0" smtClean="0">
              <a:solidFill>
                <a:schemeClr val="bg1">
                  <a:lumMod val="50000"/>
                </a:schemeClr>
              </a:solidFill>
              <a:latin typeface="Century Gothic"/>
              <a:cs typeface="Century Gothic"/>
            </a:endParaRPr>
          </a:p>
        </p:txBody>
      </p:sp>
      <p:sp>
        <p:nvSpPr>
          <p:cNvPr id="5" name="Flèche vers le bas 4"/>
          <p:cNvSpPr/>
          <p:nvPr/>
        </p:nvSpPr>
        <p:spPr>
          <a:xfrm>
            <a:off x="5503335" y="1396998"/>
            <a:ext cx="800144" cy="355600"/>
          </a:xfrm>
          <a:prstGeom prst="downArrow">
            <a:avLst/>
          </a:prstGeom>
          <a:solidFill>
            <a:schemeClr val="bg1">
              <a:lumMod val="8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3" name="Grouper 12"/>
          <p:cNvGrpSpPr/>
          <p:nvPr/>
        </p:nvGrpSpPr>
        <p:grpSpPr>
          <a:xfrm>
            <a:off x="684064" y="5765800"/>
            <a:ext cx="8140700" cy="1016797"/>
            <a:chOff x="684064" y="5765800"/>
            <a:chExt cx="8140700" cy="1016797"/>
          </a:xfrm>
        </p:grpSpPr>
        <p:sp>
          <p:nvSpPr>
            <p:cNvPr id="16" name="Rectangle 15"/>
            <p:cNvSpPr/>
            <p:nvPr/>
          </p:nvSpPr>
          <p:spPr>
            <a:xfrm>
              <a:off x="684064" y="6228599"/>
              <a:ext cx="8140700" cy="553998"/>
            </a:xfrm>
            <a:prstGeom prst="rect">
              <a:avLst/>
            </a:prstGeom>
            <a:noFill/>
          </p:spPr>
          <p:txBody>
            <a:bodyPr wrap="square">
              <a:spAutoFit/>
            </a:bodyPr>
            <a:lstStyle/>
            <a:p>
              <a:pPr algn="ctr">
                <a:lnSpc>
                  <a:spcPct val="130000"/>
                </a:lnSpc>
              </a:pPr>
              <a:r>
                <a:rPr lang="en-GB" sz="2400" dirty="0" smtClean="0">
                  <a:solidFill>
                    <a:srgbClr val="7F7F7F"/>
                  </a:solidFill>
                </a:rPr>
                <a:t>Long</a:t>
              </a:r>
              <a:r>
                <a:rPr lang="en-GB" sz="2400" dirty="0">
                  <a:solidFill>
                    <a:srgbClr val="7F7F7F"/>
                  </a:solidFill>
                </a:rPr>
                <a:t>-term stability </a:t>
              </a:r>
              <a:r>
                <a:rPr lang="en-GB" sz="2400" dirty="0" smtClean="0">
                  <a:solidFill>
                    <a:srgbClr val="7F7F7F"/>
                  </a:solidFill>
                </a:rPr>
                <a:t>of PE &gt;</a:t>
              </a:r>
              <a:r>
                <a:rPr lang="en-GB" sz="2400" dirty="0">
                  <a:solidFill>
                    <a:srgbClr val="7F7F7F"/>
                  </a:solidFill>
                </a:rPr>
                <a:t>&gt; </a:t>
              </a:r>
              <a:r>
                <a:rPr lang="en-GB" sz="2400" dirty="0" smtClean="0">
                  <a:solidFill>
                    <a:srgbClr val="7F7F7F"/>
                  </a:solidFill>
                </a:rPr>
                <a:t>targeted lifespan </a:t>
              </a:r>
            </a:p>
          </p:txBody>
        </p:sp>
        <p:sp>
          <p:nvSpPr>
            <p:cNvPr id="18" name="Flèche vers le bas 17"/>
            <p:cNvSpPr/>
            <p:nvPr/>
          </p:nvSpPr>
          <p:spPr>
            <a:xfrm>
              <a:off x="4250264" y="5765800"/>
              <a:ext cx="800144" cy="355600"/>
            </a:xfrm>
            <a:prstGeom prst="downArrow">
              <a:avLst/>
            </a:prstGeom>
            <a:solidFill>
              <a:schemeClr val="bg1">
                <a:lumMod val="8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er 14"/>
          <p:cNvGrpSpPr/>
          <p:nvPr/>
        </p:nvGrpSpPr>
        <p:grpSpPr>
          <a:xfrm>
            <a:off x="909305" y="2812033"/>
            <a:ext cx="7390528" cy="2631600"/>
            <a:chOff x="-432674" y="2655234"/>
            <a:chExt cx="9420011" cy="2631600"/>
          </a:xfrm>
        </p:grpSpPr>
        <p:grpSp>
          <p:nvGrpSpPr>
            <p:cNvPr id="3" name="Grouper 2"/>
            <p:cNvGrpSpPr/>
            <p:nvPr/>
          </p:nvGrpSpPr>
          <p:grpSpPr>
            <a:xfrm>
              <a:off x="-432674" y="2655234"/>
              <a:ext cx="9401915" cy="2631600"/>
              <a:chOff x="-432674" y="2655234"/>
              <a:chExt cx="9401915" cy="2631600"/>
            </a:xfrm>
          </p:grpSpPr>
          <p:pic>
            <p:nvPicPr>
              <p:cNvPr id="10" name="Image 9"/>
              <p:cNvPicPr>
                <a:picLocks noChangeAspect="1"/>
              </p:cNvPicPr>
              <p:nvPr/>
            </p:nvPicPr>
            <p:blipFill rotWithShape="1">
              <a:blip r:embed="rId5"/>
              <a:srcRect t="23259" b="-23215"/>
              <a:stretch/>
            </p:blipFill>
            <p:spPr>
              <a:xfrm>
                <a:off x="-432674" y="2655234"/>
                <a:ext cx="4576073" cy="2631600"/>
              </a:xfrm>
              <a:prstGeom prst="rect">
                <a:avLst/>
              </a:prstGeom>
            </p:spPr>
          </p:pic>
          <p:pic>
            <p:nvPicPr>
              <p:cNvPr id="17"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977" b="2198"/>
              <a:stretch/>
            </p:blipFill>
            <p:spPr bwMode="auto">
              <a:xfrm>
                <a:off x="4643593" y="2655234"/>
                <a:ext cx="4325648" cy="202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65206" y="4761500"/>
                <a:ext cx="1180945" cy="461665"/>
              </a:xfrm>
              <a:prstGeom prst="rect">
                <a:avLst/>
              </a:prstGeom>
            </p:spPr>
            <p:txBody>
              <a:bodyPr wrap="none">
                <a:spAutoFit/>
              </a:bodyPr>
              <a:lstStyle/>
              <a:p>
                <a:r>
                  <a:rPr lang="fr-FR" sz="2400" i="1" dirty="0" err="1">
                    <a:solidFill>
                      <a:schemeClr val="bg1">
                        <a:lumMod val="50000"/>
                      </a:schemeClr>
                    </a:solidFill>
                  </a:rPr>
                  <a:t>W</a:t>
                </a:r>
                <a:r>
                  <a:rPr lang="fr-FR" sz="2400" i="1" dirty="0" err="1" smtClean="0">
                    <a:solidFill>
                      <a:schemeClr val="bg1">
                        <a:lumMod val="50000"/>
                      </a:schemeClr>
                    </a:solidFill>
                  </a:rPr>
                  <a:t>astes</a:t>
                </a:r>
                <a:endParaRPr lang="fr-FR" sz="2400" i="1" dirty="0"/>
              </a:p>
            </p:txBody>
          </p:sp>
          <p:sp>
            <p:nvSpPr>
              <p:cNvPr id="22" name="Rectangle 21"/>
              <p:cNvSpPr/>
              <p:nvPr/>
            </p:nvSpPr>
            <p:spPr>
              <a:xfrm>
                <a:off x="5994222" y="4762449"/>
                <a:ext cx="1910562" cy="461665"/>
              </a:xfrm>
              <a:prstGeom prst="rect">
                <a:avLst/>
              </a:prstGeom>
            </p:spPr>
            <p:txBody>
              <a:bodyPr wrap="none">
                <a:spAutoFit/>
              </a:bodyPr>
              <a:lstStyle/>
              <a:p>
                <a:r>
                  <a:rPr lang="fr-FR" sz="2400" i="1" dirty="0" err="1" smtClean="0">
                    <a:solidFill>
                      <a:schemeClr val="bg1">
                        <a:lumMod val="50000"/>
                      </a:schemeClr>
                    </a:solidFill>
                  </a:rPr>
                  <a:t>Microplastics</a:t>
                </a:r>
                <a:endParaRPr lang="fr-FR" sz="2400" i="1" dirty="0"/>
              </a:p>
            </p:txBody>
          </p:sp>
        </p:grpSp>
        <p:sp>
          <p:nvSpPr>
            <p:cNvPr id="6" name="Parenthèse fermante 5"/>
            <p:cNvSpPr/>
            <p:nvPr/>
          </p:nvSpPr>
          <p:spPr>
            <a:xfrm rot="5400000">
              <a:off x="4114648" y="414145"/>
              <a:ext cx="325368" cy="9420010"/>
            </a:xfrm>
            <a:prstGeom prst="rightBracket">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4" name="Rectangle 23"/>
          <p:cNvSpPr/>
          <p:nvPr/>
        </p:nvSpPr>
        <p:spPr bwMode="auto">
          <a:xfrm>
            <a:off x="8685213" y="6505575"/>
            <a:ext cx="365125" cy="307975"/>
          </a:xfrm>
          <a:prstGeom prst="rect">
            <a:avLst/>
          </a:prstGeom>
          <a:ln>
            <a:solidFill>
              <a:schemeClr val="bg1">
                <a:lumMod val="85000"/>
              </a:schemeClr>
            </a:solidFill>
          </a:ln>
        </p:spPr>
        <p:txBody>
          <a:bodyPr wrap="none">
            <a:spAutoFit/>
          </a:bodyPr>
          <a:lstStyle/>
          <a:p>
            <a:pPr algn="ctr" eaLnBrk="1" hangingPunct="1"/>
            <a:fld id="{E125EF5E-65D0-2D41-AC21-4991D5F9BC98}" type="slidenum">
              <a:rPr lang="en-GB" sz="1400"/>
              <a:pPr algn="ctr" eaLnBrk="1" hangingPunct="1"/>
              <a:t>2</a:t>
            </a:fld>
            <a:endParaRPr lang="en-GB" sz="1400"/>
          </a:p>
        </p:txBody>
      </p:sp>
    </p:spTree>
    <p:extLst>
      <p:ext uri="{BB962C8B-B14F-4D97-AF65-F5344CB8AC3E}">
        <p14:creationId xmlns:p14="http://schemas.microsoft.com/office/powerpoint/2010/main" val="299503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3060700" y="2291456"/>
            <a:ext cx="3213100" cy="2679700"/>
          </a:xfrm>
          <a:prstGeom prst="rect">
            <a:avLst/>
          </a:prstGeom>
        </p:spPr>
      </p:pic>
      <p:cxnSp>
        <p:nvCxnSpPr>
          <p:cNvPr id="7" name="Connecteur droit 6"/>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505700" y="81036"/>
            <a:ext cx="1405752" cy="369332"/>
          </a:xfrm>
          <a:prstGeom prst="rect">
            <a:avLst/>
          </a:prstGeom>
          <a:noFill/>
        </p:spPr>
        <p:txBody>
          <a:bodyPr wrap="none" rtlCol="0">
            <a:spAutoFit/>
          </a:bodyPr>
          <a:lstStyle/>
          <a:p>
            <a:r>
              <a:rPr lang="fr-FR" i="1" dirty="0" smtClean="0">
                <a:solidFill>
                  <a:srgbClr val="7F7F7F"/>
                </a:solidFill>
                <a:latin typeface="Century Gothic"/>
                <a:cs typeface="Century Gothic"/>
              </a:rPr>
              <a:t>Challenge</a:t>
            </a:r>
            <a:r>
              <a:rPr lang="fr-FR" i="1" dirty="0" smtClean="0">
                <a:solidFill>
                  <a:srgbClr val="7F7F7F"/>
                </a:solidFill>
              </a:rPr>
              <a:t> </a:t>
            </a:r>
            <a:endParaRPr lang="fr-FR" i="1" dirty="0">
              <a:solidFill>
                <a:srgbClr val="7F7F7F"/>
              </a:solidFill>
            </a:endParaRPr>
          </a:p>
        </p:txBody>
      </p:sp>
      <p:sp>
        <p:nvSpPr>
          <p:cNvPr id="15" name="ZoneTexte 14"/>
          <p:cNvSpPr txBox="1"/>
          <p:nvPr/>
        </p:nvSpPr>
        <p:spPr>
          <a:xfrm>
            <a:off x="163663" y="660148"/>
            <a:ext cx="8842446" cy="523220"/>
          </a:xfrm>
          <a:prstGeom prst="rect">
            <a:avLst/>
          </a:prstGeom>
          <a:noFill/>
          <a:ln>
            <a:solidFill>
              <a:srgbClr val="FFFFFF"/>
            </a:solidFill>
          </a:ln>
        </p:spPr>
        <p:txBody>
          <a:bodyPr wrap="square" rtlCol="0">
            <a:spAutoFit/>
          </a:bodyPr>
          <a:lstStyle/>
          <a:p>
            <a:pPr algn="ctr">
              <a:lnSpc>
                <a:spcPct val="120000"/>
              </a:lnSpc>
            </a:pPr>
            <a:r>
              <a:rPr lang="fr-FR" sz="2400" dirty="0" err="1" smtClean="0">
                <a:solidFill>
                  <a:schemeClr val="bg1">
                    <a:lumMod val="50000"/>
                  </a:schemeClr>
                </a:solidFill>
                <a:latin typeface="Century Gothic"/>
                <a:cs typeface="Century Gothic"/>
              </a:rPr>
              <a:t>Biodegradable</a:t>
            </a:r>
            <a:r>
              <a:rPr lang="fr-FR" sz="2400" dirty="0" smtClean="0">
                <a:solidFill>
                  <a:schemeClr val="bg1">
                    <a:lumMod val="50000"/>
                  </a:schemeClr>
                </a:solidFill>
                <a:latin typeface="Century Gothic"/>
                <a:cs typeface="Century Gothic"/>
              </a:rPr>
              <a:t> </a:t>
            </a:r>
            <a:r>
              <a:rPr lang="fr-FR" sz="2400" dirty="0" err="1" smtClean="0">
                <a:solidFill>
                  <a:schemeClr val="bg1">
                    <a:lumMod val="50000"/>
                  </a:schemeClr>
                </a:solidFill>
                <a:latin typeface="Century Gothic"/>
                <a:cs typeface="Century Gothic"/>
              </a:rPr>
              <a:t>mulch</a:t>
            </a:r>
            <a:r>
              <a:rPr lang="fr-FR" sz="2400" dirty="0" smtClean="0">
                <a:solidFill>
                  <a:schemeClr val="bg1">
                    <a:lumMod val="50000"/>
                  </a:schemeClr>
                </a:solidFill>
                <a:latin typeface="Century Gothic"/>
                <a:cs typeface="Century Gothic"/>
              </a:rPr>
              <a:t> films as a </a:t>
            </a:r>
            <a:r>
              <a:rPr lang="fr-FR" sz="2400" dirty="0" err="1" smtClean="0">
                <a:solidFill>
                  <a:schemeClr val="bg1">
                    <a:lumMod val="50000"/>
                  </a:schemeClr>
                </a:solidFill>
                <a:latin typeface="Century Gothic"/>
                <a:cs typeface="Century Gothic"/>
              </a:rPr>
              <a:t>suitable</a:t>
            </a:r>
            <a:r>
              <a:rPr lang="fr-FR" sz="2400" dirty="0" smtClean="0">
                <a:solidFill>
                  <a:schemeClr val="bg1">
                    <a:lumMod val="50000"/>
                  </a:schemeClr>
                </a:solidFill>
                <a:latin typeface="Century Gothic"/>
                <a:cs typeface="Century Gothic"/>
              </a:rPr>
              <a:t> alternative to PE ?</a:t>
            </a:r>
          </a:p>
        </p:txBody>
      </p:sp>
      <p:sp>
        <p:nvSpPr>
          <p:cNvPr id="3" name="Rectangle 2"/>
          <p:cNvSpPr/>
          <p:nvPr/>
        </p:nvSpPr>
        <p:spPr>
          <a:xfrm>
            <a:off x="93089" y="4609389"/>
            <a:ext cx="3600940" cy="1409617"/>
          </a:xfrm>
          <a:prstGeom prst="rect">
            <a:avLst/>
          </a:prstGeom>
          <a:ln>
            <a:solidFill>
              <a:srgbClr val="FFFFFF"/>
            </a:solidFill>
          </a:ln>
        </p:spPr>
        <p:txBody>
          <a:bodyPr wrap="none">
            <a:spAutoFit/>
          </a:bodyPr>
          <a:lstStyle/>
          <a:p>
            <a:pPr>
              <a:lnSpc>
                <a:spcPct val="120000"/>
              </a:lnSpc>
            </a:pPr>
            <a:r>
              <a:rPr lang="fr-FR" sz="2400" b="1" i="1" dirty="0" err="1">
                <a:solidFill>
                  <a:srgbClr val="FF0000"/>
                </a:solidFill>
              </a:rPr>
              <a:t>Functional</a:t>
            </a:r>
            <a:r>
              <a:rPr lang="fr-FR" sz="2400" b="1" i="1" dirty="0">
                <a:solidFill>
                  <a:srgbClr val="FF0000"/>
                </a:solidFill>
              </a:rPr>
              <a:t> </a:t>
            </a:r>
            <a:r>
              <a:rPr lang="fr-FR" sz="2400" b="1" i="1" dirty="0" err="1" smtClean="0">
                <a:solidFill>
                  <a:srgbClr val="FF0000"/>
                </a:solidFill>
              </a:rPr>
              <a:t>properties</a:t>
            </a:r>
            <a:r>
              <a:rPr lang="fr-FR" sz="2400" b="1" i="1" dirty="0" smtClean="0">
                <a:solidFill>
                  <a:srgbClr val="FF0000"/>
                </a:solidFill>
              </a:rPr>
              <a:t>   </a:t>
            </a:r>
            <a:endParaRPr lang="fr-FR" sz="2400" b="1" i="1" dirty="0">
              <a:solidFill>
                <a:srgbClr val="FF0000"/>
              </a:solidFill>
            </a:endParaRPr>
          </a:p>
          <a:p>
            <a:pPr lvl="0" algn="ctr">
              <a:lnSpc>
                <a:spcPct val="120000"/>
              </a:lnSpc>
            </a:pPr>
            <a:r>
              <a:rPr lang="fr-FR" sz="2400" dirty="0" err="1" smtClean="0">
                <a:solidFill>
                  <a:srgbClr val="FF0000"/>
                </a:solidFill>
              </a:rPr>
              <a:t>Integrity</a:t>
            </a:r>
            <a:r>
              <a:rPr lang="fr-FR" sz="2400" dirty="0" smtClean="0">
                <a:solidFill>
                  <a:srgbClr val="FF0000"/>
                </a:solidFill>
              </a:rPr>
              <a:t> </a:t>
            </a:r>
            <a:r>
              <a:rPr lang="fr-FR" sz="2400" i="1" dirty="0" smtClean="0">
                <a:solidFill>
                  <a:srgbClr val="FF0000"/>
                </a:solidFill>
              </a:rPr>
              <a:t>vs</a:t>
            </a:r>
            <a:r>
              <a:rPr lang="fr-FR" sz="2400" dirty="0" smtClean="0">
                <a:solidFill>
                  <a:srgbClr val="FF0000"/>
                </a:solidFill>
              </a:rPr>
              <a:t> </a:t>
            </a:r>
            <a:r>
              <a:rPr lang="fr-FR" sz="2400" dirty="0" err="1" smtClean="0">
                <a:solidFill>
                  <a:srgbClr val="FF0000"/>
                </a:solidFill>
              </a:rPr>
              <a:t>mechanical</a:t>
            </a:r>
            <a:r>
              <a:rPr lang="fr-FR" sz="2400" dirty="0" smtClean="0">
                <a:solidFill>
                  <a:srgbClr val="FF0000"/>
                </a:solidFill>
              </a:rPr>
              <a:t> </a:t>
            </a:r>
            <a:r>
              <a:rPr lang="fr-FR" sz="2400" dirty="0" err="1" smtClean="0">
                <a:solidFill>
                  <a:srgbClr val="FF0000"/>
                </a:solidFill>
              </a:rPr>
              <a:t>P</a:t>
            </a:r>
            <a:r>
              <a:rPr lang="fr-FR" sz="2400" baseline="30000" dirty="0" err="1" smtClean="0">
                <a:solidFill>
                  <a:srgbClr val="FF0000"/>
                </a:solidFill>
              </a:rPr>
              <a:t>ties</a:t>
            </a:r>
            <a:endParaRPr lang="fr-FR" sz="2400" baseline="30000" dirty="0" smtClean="0">
              <a:solidFill>
                <a:srgbClr val="FF0000"/>
              </a:solidFill>
            </a:endParaRPr>
          </a:p>
          <a:p>
            <a:pPr lvl="0" algn="ctr">
              <a:lnSpc>
                <a:spcPct val="120000"/>
              </a:lnSpc>
            </a:pPr>
            <a:r>
              <a:rPr lang="fr-FR" sz="2400" dirty="0" smtClean="0">
                <a:solidFill>
                  <a:srgbClr val="FF0000"/>
                </a:solidFill>
              </a:rPr>
              <a:t>Positive </a:t>
            </a:r>
            <a:r>
              <a:rPr lang="fr-FR" sz="2400" dirty="0" err="1" smtClean="0">
                <a:solidFill>
                  <a:srgbClr val="FF0000"/>
                </a:solidFill>
              </a:rPr>
              <a:t>effects</a:t>
            </a:r>
            <a:r>
              <a:rPr lang="fr-FR" sz="2400" dirty="0" smtClean="0">
                <a:solidFill>
                  <a:srgbClr val="FF0000"/>
                </a:solidFill>
              </a:rPr>
              <a:t> on the </a:t>
            </a:r>
            <a:r>
              <a:rPr lang="fr-FR" sz="2400" dirty="0" err="1" smtClean="0">
                <a:solidFill>
                  <a:srgbClr val="FF0000"/>
                </a:solidFill>
              </a:rPr>
              <a:t>crop</a:t>
            </a:r>
            <a:r>
              <a:rPr lang="fr-FR" sz="2400" dirty="0" smtClean="0">
                <a:solidFill>
                  <a:srgbClr val="FF0000"/>
                </a:solidFill>
              </a:rPr>
              <a:t> </a:t>
            </a:r>
          </a:p>
        </p:txBody>
      </p:sp>
      <p:sp>
        <p:nvSpPr>
          <p:cNvPr id="13" name="Rectangle 12"/>
          <p:cNvSpPr/>
          <p:nvPr/>
        </p:nvSpPr>
        <p:spPr>
          <a:xfrm>
            <a:off x="1802932" y="1727477"/>
            <a:ext cx="5812512" cy="523220"/>
          </a:xfrm>
          <a:prstGeom prst="rect">
            <a:avLst/>
          </a:prstGeom>
          <a:ln>
            <a:noFill/>
          </a:ln>
        </p:spPr>
        <p:txBody>
          <a:bodyPr wrap="square">
            <a:spAutoFit/>
          </a:bodyPr>
          <a:lstStyle/>
          <a:p>
            <a:pPr lvl="0" algn="ctr">
              <a:lnSpc>
                <a:spcPct val="120000"/>
              </a:lnSpc>
            </a:pPr>
            <a:r>
              <a:rPr lang="fr-FR" sz="2400" dirty="0" smtClean="0">
                <a:solidFill>
                  <a:prstClr val="white">
                    <a:lumMod val="50000"/>
                  </a:prstClr>
                </a:solidFill>
                <a:latin typeface="Century Gothic"/>
                <a:cs typeface="Century Gothic"/>
              </a:rPr>
              <a:t>Long </a:t>
            </a:r>
            <a:r>
              <a:rPr lang="fr-FR" sz="2400" dirty="0" err="1" smtClean="0">
                <a:solidFill>
                  <a:prstClr val="white">
                    <a:lumMod val="50000"/>
                  </a:prstClr>
                </a:solidFill>
                <a:latin typeface="Century Gothic"/>
                <a:cs typeface="Century Gothic"/>
              </a:rPr>
              <a:t>term</a:t>
            </a:r>
            <a:r>
              <a:rPr lang="fr-FR" sz="2400" dirty="0" smtClean="0">
                <a:solidFill>
                  <a:prstClr val="white">
                    <a:lumMod val="50000"/>
                  </a:prstClr>
                </a:solidFill>
                <a:latin typeface="Century Gothic"/>
                <a:cs typeface="Century Gothic"/>
              </a:rPr>
              <a:t> </a:t>
            </a:r>
            <a:r>
              <a:rPr lang="fr-FR" sz="2400" dirty="0" err="1">
                <a:solidFill>
                  <a:prstClr val="white">
                    <a:lumMod val="50000"/>
                  </a:prstClr>
                </a:solidFill>
                <a:latin typeface="Century Gothic"/>
                <a:cs typeface="Century Gothic"/>
              </a:rPr>
              <a:t>crops</a:t>
            </a:r>
            <a:r>
              <a:rPr lang="fr-FR" sz="2400" dirty="0">
                <a:solidFill>
                  <a:prstClr val="white">
                    <a:lumMod val="50000"/>
                  </a:prstClr>
                </a:solidFill>
                <a:latin typeface="Century Gothic"/>
                <a:cs typeface="Century Gothic"/>
              </a:rPr>
              <a:t> </a:t>
            </a:r>
            <a:r>
              <a:rPr lang="fr-FR" sz="2400" dirty="0" err="1">
                <a:solidFill>
                  <a:prstClr val="white">
                    <a:lumMod val="50000"/>
                  </a:prstClr>
                </a:solidFill>
                <a:latin typeface="Century Gothic"/>
                <a:cs typeface="Century Gothic"/>
              </a:rPr>
              <a:t>requirements</a:t>
            </a:r>
            <a:endParaRPr lang="fr-FR" sz="2400" dirty="0">
              <a:solidFill>
                <a:prstClr val="white">
                  <a:lumMod val="50000"/>
                </a:prstClr>
              </a:solidFill>
              <a:latin typeface="Century Gothic"/>
              <a:cs typeface="Century Gothic"/>
            </a:endParaRPr>
          </a:p>
        </p:txBody>
      </p:sp>
      <p:sp>
        <p:nvSpPr>
          <p:cNvPr id="21" name="Flèche vers le bas 20"/>
          <p:cNvSpPr/>
          <p:nvPr/>
        </p:nvSpPr>
        <p:spPr>
          <a:xfrm>
            <a:off x="4318048" y="1373714"/>
            <a:ext cx="660352" cy="353914"/>
          </a:xfrm>
          <a:prstGeom prst="downArrow">
            <a:avLst/>
          </a:prstGeom>
          <a:solidFill>
            <a:srgbClr val="FFFFF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5810409" y="4609389"/>
            <a:ext cx="3246266" cy="1409617"/>
          </a:xfrm>
          <a:prstGeom prst="rect">
            <a:avLst/>
          </a:prstGeom>
          <a:ln>
            <a:solidFill>
              <a:srgbClr val="FFFFFF"/>
            </a:solidFill>
          </a:ln>
        </p:spPr>
        <p:txBody>
          <a:bodyPr wrap="square">
            <a:spAutoFit/>
          </a:bodyPr>
          <a:lstStyle/>
          <a:p>
            <a:pPr algn="r">
              <a:lnSpc>
                <a:spcPct val="120000"/>
              </a:lnSpc>
            </a:pPr>
            <a:r>
              <a:rPr lang="fr-FR" sz="2400" b="1" i="1" dirty="0">
                <a:solidFill>
                  <a:srgbClr val="008000"/>
                </a:solidFill>
              </a:rPr>
              <a:t>End of life  </a:t>
            </a:r>
          </a:p>
          <a:p>
            <a:pPr lvl="0" algn="r">
              <a:lnSpc>
                <a:spcPct val="120000"/>
              </a:lnSpc>
            </a:pPr>
            <a:r>
              <a:rPr lang="fr-FR" sz="2400" dirty="0" err="1">
                <a:solidFill>
                  <a:srgbClr val="008000"/>
                </a:solidFill>
              </a:rPr>
              <a:t>Biodegradation</a:t>
            </a:r>
            <a:r>
              <a:rPr lang="fr-FR" sz="2400" dirty="0">
                <a:solidFill>
                  <a:srgbClr val="008000"/>
                </a:solidFill>
              </a:rPr>
              <a:t> </a:t>
            </a:r>
          </a:p>
          <a:p>
            <a:pPr lvl="0" algn="r">
              <a:lnSpc>
                <a:spcPct val="120000"/>
              </a:lnSpc>
            </a:pPr>
            <a:r>
              <a:rPr lang="fr-FR" sz="2400" dirty="0" err="1" smtClean="0">
                <a:solidFill>
                  <a:srgbClr val="008000"/>
                </a:solidFill>
              </a:rPr>
              <a:t>without</a:t>
            </a:r>
            <a:r>
              <a:rPr lang="fr-FR" sz="2400" dirty="0" smtClean="0">
                <a:solidFill>
                  <a:srgbClr val="008000"/>
                </a:solidFill>
              </a:rPr>
              <a:t> </a:t>
            </a:r>
            <a:r>
              <a:rPr lang="fr-FR" sz="2400" dirty="0" err="1">
                <a:solidFill>
                  <a:srgbClr val="008000"/>
                </a:solidFill>
              </a:rPr>
              <a:t>ploughing</a:t>
            </a:r>
            <a:endParaRPr lang="fr-FR" sz="2400" dirty="0">
              <a:solidFill>
                <a:srgbClr val="008000"/>
              </a:solidFill>
            </a:endParaRPr>
          </a:p>
        </p:txBody>
      </p:sp>
      <p:grpSp>
        <p:nvGrpSpPr>
          <p:cNvPr id="16" name="Groupe 15"/>
          <p:cNvGrpSpPr/>
          <p:nvPr/>
        </p:nvGrpSpPr>
        <p:grpSpPr>
          <a:xfrm>
            <a:off x="8675800" y="6505598"/>
            <a:ext cx="384578" cy="307778"/>
            <a:chOff x="8675800" y="6505598"/>
            <a:chExt cx="384578" cy="307778"/>
          </a:xfrm>
        </p:grpSpPr>
        <p:sp>
          <p:nvSpPr>
            <p:cNvPr id="18" name="Arrondir un rectangle avec un coin diagonal 17"/>
            <p:cNvSpPr/>
            <p:nvPr/>
          </p:nvSpPr>
          <p:spPr>
            <a:xfrm>
              <a:off x="8675800" y="6505598"/>
              <a:ext cx="384578" cy="301057"/>
            </a:xfrm>
            <a:prstGeom prst="round2DiagRect">
              <a:avLst>
                <a:gd name="adj1" fmla="val 50000"/>
                <a:gd name="adj2" fmla="val 50000"/>
              </a:avLst>
            </a:prstGeom>
            <a:solidFill>
              <a:srgbClr val="FFFFFF"/>
            </a:solidFill>
            <a:ln>
              <a:solidFill>
                <a:srgbClr val="FFFFFF"/>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endParaRPr lang="en-GB" sz="1400"/>
            </a:p>
          </p:txBody>
        </p:sp>
        <p:sp>
          <p:nvSpPr>
            <p:cNvPr id="19" name="Rectangle 18"/>
            <p:cNvSpPr/>
            <p:nvPr/>
          </p:nvSpPr>
          <p:spPr>
            <a:xfrm>
              <a:off x="8730070" y="6505599"/>
              <a:ext cx="276038" cy="307777"/>
            </a:xfrm>
            <a:prstGeom prst="rect">
              <a:avLst/>
            </a:prstGeom>
            <a:solidFill>
              <a:srgbClr val="FFFFFF"/>
            </a:solidFill>
            <a:ln>
              <a:solidFill>
                <a:srgbClr val="FFFFFF"/>
              </a:solidFill>
            </a:ln>
          </p:spPr>
          <p:txBody>
            <a:bodyPr wrap="none">
              <a:spAutoFit/>
            </a:bodyPr>
            <a:lstStyle/>
            <a:p>
              <a:pPr algn="ctr"/>
              <a:fld id="{04D8AE5C-1B4C-4ED1-93CF-AD2A37315981}" type="slidenum">
                <a:rPr lang="en-GB" sz="1400" smtClean="0"/>
                <a:t>3</a:t>
              </a:fld>
              <a:endParaRPr lang="en-GB" sz="1400" dirty="0" smtClean="0"/>
            </a:p>
          </p:txBody>
        </p:sp>
      </p:grpSp>
    </p:spTree>
    <p:extLst>
      <p:ext uri="{BB962C8B-B14F-4D97-AF65-F5344CB8AC3E}">
        <p14:creationId xmlns:p14="http://schemas.microsoft.com/office/powerpoint/2010/main" val="1534964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a:srcRect/>
          <a:stretch>
            <a:fillRect/>
          </a:stretch>
        </p:blipFill>
        <p:spPr bwMode="auto">
          <a:xfrm>
            <a:off x="5267697" y="853975"/>
            <a:ext cx="3738412" cy="3054427"/>
          </a:xfrm>
          <a:prstGeom prst="rect">
            <a:avLst/>
          </a:prstGeom>
          <a:noFill/>
          <a:ln w="9525">
            <a:noFill/>
            <a:miter lim="800000"/>
            <a:headEnd/>
            <a:tailEnd/>
          </a:ln>
        </p:spPr>
      </p:pic>
      <p:grpSp>
        <p:nvGrpSpPr>
          <p:cNvPr id="20" name="Groupe 19"/>
          <p:cNvGrpSpPr/>
          <p:nvPr/>
        </p:nvGrpSpPr>
        <p:grpSpPr>
          <a:xfrm>
            <a:off x="8675800" y="6505598"/>
            <a:ext cx="384578" cy="307778"/>
            <a:chOff x="8675800" y="6505598"/>
            <a:chExt cx="384578" cy="307778"/>
          </a:xfrm>
          <a:solidFill>
            <a:schemeClr val="bg1">
              <a:lumMod val="50000"/>
            </a:schemeClr>
          </a:solidFill>
        </p:grpSpPr>
        <p:sp>
          <p:nvSpPr>
            <p:cNvPr id="22" name="Arrondir un rectangle avec un coin diagonal 21"/>
            <p:cNvSpPr/>
            <p:nvPr/>
          </p:nvSpPr>
          <p:spPr>
            <a:xfrm>
              <a:off x="8675800" y="6505598"/>
              <a:ext cx="384578" cy="301057"/>
            </a:xfrm>
            <a:prstGeom prst="round2DiagRect">
              <a:avLst>
                <a:gd name="adj1" fmla="val 50000"/>
                <a:gd name="adj2" fmla="val 50000"/>
              </a:avLst>
            </a:prstGeom>
            <a:solidFill>
              <a:srgbClr val="FFFFFF"/>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endParaRPr lang="en-GB" sz="1400"/>
            </a:p>
          </p:txBody>
        </p:sp>
        <p:sp>
          <p:nvSpPr>
            <p:cNvPr id="23" name="Rectangle 22"/>
            <p:cNvSpPr/>
            <p:nvPr/>
          </p:nvSpPr>
          <p:spPr>
            <a:xfrm>
              <a:off x="8730070" y="6505599"/>
              <a:ext cx="276038" cy="307777"/>
            </a:xfrm>
            <a:prstGeom prst="rect">
              <a:avLst/>
            </a:prstGeom>
            <a:solidFill>
              <a:schemeClr val="bg1"/>
            </a:solidFill>
          </p:spPr>
          <p:txBody>
            <a:bodyPr wrap="none">
              <a:spAutoFit/>
            </a:bodyPr>
            <a:lstStyle/>
            <a:p>
              <a:pPr algn="ctr"/>
              <a:fld id="{04D8AE5C-1B4C-4ED1-93CF-AD2A37315981}" type="slidenum">
                <a:rPr lang="en-GB" sz="1400" smtClean="0"/>
                <a:t>4</a:t>
              </a:fld>
              <a:endParaRPr lang="en-GB" sz="1400" smtClean="0"/>
            </a:p>
          </p:txBody>
        </p:sp>
      </p:grpSp>
      <p:sp>
        <p:nvSpPr>
          <p:cNvPr id="26" name="Espace réservé du contenu 2"/>
          <p:cNvSpPr txBox="1">
            <a:spLocks/>
          </p:cNvSpPr>
          <p:nvPr/>
        </p:nvSpPr>
        <p:spPr>
          <a:xfrm>
            <a:off x="253604" y="958071"/>
            <a:ext cx="8890396" cy="590066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2000" dirty="0" err="1" smtClean="0">
                <a:solidFill>
                  <a:srgbClr val="7F7F7F"/>
                </a:solidFill>
                <a:latin typeface="Century Gothic"/>
                <a:cs typeface="Century Gothic"/>
              </a:rPr>
              <a:t>Domaine</a:t>
            </a:r>
            <a:r>
              <a:rPr lang="en-GB" sz="2000" dirty="0" smtClean="0">
                <a:solidFill>
                  <a:srgbClr val="7F7F7F"/>
                </a:solidFill>
                <a:latin typeface="Century Gothic"/>
                <a:cs typeface="Century Gothic"/>
              </a:rPr>
              <a:t> de </a:t>
            </a:r>
            <a:r>
              <a:rPr lang="en-GB" sz="2000" dirty="0" err="1" smtClean="0">
                <a:solidFill>
                  <a:srgbClr val="7F7F7F"/>
                </a:solidFill>
                <a:latin typeface="Century Gothic"/>
                <a:cs typeface="Century Gothic"/>
              </a:rPr>
              <a:t>Vaissière</a:t>
            </a:r>
            <a:r>
              <a:rPr lang="fr-FR" sz="2000" dirty="0">
                <a:solidFill>
                  <a:srgbClr val="7F7F7F"/>
                </a:solidFill>
                <a:latin typeface="Century Gothic"/>
                <a:cs typeface="Century Gothic"/>
              </a:rPr>
              <a:t> </a:t>
            </a:r>
            <a:r>
              <a:rPr lang="fr-FR" sz="2000" dirty="0" smtClean="0">
                <a:solidFill>
                  <a:srgbClr val="7F7F7F"/>
                </a:solidFill>
                <a:latin typeface="Century Gothic"/>
                <a:cs typeface="Century Gothic"/>
              </a:rPr>
              <a:t>(400 </a:t>
            </a:r>
            <a:r>
              <a:rPr lang="fr-FR" sz="2000" dirty="0" err="1">
                <a:solidFill>
                  <a:srgbClr val="7F7F7F"/>
                </a:solidFill>
                <a:latin typeface="Century Gothic"/>
                <a:cs typeface="Century Gothic"/>
              </a:rPr>
              <a:t>years</a:t>
            </a:r>
            <a:r>
              <a:rPr lang="fr-FR" sz="2000" dirty="0">
                <a:solidFill>
                  <a:srgbClr val="7F7F7F"/>
                </a:solidFill>
                <a:latin typeface="Century Gothic"/>
                <a:cs typeface="Century Gothic"/>
              </a:rPr>
              <a:t> </a:t>
            </a:r>
            <a:r>
              <a:rPr lang="fr-FR" sz="2000" dirty="0" err="1" smtClean="0">
                <a:solidFill>
                  <a:srgbClr val="7F7F7F"/>
                </a:solidFill>
                <a:latin typeface="Century Gothic"/>
                <a:cs typeface="Century Gothic"/>
              </a:rPr>
              <a:t>old</a:t>
            </a:r>
            <a:r>
              <a:rPr lang="fr-FR" sz="2000" dirty="0" smtClean="0">
                <a:solidFill>
                  <a:srgbClr val="7F7F7F"/>
                </a:solidFill>
                <a:latin typeface="Century Gothic"/>
                <a:cs typeface="Century Gothic"/>
              </a:rPr>
              <a:t>) </a:t>
            </a:r>
            <a:endParaRPr lang="fr-FR" sz="2000" dirty="0">
              <a:solidFill>
                <a:srgbClr val="7F7F7F"/>
              </a:solidFill>
              <a:latin typeface="Century Gothic"/>
              <a:cs typeface="Century Gothic"/>
            </a:endParaRPr>
          </a:p>
          <a:p>
            <a:pPr>
              <a:lnSpc>
                <a:spcPct val="150000"/>
              </a:lnSpc>
            </a:pPr>
            <a:r>
              <a:rPr lang="en-GB" sz="2000" dirty="0" smtClean="0">
                <a:solidFill>
                  <a:srgbClr val="7F7F7F"/>
                </a:solidFill>
                <a:latin typeface="Century Gothic"/>
                <a:cs typeface="Century Gothic"/>
              </a:rPr>
              <a:t>Vineyard </a:t>
            </a:r>
            <a:r>
              <a:rPr lang="en-GB" sz="2000" dirty="0">
                <a:solidFill>
                  <a:srgbClr val="7F7F7F"/>
                </a:solidFill>
                <a:latin typeface="Century Gothic"/>
                <a:cs typeface="Century Gothic"/>
              </a:rPr>
              <a:t>: 300 ha </a:t>
            </a:r>
            <a:r>
              <a:rPr lang="en-GB" sz="2000" dirty="0" smtClean="0">
                <a:solidFill>
                  <a:srgbClr val="7F7F7F"/>
                </a:solidFill>
                <a:latin typeface="Century Gothic"/>
                <a:cs typeface="Century Gothic"/>
              </a:rPr>
              <a:t>(≈ </a:t>
            </a:r>
            <a:r>
              <a:rPr lang="en-GB" sz="2000" dirty="0">
                <a:solidFill>
                  <a:srgbClr val="7F7F7F"/>
                </a:solidFill>
                <a:latin typeface="Century Gothic"/>
                <a:cs typeface="Century Gothic"/>
              </a:rPr>
              <a:t>10 </a:t>
            </a:r>
            <a:r>
              <a:rPr lang="en-GB" sz="2000" dirty="0" smtClean="0">
                <a:solidFill>
                  <a:srgbClr val="7F7F7F"/>
                </a:solidFill>
                <a:latin typeface="Century Gothic"/>
                <a:cs typeface="Century Gothic"/>
              </a:rPr>
              <a:t>ha planted/year)</a:t>
            </a:r>
          </a:p>
          <a:p>
            <a:pPr>
              <a:lnSpc>
                <a:spcPct val="150000"/>
              </a:lnSpc>
            </a:pPr>
            <a:r>
              <a:rPr lang="en-GB" sz="2000" dirty="0" smtClean="0">
                <a:solidFill>
                  <a:srgbClr val="7F7F7F"/>
                </a:solidFill>
                <a:latin typeface="Century Gothic"/>
                <a:cs typeface="Century Gothic"/>
              </a:rPr>
              <a:t>Wine production : 25 000 </a:t>
            </a:r>
            <a:r>
              <a:rPr lang="en-GB" sz="2000" dirty="0">
                <a:solidFill>
                  <a:srgbClr val="7F7F7F"/>
                </a:solidFill>
                <a:latin typeface="Century Gothic"/>
                <a:cs typeface="Century Gothic"/>
              </a:rPr>
              <a:t>hl per year </a:t>
            </a:r>
            <a:endParaRPr lang="en-GB" sz="2000" dirty="0" smtClean="0">
              <a:solidFill>
                <a:srgbClr val="7F7F7F"/>
              </a:solidFill>
              <a:latin typeface="Century Gothic"/>
              <a:cs typeface="Century Gothic"/>
            </a:endParaRPr>
          </a:p>
          <a:p>
            <a:pPr>
              <a:lnSpc>
                <a:spcPct val="150000"/>
              </a:lnSpc>
            </a:pPr>
            <a:r>
              <a:rPr lang="en-GB" sz="2000" dirty="0" smtClean="0">
                <a:solidFill>
                  <a:srgbClr val="7F7F7F"/>
                </a:solidFill>
                <a:latin typeface="Century Gothic"/>
                <a:cs typeface="Century Gothic"/>
              </a:rPr>
              <a:t>Mediterranean </a:t>
            </a:r>
            <a:r>
              <a:rPr lang="en-GB" sz="2000" dirty="0">
                <a:solidFill>
                  <a:srgbClr val="7F7F7F"/>
                </a:solidFill>
                <a:latin typeface="Century Gothic"/>
                <a:cs typeface="Century Gothic"/>
              </a:rPr>
              <a:t>climate </a:t>
            </a:r>
            <a:endParaRPr lang="en-GB" sz="2000" dirty="0" smtClean="0">
              <a:solidFill>
                <a:srgbClr val="7F7F7F"/>
              </a:solidFill>
              <a:latin typeface="Century Gothic"/>
              <a:cs typeface="Century Gothic"/>
            </a:endParaRPr>
          </a:p>
          <a:p>
            <a:pPr>
              <a:lnSpc>
                <a:spcPct val="150000"/>
              </a:lnSpc>
            </a:pPr>
            <a:r>
              <a:rPr lang="en-GB" sz="2000" dirty="0">
                <a:solidFill>
                  <a:srgbClr val="7F7F7F"/>
                </a:solidFill>
                <a:latin typeface="Century Gothic"/>
                <a:cs typeface="Century Gothic"/>
              </a:rPr>
              <a:t>C</a:t>
            </a:r>
            <a:r>
              <a:rPr lang="en-GB" sz="2000" dirty="0" smtClean="0">
                <a:solidFill>
                  <a:srgbClr val="7F7F7F"/>
                </a:solidFill>
                <a:latin typeface="Century Gothic"/>
                <a:cs typeface="Century Gothic"/>
              </a:rPr>
              <a:t>lay and </a:t>
            </a:r>
            <a:r>
              <a:rPr lang="fr-FR" sz="2000" dirty="0" err="1" smtClean="0">
                <a:solidFill>
                  <a:srgbClr val="7F7F7F"/>
                </a:solidFill>
                <a:latin typeface="Century Gothic"/>
                <a:cs typeface="Century Gothic"/>
              </a:rPr>
              <a:t>calcareous</a:t>
            </a:r>
            <a:r>
              <a:rPr lang="en-GB" sz="2000" dirty="0" smtClean="0">
                <a:solidFill>
                  <a:srgbClr val="7F7F7F"/>
                </a:solidFill>
                <a:latin typeface="Century Gothic"/>
                <a:cs typeface="Century Gothic"/>
              </a:rPr>
              <a:t> soil</a:t>
            </a:r>
          </a:p>
          <a:p>
            <a:pPr>
              <a:lnSpc>
                <a:spcPct val="150000"/>
              </a:lnSpc>
            </a:pPr>
            <a:r>
              <a:rPr lang="en-GB" sz="2000" dirty="0" smtClean="0">
                <a:solidFill>
                  <a:srgbClr val="7F7F7F"/>
                </a:solidFill>
                <a:latin typeface="Century Gothic"/>
                <a:cs typeface="Century Gothic"/>
              </a:rPr>
              <a:t>Vines exclusively grown under mulch film</a:t>
            </a:r>
          </a:p>
          <a:p>
            <a:pPr lvl="1">
              <a:lnSpc>
                <a:spcPct val="150000"/>
              </a:lnSpc>
            </a:pPr>
            <a:r>
              <a:rPr lang="en-GB" sz="1800" dirty="0">
                <a:solidFill>
                  <a:srgbClr val="7F7F7F"/>
                </a:solidFill>
                <a:latin typeface="Century Gothic"/>
                <a:cs typeface="Century Gothic"/>
              </a:rPr>
              <a:t>S</a:t>
            </a:r>
            <a:r>
              <a:rPr lang="en-GB" sz="1800" dirty="0" smtClean="0">
                <a:solidFill>
                  <a:srgbClr val="7F7F7F"/>
                </a:solidFill>
                <a:latin typeface="Century Gothic"/>
                <a:cs typeface="Century Gothic"/>
              </a:rPr>
              <a:t>uccessful </a:t>
            </a:r>
            <a:r>
              <a:rPr lang="en-GB" sz="1800" dirty="0">
                <a:solidFill>
                  <a:srgbClr val="7F7F7F"/>
                </a:solidFill>
                <a:latin typeface="Century Gothic"/>
                <a:cs typeface="Century Gothic"/>
              </a:rPr>
              <a:t>and homogeneous </a:t>
            </a:r>
            <a:r>
              <a:rPr lang="en-GB" sz="1800" dirty="0" smtClean="0">
                <a:solidFill>
                  <a:srgbClr val="7F7F7F"/>
                </a:solidFill>
                <a:latin typeface="Century Gothic"/>
                <a:cs typeface="Century Gothic"/>
              </a:rPr>
              <a:t>establishment of vineyard</a:t>
            </a:r>
          </a:p>
          <a:p>
            <a:pPr lvl="1">
              <a:lnSpc>
                <a:spcPct val="150000"/>
              </a:lnSpc>
            </a:pPr>
            <a:r>
              <a:rPr lang="fr-FR" sz="1800" dirty="0" err="1">
                <a:solidFill>
                  <a:srgbClr val="7F7F7F"/>
                </a:solidFill>
                <a:latin typeface="Century Gothic"/>
                <a:cs typeface="Century Gothic"/>
              </a:rPr>
              <a:t>Weed</a:t>
            </a:r>
            <a:r>
              <a:rPr lang="fr-FR" sz="1800" dirty="0">
                <a:solidFill>
                  <a:srgbClr val="7F7F7F"/>
                </a:solidFill>
                <a:latin typeface="Century Gothic"/>
                <a:cs typeface="Century Gothic"/>
              </a:rPr>
              <a:t> control (black film)</a:t>
            </a:r>
          </a:p>
          <a:p>
            <a:pPr lvl="1">
              <a:lnSpc>
                <a:spcPct val="150000"/>
              </a:lnSpc>
            </a:pPr>
            <a:r>
              <a:rPr lang="en-GB" sz="1800" dirty="0" smtClean="0">
                <a:solidFill>
                  <a:srgbClr val="7F7F7F"/>
                </a:solidFill>
                <a:latin typeface="Century Gothic"/>
                <a:cs typeface="Century Gothic"/>
              </a:rPr>
              <a:t>Growth and vigour enhancement </a:t>
            </a:r>
            <a:endParaRPr lang="en-GB" sz="1800" dirty="0">
              <a:solidFill>
                <a:srgbClr val="7F7F7F"/>
              </a:solidFill>
              <a:latin typeface="Century Gothic"/>
              <a:cs typeface="Century Gothic"/>
            </a:endParaRPr>
          </a:p>
          <a:p>
            <a:pPr lvl="1">
              <a:lnSpc>
                <a:spcPct val="150000"/>
              </a:lnSpc>
            </a:pPr>
            <a:r>
              <a:rPr lang="en-GB" sz="1800" dirty="0" smtClean="0">
                <a:solidFill>
                  <a:srgbClr val="7F7F7F"/>
                </a:solidFill>
                <a:latin typeface="Century Gothic"/>
                <a:cs typeface="Century Gothic"/>
              </a:rPr>
              <a:t>One year earlier fruiting production</a:t>
            </a:r>
          </a:p>
          <a:p>
            <a:pPr lvl="1">
              <a:lnSpc>
                <a:spcPct val="150000"/>
              </a:lnSpc>
            </a:pPr>
            <a:r>
              <a:rPr lang="fr-FR" sz="1800" dirty="0" err="1">
                <a:solidFill>
                  <a:srgbClr val="7F7F7F"/>
                </a:solidFill>
                <a:latin typeface="Century Gothic"/>
                <a:cs typeface="Century Gothic"/>
              </a:rPr>
              <a:t>Economical</a:t>
            </a:r>
            <a:r>
              <a:rPr lang="fr-FR" sz="1800" dirty="0">
                <a:solidFill>
                  <a:srgbClr val="7F7F7F"/>
                </a:solidFill>
                <a:latin typeface="Century Gothic"/>
                <a:cs typeface="Century Gothic"/>
              </a:rPr>
              <a:t> </a:t>
            </a:r>
            <a:r>
              <a:rPr lang="fr-FR" sz="1800" dirty="0" err="1">
                <a:solidFill>
                  <a:srgbClr val="7F7F7F"/>
                </a:solidFill>
                <a:latin typeface="Century Gothic"/>
                <a:cs typeface="Century Gothic"/>
              </a:rPr>
              <a:t>benefit</a:t>
            </a:r>
            <a:r>
              <a:rPr lang="fr-FR" sz="1800" dirty="0">
                <a:solidFill>
                  <a:srgbClr val="7F7F7F"/>
                </a:solidFill>
                <a:latin typeface="Century Gothic"/>
                <a:cs typeface="Century Gothic"/>
              </a:rPr>
              <a:t> for </a:t>
            </a:r>
            <a:r>
              <a:rPr lang="fr-FR" sz="1800" dirty="0" err="1" smtClean="0">
                <a:solidFill>
                  <a:srgbClr val="7F7F7F"/>
                </a:solidFill>
                <a:latin typeface="Century Gothic"/>
                <a:cs typeface="Century Gothic"/>
              </a:rPr>
              <a:t>wine-growers</a:t>
            </a:r>
            <a:r>
              <a:rPr lang="fr-FR" sz="1800" dirty="0" smtClean="0">
                <a:solidFill>
                  <a:srgbClr val="7F7F7F"/>
                </a:solidFill>
                <a:latin typeface="Century Gothic"/>
                <a:cs typeface="Century Gothic"/>
              </a:rPr>
              <a:t>    </a:t>
            </a:r>
            <a:endParaRPr lang="fr-FR" sz="1800" dirty="0">
              <a:solidFill>
                <a:srgbClr val="7F7F7F"/>
              </a:solidFill>
              <a:latin typeface="Century Gothic"/>
              <a:cs typeface="Century Gothic"/>
            </a:endParaRPr>
          </a:p>
          <a:p>
            <a:pPr lvl="1">
              <a:lnSpc>
                <a:spcPct val="150000"/>
              </a:lnSpc>
            </a:pPr>
            <a:endParaRPr lang="en-GB" sz="2000" dirty="0" smtClean="0">
              <a:solidFill>
                <a:srgbClr val="7F7F7F"/>
              </a:solidFill>
              <a:latin typeface="Century Gothic"/>
              <a:cs typeface="Century Gothic"/>
            </a:endParaRPr>
          </a:p>
        </p:txBody>
      </p:sp>
      <p:pic>
        <p:nvPicPr>
          <p:cNvPr id="19" name="Image 18" descr="AA002733.png"/>
          <p:cNvPicPr>
            <a:picLocks noChangeAspect="1"/>
          </p:cNvPicPr>
          <p:nvPr/>
        </p:nvPicPr>
        <p:blipFill>
          <a:blip r:embed="rId4"/>
          <a:srcRect/>
          <a:stretch>
            <a:fillRect/>
          </a:stretch>
        </p:blipFill>
        <p:spPr bwMode="auto">
          <a:xfrm>
            <a:off x="6245544" y="2918513"/>
            <a:ext cx="796305" cy="496636"/>
          </a:xfrm>
          <a:prstGeom prst="rect">
            <a:avLst/>
          </a:prstGeom>
          <a:noFill/>
          <a:ln w="9525">
            <a:noFill/>
            <a:miter lim="800000"/>
            <a:headEnd/>
            <a:tailEnd/>
          </a:ln>
        </p:spPr>
      </p:pic>
      <p:sp>
        <p:nvSpPr>
          <p:cNvPr id="21" name="ZoneTexte 20"/>
          <p:cNvSpPr txBox="1"/>
          <p:nvPr/>
        </p:nvSpPr>
        <p:spPr>
          <a:xfrm>
            <a:off x="6245544" y="2516875"/>
            <a:ext cx="1793875" cy="401638"/>
          </a:xfrm>
          <a:prstGeom prst="rect">
            <a:avLst/>
          </a:prstGeom>
          <a:noFill/>
        </p:spPr>
        <p:txBody>
          <a:bodyPr>
            <a:spAutoFit/>
          </a:bodyPr>
          <a:lstStyle/>
          <a:p>
            <a:pPr fontAlgn="auto">
              <a:spcBef>
                <a:spcPts val="0"/>
              </a:spcBef>
              <a:spcAft>
                <a:spcPts val="0"/>
              </a:spcAft>
              <a:defRPr/>
            </a:pPr>
            <a:r>
              <a:rPr lang="fr-FR" sz="2000" b="1" kern="1200" dirty="0" err="1" smtClean="0">
                <a:cs typeface="Arial Black"/>
              </a:rPr>
              <a:t>Blomac</a:t>
            </a:r>
            <a:endParaRPr lang="fr-FR" sz="2000" b="1" kern="1200" dirty="0">
              <a:cs typeface="Arial Black"/>
            </a:endParaRPr>
          </a:p>
        </p:txBody>
      </p:sp>
      <p:cxnSp>
        <p:nvCxnSpPr>
          <p:cNvPr id="31" name="Connecteur droit 30"/>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32" name="Picture 2" descr="http://www.supagro.fr/plantlippol-green/Images/logo%20IATE%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ZoneTexte 32"/>
          <p:cNvSpPr txBox="1"/>
          <p:nvPr/>
        </p:nvSpPr>
        <p:spPr>
          <a:xfrm>
            <a:off x="6908712" y="81036"/>
            <a:ext cx="2097396" cy="369332"/>
          </a:xfrm>
          <a:prstGeom prst="rect">
            <a:avLst/>
          </a:prstGeom>
          <a:noFill/>
        </p:spPr>
        <p:txBody>
          <a:bodyPr wrap="none" rtlCol="0">
            <a:spAutoFit/>
          </a:bodyPr>
          <a:lstStyle/>
          <a:p>
            <a:r>
              <a:rPr lang="fr-FR" i="1" dirty="0" err="1" smtClean="0">
                <a:solidFill>
                  <a:srgbClr val="7F7F7F"/>
                </a:solidFill>
                <a:latin typeface="Century Gothic"/>
                <a:cs typeface="Century Gothic"/>
              </a:rPr>
              <a:t>Experimental</a:t>
            </a:r>
            <a:r>
              <a:rPr lang="fr-FR" i="1" dirty="0" smtClean="0">
                <a:solidFill>
                  <a:srgbClr val="7F7F7F"/>
                </a:solidFill>
                <a:latin typeface="Century Gothic"/>
                <a:cs typeface="Century Gothic"/>
              </a:rPr>
              <a:t> site </a:t>
            </a:r>
            <a:endParaRPr lang="fr-FR" i="1" dirty="0">
              <a:solidFill>
                <a:srgbClr val="7F7F7F"/>
              </a:solidFill>
              <a:latin typeface="Century Gothic"/>
              <a:cs typeface="Century Gothic"/>
            </a:endParaRPr>
          </a:p>
        </p:txBody>
      </p:sp>
    </p:spTree>
    <p:extLst>
      <p:ext uri="{BB962C8B-B14F-4D97-AF65-F5344CB8AC3E}">
        <p14:creationId xmlns:p14="http://schemas.microsoft.com/office/powerpoint/2010/main" val="360512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rrondir un rectangle avec un coin diagonal 35"/>
          <p:cNvSpPr/>
          <p:nvPr/>
        </p:nvSpPr>
        <p:spPr>
          <a:xfrm>
            <a:off x="5918921" y="1710777"/>
            <a:ext cx="3211090" cy="1386640"/>
          </a:xfrm>
          <a:prstGeom prst="round2DiagRect">
            <a:avLst>
              <a:gd name="adj1" fmla="val 32145"/>
              <a:gd name="adj2" fmla="val 0"/>
            </a:avLst>
          </a:prstGeom>
          <a:solidFill>
            <a:sysClr val="window" lastClr="FFFFFF"/>
          </a:solidFill>
          <a:ln w="25400" cap="flat" cmpd="sng" algn="ctr">
            <a:solidFill>
              <a:srgbClr val="D9D9D9"/>
            </a:solidFill>
            <a:prstDash val="solid"/>
          </a:ln>
          <a:effectLst/>
        </p:spPr>
        <p:txBody>
          <a:bodyPr lIns="36000" rIns="36000" rtlCol="0" anchor="ctr"/>
          <a:lstStyle/>
          <a:p>
            <a:pPr algn="ctr" defTabSz="577850">
              <a:lnSpc>
                <a:spcPct val="90000"/>
              </a:lnSpc>
              <a:spcBef>
                <a:spcPct val="0"/>
              </a:spcBef>
              <a:spcAft>
                <a:spcPts val="408"/>
              </a:spcAft>
              <a:defRPr/>
            </a:pPr>
            <a:r>
              <a:rPr lang="en-GB" sz="2000" b="1" kern="0" cap="small" dirty="0" smtClean="0">
                <a:solidFill>
                  <a:srgbClr val="7F7F7F"/>
                </a:solidFill>
              </a:rPr>
              <a:t>AGRONOMIC </a:t>
            </a:r>
          </a:p>
          <a:p>
            <a:pPr algn="ctr" defTabSz="577850">
              <a:lnSpc>
                <a:spcPct val="90000"/>
              </a:lnSpc>
              <a:spcBef>
                <a:spcPct val="0"/>
              </a:spcBef>
              <a:spcAft>
                <a:spcPts val="1008"/>
              </a:spcAft>
              <a:defRPr/>
            </a:pPr>
            <a:r>
              <a:rPr lang="en-GB" sz="2000" b="1" kern="0" cap="small" dirty="0" smtClean="0">
                <a:solidFill>
                  <a:srgbClr val="7F7F7F"/>
                </a:solidFill>
              </a:rPr>
              <a:t>PERFORMANCE </a:t>
            </a:r>
          </a:p>
          <a:p>
            <a:pPr algn="ctr" defTabSz="577850">
              <a:lnSpc>
                <a:spcPct val="90000"/>
              </a:lnSpc>
              <a:spcBef>
                <a:spcPct val="0"/>
              </a:spcBef>
              <a:spcAft>
                <a:spcPct val="35000"/>
              </a:spcAft>
              <a:defRPr/>
            </a:pPr>
            <a:r>
              <a:rPr lang="en-GB" sz="2000" b="1" dirty="0" smtClean="0">
                <a:solidFill>
                  <a:schemeClr val="tx1">
                    <a:lumMod val="50000"/>
                    <a:lumOff val="50000"/>
                  </a:schemeClr>
                </a:solidFill>
              </a:rPr>
              <a:t>Growth, Grapes quality Fruiting yield, Root stock </a:t>
            </a:r>
            <a:endParaRPr lang="en-GB" sz="2000" b="1" dirty="0">
              <a:solidFill>
                <a:schemeClr val="tx1">
                  <a:lumMod val="50000"/>
                  <a:lumOff val="50000"/>
                </a:schemeClr>
              </a:solidFill>
            </a:endParaRPr>
          </a:p>
        </p:txBody>
      </p:sp>
      <p:pic>
        <p:nvPicPr>
          <p:cNvPr id="7171"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3852717" y="2426909"/>
            <a:ext cx="921735" cy="8597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4502730" y="2243220"/>
            <a:ext cx="921735" cy="8597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14195975">
            <a:off x="5077898" y="2449721"/>
            <a:ext cx="921735" cy="8597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4321883">
            <a:off x="3890140" y="1514113"/>
            <a:ext cx="921735" cy="8597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nne\AppData\Local\Microsoft\Windows\Temporary Internet Files\Content.IE5\YJTLGU6N\MC900197867[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830" r="50000" b="65613"/>
          <a:stretch/>
        </p:blipFill>
        <p:spPr bwMode="auto">
          <a:xfrm rot="4321883">
            <a:off x="4837325" y="1514111"/>
            <a:ext cx="921735" cy="859774"/>
          </a:xfrm>
          <a:prstGeom prst="rect">
            <a:avLst/>
          </a:prstGeom>
          <a:noFill/>
          <a:extLst>
            <a:ext uri="{909E8E84-426E-40dd-AFC4-6F175D3DCCD1}">
              <a14:hiddenFill xmlns:a14="http://schemas.microsoft.com/office/drawing/2010/main">
                <a:solidFill>
                  <a:srgbClr val="FFFFFF"/>
                </a:solidFill>
              </a14:hiddenFill>
            </a:ext>
          </a:extLst>
        </p:spPr>
      </p:pic>
      <p:sp>
        <p:nvSpPr>
          <p:cNvPr id="6" name="Forme libre 5"/>
          <p:cNvSpPr/>
          <p:nvPr/>
        </p:nvSpPr>
        <p:spPr>
          <a:xfrm>
            <a:off x="3863946" y="2298117"/>
            <a:ext cx="1953810" cy="285526"/>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0274" y="2520923"/>
            <a:ext cx="830820" cy="9800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Anne\AppData\Local\Microsoft\Windows\Temporary Internet Files\Content.IE5\YJTLGU6N\MC90041355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6188" y="2235396"/>
            <a:ext cx="830820" cy="980085"/>
          </a:xfrm>
          <a:prstGeom prst="rect">
            <a:avLst/>
          </a:prstGeom>
          <a:noFill/>
          <a:extLst>
            <a:ext uri="{909E8E84-426E-40dd-AFC4-6F175D3DCCD1}">
              <a14:hiddenFill xmlns:a14="http://schemas.microsoft.com/office/drawing/2010/main">
                <a:solidFill>
                  <a:srgbClr val="FFFFFF"/>
                </a:solidFill>
              </a14:hiddenFill>
            </a:ext>
          </a:extLst>
        </p:spPr>
      </p:pic>
      <p:sp>
        <p:nvSpPr>
          <p:cNvPr id="7" name="Forme libre 6"/>
          <p:cNvSpPr/>
          <p:nvPr/>
        </p:nvSpPr>
        <p:spPr>
          <a:xfrm>
            <a:off x="-415329" y="4934436"/>
            <a:ext cx="9867331" cy="2060812"/>
          </a:xfrm>
          <a:custGeom>
            <a:avLst/>
            <a:gdLst>
              <a:gd name="connsiteX0" fmla="*/ 914400 w 9880979"/>
              <a:gd name="connsiteY0" fmla="*/ 68239 h 2060812"/>
              <a:gd name="connsiteX1" fmla="*/ 914400 w 9880979"/>
              <a:gd name="connsiteY1" fmla="*/ 68239 h 2060812"/>
              <a:gd name="connsiteX2" fmla="*/ 1037230 w 9880979"/>
              <a:gd name="connsiteY2" fmla="*/ 81887 h 2060812"/>
              <a:gd name="connsiteX3" fmla="*/ 1555845 w 9880979"/>
              <a:gd name="connsiteY3" fmla="*/ 0 h 2060812"/>
              <a:gd name="connsiteX4" fmla="*/ 1678675 w 9880979"/>
              <a:gd name="connsiteY4" fmla="*/ 0 h 2060812"/>
              <a:gd name="connsiteX5" fmla="*/ 2101755 w 9880979"/>
              <a:gd name="connsiteY5" fmla="*/ 68239 h 2060812"/>
              <a:gd name="connsiteX6" fmla="*/ 2538484 w 9880979"/>
              <a:gd name="connsiteY6" fmla="*/ 95534 h 2060812"/>
              <a:gd name="connsiteX7" fmla="*/ 3862317 w 9880979"/>
              <a:gd name="connsiteY7" fmla="*/ 68239 h 2060812"/>
              <a:gd name="connsiteX8" fmla="*/ 4053385 w 9880979"/>
              <a:gd name="connsiteY8" fmla="*/ 68239 h 2060812"/>
              <a:gd name="connsiteX9" fmla="*/ 4353636 w 9880979"/>
              <a:gd name="connsiteY9" fmla="*/ 109182 h 2060812"/>
              <a:gd name="connsiteX10" fmla="*/ 4462818 w 9880979"/>
              <a:gd name="connsiteY10" fmla="*/ 163773 h 2060812"/>
              <a:gd name="connsiteX11" fmla="*/ 5022376 w 9880979"/>
              <a:gd name="connsiteY11" fmla="*/ 163773 h 2060812"/>
              <a:gd name="connsiteX12" fmla="*/ 5991367 w 9880979"/>
              <a:gd name="connsiteY12" fmla="*/ 40943 h 2060812"/>
              <a:gd name="connsiteX13" fmla="*/ 6168788 w 9880979"/>
              <a:gd name="connsiteY13" fmla="*/ 40943 h 2060812"/>
              <a:gd name="connsiteX14" fmla="*/ 6537278 w 9880979"/>
              <a:gd name="connsiteY14" fmla="*/ 95534 h 2060812"/>
              <a:gd name="connsiteX15" fmla="*/ 6673755 w 9880979"/>
              <a:gd name="connsiteY15" fmla="*/ 95534 h 2060812"/>
              <a:gd name="connsiteX16" fmla="*/ 8038532 w 9880979"/>
              <a:gd name="connsiteY16" fmla="*/ 40943 h 2060812"/>
              <a:gd name="connsiteX17" fmla="*/ 8529851 w 9880979"/>
              <a:gd name="connsiteY17" fmla="*/ 163773 h 2060812"/>
              <a:gd name="connsiteX18" fmla="*/ 8898340 w 9880979"/>
              <a:gd name="connsiteY18" fmla="*/ 40943 h 2060812"/>
              <a:gd name="connsiteX19" fmla="*/ 9062114 w 9880979"/>
              <a:gd name="connsiteY19" fmla="*/ 54591 h 2060812"/>
              <a:gd name="connsiteX20" fmla="*/ 9567081 w 9880979"/>
              <a:gd name="connsiteY20" fmla="*/ 150125 h 2060812"/>
              <a:gd name="connsiteX21" fmla="*/ 9812740 w 9880979"/>
              <a:gd name="connsiteY21" fmla="*/ 1910687 h 2060812"/>
              <a:gd name="connsiteX22" fmla="*/ 9880979 w 9880979"/>
              <a:gd name="connsiteY22" fmla="*/ 2060812 h 2060812"/>
              <a:gd name="connsiteX23" fmla="*/ 7410734 w 9880979"/>
              <a:gd name="connsiteY23" fmla="*/ 2060812 h 2060812"/>
              <a:gd name="connsiteX24" fmla="*/ 13648 w 9880979"/>
              <a:gd name="connsiteY24" fmla="*/ 2019869 h 2060812"/>
              <a:gd name="connsiteX25" fmla="*/ 0 w 9880979"/>
              <a:gd name="connsiteY25" fmla="*/ 1460310 h 2060812"/>
              <a:gd name="connsiteX0" fmla="*/ 900752 w 9867331"/>
              <a:gd name="connsiteY0" fmla="*/ 68239 h 2060812"/>
              <a:gd name="connsiteX1" fmla="*/ 900752 w 9867331"/>
              <a:gd name="connsiteY1" fmla="*/ 68239 h 2060812"/>
              <a:gd name="connsiteX2" fmla="*/ 1023582 w 9867331"/>
              <a:gd name="connsiteY2" fmla="*/ 81887 h 2060812"/>
              <a:gd name="connsiteX3" fmla="*/ 1542197 w 9867331"/>
              <a:gd name="connsiteY3" fmla="*/ 0 h 2060812"/>
              <a:gd name="connsiteX4" fmla="*/ 1665027 w 9867331"/>
              <a:gd name="connsiteY4" fmla="*/ 0 h 2060812"/>
              <a:gd name="connsiteX5" fmla="*/ 2088107 w 9867331"/>
              <a:gd name="connsiteY5" fmla="*/ 68239 h 2060812"/>
              <a:gd name="connsiteX6" fmla="*/ 2524836 w 9867331"/>
              <a:gd name="connsiteY6" fmla="*/ 95534 h 2060812"/>
              <a:gd name="connsiteX7" fmla="*/ 3848669 w 9867331"/>
              <a:gd name="connsiteY7" fmla="*/ 68239 h 2060812"/>
              <a:gd name="connsiteX8" fmla="*/ 4039737 w 9867331"/>
              <a:gd name="connsiteY8" fmla="*/ 68239 h 2060812"/>
              <a:gd name="connsiteX9" fmla="*/ 4339988 w 9867331"/>
              <a:gd name="connsiteY9" fmla="*/ 109182 h 2060812"/>
              <a:gd name="connsiteX10" fmla="*/ 4449170 w 9867331"/>
              <a:gd name="connsiteY10" fmla="*/ 163773 h 2060812"/>
              <a:gd name="connsiteX11" fmla="*/ 5008728 w 9867331"/>
              <a:gd name="connsiteY11" fmla="*/ 163773 h 2060812"/>
              <a:gd name="connsiteX12" fmla="*/ 5977719 w 9867331"/>
              <a:gd name="connsiteY12" fmla="*/ 40943 h 2060812"/>
              <a:gd name="connsiteX13" fmla="*/ 6155140 w 9867331"/>
              <a:gd name="connsiteY13" fmla="*/ 40943 h 2060812"/>
              <a:gd name="connsiteX14" fmla="*/ 6523630 w 9867331"/>
              <a:gd name="connsiteY14" fmla="*/ 95534 h 2060812"/>
              <a:gd name="connsiteX15" fmla="*/ 6660107 w 9867331"/>
              <a:gd name="connsiteY15" fmla="*/ 95534 h 2060812"/>
              <a:gd name="connsiteX16" fmla="*/ 8024884 w 9867331"/>
              <a:gd name="connsiteY16" fmla="*/ 40943 h 2060812"/>
              <a:gd name="connsiteX17" fmla="*/ 8516203 w 9867331"/>
              <a:gd name="connsiteY17" fmla="*/ 163773 h 2060812"/>
              <a:gd name="connsiteX18" fmla="*/ 8884692 w 9867331"/>
              <a:gd name="connsiteY18" fmla="*/ 40943 h 2060812"/>
              <a:gd name="connsiteX19" fmla="*/ 9048466 w 9867331"/>
              <a:gd name="connsiteY19" fmla="*/ 54591 h 2060812"/>
              <a:gd name="connsiteX20" fmla="*/ 9553433 w 9867331"/>
              <a:gd name="connsiteY20" fmla="*/ 150125 h 2060812"/>
              <a:gd name="connsiteX21" fmla="*/ 9799092 w 9867331"/>
              <a:gd name="connsiteY21" fmla="*/ 1910687 h 2060812"/>
              <a:gd name="connsiteX22" fmla="*/ 9867331 w 9867331"/>
              <a:gd name="connsiteY22" fmla="*/ 2060812 h 2060812"/>
              <a:gd name="connsiteX23" fmla="*/ 7397086 w 9867331"/>
              <a:gd name="connsiteY23" fmla="*/ 2060812 h 2060812"/>
              <a:gd name="connsiteX24" fmla="*/ 0 w 9867331"/>
              <a:gd name="connsiteY24" fmla="*/ 2019869 h 2060812"/>
              <a:gd name="connsiteX25" fmla="*/ 191069 w 9867331"/>
              <a:gd name="connsiteY25" fmla="*/ 95534 h 20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67331" h="2060812">
                <a:moveTo>
                  <a:pt x="900752" y="68239"/>
                </a:moveTo>
                <a:lnTo>
                  <a:pt x="900752" y="68239"/>
                </a:lnTo>
                <a:lnTo>
                  <a:pt x="1023582" y="81887"/>
                </a:lnTo>
                <a:lnTo>
                  <a:pt x="1542197" y="0"/>
                </a:lnTo>
                <a:lnTo>
                  <a:pt x="1665027" y="0"/>
                </a:lnTo>
                <a:lnTo>
                  <a:pt x="2088107" y="68239"/>
                </a:lnTo>
                <a:lnTo>
                  <a:pt x="2524836" y="95534"/>
                </a:lnTo>
                <a:lnTo>
                  <a:pt x="3848669" y="68239"/>
                </a:lnTo>
                <a:lnTo>
                  <a:pt x="4039737" y="68239"/>
                </a:lnTo>
                <a:lnTo>
                  <a:pt x="4339988" y="109182"/>
                </a:lnTo>
                <a:lnTo>
                  <a:pt x="4449170" y="163773"/>
                </a:lnTo>
                <a:lnTo>
                  <a:pt x="5008728" y="163773"/>
                </a:lnTo>
                <a:lnTo>
                  <a:pt x="5977719" y="40943"/>
                </a:lnTo>
                <a:lnTo>
                  <a:pt x="6155140" y="40943"/>
                </a:lnTo>
                <a:lnTo>
                  <a:pt x="6523630" y="95534"/>
                </a:lnTo>
                <a:lnTo>
                  <a:pt x="6660107" y="95534"/>
                </a:lnTo>
                <a:lnTo>
                  <a:pt x="8024884" y="40943"/>
                </a:lnTo>
                <a:lnTo>
                  <a:pt x="8516203" y="163773"/>
                </a:lnTo>
                <a:lnTo>
                  <a:pt x="8884692" y="40943"/>
                </a:lnTo>
                <a:cubicBezTo>
                  <a:pt x="9030224" y="55496"/>
                  <a:pt x="8975450" y="54591"/>
                  <a:pt x="9048466" y="54591"/>
                </a:cubicBezTo>
                <a:lnTo>
                  <a:pt x="9553433" y="150125"/>
                </a:lnTo>
                <a:lnTo>
                  <a:pt x="9799092" y="1910687"/>
                </a:lnTo>
                <a:lnTo>
                  <a:pt x="9867331" y="2060812"/>
                </a:lnTo>
                <a:lnTo>
                  <a:pt x="7397086" y="2060812"/>
                </a:lnTo>
                <a:lnTo>
                  <a:pt x="0" y="2019869"/>
                </a:lnTo>
                <a:lnTo>
                  <a:pt x="191069" y="95534"/>
                </a:lnTo>
              </a:path>
            </a:pathLst>
          </a:custGeom>
          <a:blipFill dpi="0" rotWithShape="1">
            <a:blip r:embed="rId5">
              <a:alphaModFix amt="6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me libre 7"/>
          <p:cNvSpPr/>
          <p:nvPr/>
        </p:nvSpPr>
        <p:spPr>
          <a:xfrm>
            <a:off x="3351631" y="4954136"/>
            <a:ext cx="191068" cy="826177"/>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me libre 8"/>
          <p:cNvSpPr/>
          <p:nvPr/>
        </p:nvSpPr>
        <p:spPr>
          <a:xfrm>
            <a:off x="3433517" y="5145206"/>
            <a:ext cx="491320" cy="136478"/>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9"/>
          <p:cNvSpPr/>
          <p:nvPr/>
        </p:nvSpPr>
        <p:spPr>
          <a:xfrm>
            <a:off x="3037732" y="5458617"/>
            <a:ext cx="368490" cy="82374"/>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a:off x="3318929" y="5142016"/>
            <a:ext cx="570016" cy="243444"/>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3472511" y="5522026"/>
            <a:ext cx="528452" cy="184100"/>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rme libre 12"/>
          <p:cNvSpPr/>
          <p:nvPr/>
        </p:nvSpPr>
        <p:spPr>
          <a:xfrm>
            <a:off x="3139401" y="5539839"/>
            <a:ext cx="285609" cy="480951"/>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a:blip r:embed="rId6" cstate="screen">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49938" y="350912"/>
            <a:ext cx="1771061" cy="1907296"/>
          </a:xfrm>
          <a:prstGeom prst="rect">
            <a:avLst/>
          </a:prstGeom>
          <a:noFill/>
          <a:ln w="9525">
            <a:noFill/>
            <a:miter lim="800000"/>
            <a:headEnd/>
            <a:tailEnd/>
          </a:ln>
        </p:spPr>
      </p:pic>
      <p:sp>
        <p:nvSpPr>
          <p:cNvPr id="35" name="Nuage 34"/>
          <p:cNvSpPr/>
          <p:nvPr/>
        </p:nvSpPr>
        <p:spPr>
          <a:xfrm>
            <a:off x="314339" y="1794926"/>
            <a:ext cx="1296144" cy="72008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 name="Parenthèse ouvrante 13"/>
          <p:cNvSpPr/>
          <p:nvPr/>
        </p:nvSpPr>
        <p:spPr>
          <a:xfrm rot="5400000">
            <a:off x="2666734" y="4106309"/>
            <a:ext cx="1431169" cy="3324426"/>
          </a:xfrm>
          <a:prstGeom prst="leftBracket">
            <a:avLst>
              <a:gd name="adj" fmla="val 3945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orme libre 3"/>
          <p:cNvSpPr/>
          <p:nvPr/>
        </p:nvSpPr>
        <p:spPr>
          <a:xfrm>
            <a:off x="3112705" y="2301509"/>
            <a:ext cx="699889" cy="264860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ndir un rectangle avec un coin diagonal 44"/>
          <p:cNvSpPr/>
          <p:nvPr/>
        </p:nvSpPr>
        <p:spPr>
          <a:xfrm>
            <a:off x="4732841" y="3469648"/>
            <a:ext cx="4273267" cy="1372798"/>
          </a:xfrm>
          <a:prstGeom prst="round2DiagRect">
            <a:avLst>
              <a:gd name="adj1" fmla="val 32145"/>
              <a:gd name="adj2" fmla="val 0"/>
            </a:avLst>
          </a:prstGeom>
          <a:solidFill>
            <a:sysClr val="window" lastClr="FFFFFF"/>
          </a:solidFill>
          <a:ln w="25400" cap="flat" cmpd="sng" algn="ctr">
            <a:solidFill>
              <a:srgbClr val="D9D9D9"/>
            </a:solidFill>
            <a:prstDash val="solid"/>
          </a:ln>
          <a:effectLst/>
        </p:spPr>
        <p:txBody>
          <a:bodyPr lIns="36000" rIns="36000" rtlCol="0" anchor="ctr"/>
          <a:lstStyle/>
          <a:p>
            <a:pPr algn="ctr" defTabSz="577850">
              <a:lnSpc>
                <a:spcPct val="90000"/>
              </a:lnSpc>
              <a:spcBef>
                <a:spcPct val="0"/>
              </a:spcBef>
              <a:spcAft>
                <a:spcPct val="35000"/>
              </a:spcAft>
              <a:defRPr/>
            </a:pPr>
            <a:r>
              <a:rPr lang="en-GB" sz="2000" b="1" dirty="0" smtClean="0">
                <a:solidFill>
                  <a:schemeClr val="tx1">
                    <a:lumMod val="50000"/>
                    <a:lumOff val="50000"/>
                  </a:schemeClr>
                </a:solidFill>
              </a:rPr>
              <a:t>FILM AGEING </a:t>
            </a:r>
          </a:p>
          <a:p>
            <a:pPr algn="ctr" defTabSz="577850">
              <a:lnSpc>
                <a:spcPct val="90000"/>
              </a:lnSpc>
              <a:spcBef>
                <a:spcPct val="0"/>
              </a:spcBef>
              <a:spcAft>
                <a:spcPct val="35000"/>
              </a:spcAft>
              <a:defRPr/>
            </a:pPr>
            <a:r>
              <a:rPr lang="en-GB" sz="2000" b="1" dirty="0" smtClean="0">
                <a:solidFill>
                  <a:schemeClr val="tx1">
                    <a:lumMod val="50000"/>
                    <a:lumOff val="50000"/>
                  </a:schemeClr>
                </a:solidFill>
              </a:rPr>
              <a:t>Integrity &amp; Mechanical properties, Structure (Gel content)</a:t>
            </a:r>
            <a:endParaRPr lang="en-GB" sz="2000" b="1" dirty="0">
              <a:solidFill>
                <a:schemeClr val="tx1">
                  <a:lumMod val="50000"/>
                  <a:lumOff val="50000"/>
                </a:schemeClr>
              </a:solidFill>
            </a:endParaRPr>
          </a:p>
        </p:txBody>
      </p:sp>
      <p:grpSp>
        <p:nvGrpSpPr>
          <p:cNvPr id="20" name="Groupe 19"/>
          <p:cNvGrpSpPr/>
          <p:nvPr/>
        </p:nvGrpSpPr>
        <p:grpSpPr>
          <a:xfrm>
            <a:off x="8675800" y="6505598"/>
            <a:ext cx="384578" cy="307778"/>
            <a:chOff x="8675800" y="6505598"/>
            <a:chExt cx="384578" cy="307778"/>
          </a:xfrm>
          <a:solidFill>
            <a:srgbClr val="FFFFFF"/>
          </a:solidFill>
        </p:grpSpPr>
        <p:sp>
          <p:nvSpPr>
            <p:cNvPr id="22" name="Arrondir un rectangle avec un coin diagonal 21"/>
            <p:cNvSpPr/>
            <p:nvPr/>
          </p:nvSpPr>
          <p:spPr>
            <a:xfrm>
              <a:off x="8675800" y="6505598"/>
              <a:ext cx="384578" cy="301057"/>
            </a:xfrm>
            <a:prstGeom prst="round2DiagRect">
              <a:avLst>
                <a:gd name="adj1" fmla="val 50000"/>
                <a:gd name="adj2" fmla="val 50000"/>
              </a:avLst>
            </a:prstGeom>
            <a:grp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endParaRPr lang="en-GB" sz="1400"/>
            </a:p>
          </p:txBody>
        </p:sp>
        <p:sp>
          <p:nvSpPr>
            <p:cNvPr id="23" name="Rectangle 22"/>
            <p:cNvSpPr/>
            <p:nvPr/>
          </p:nvSpPr>
          <p:spPr>
            <a:xfrm>
              <a:off x="8730070" y="6505599"/>
              <a:ext cx="276038" cy="307777"/>
            </a:xfrm>
            <a:prstGeom prst="rect">
              <a:avLst/>
            </a:prstGeom>
            <a:grpFill/>
          </p:spPr>
          <p:txBody>
            <a:bodyPr wrap="none">
              <a:spAutoFit/>
            </a:bodyPr>
            <a:lstStyle/>
            <a:p>
              <a:pPr algn="ctr"/>
              <a:fld id="{04D8AE5C-1B4C-4ED1-93CF-AD2A37315981}" type="slidenum">
                <a:rPr lang="en-GB" sz="1400" smtClean="0"/>
                <a:t>5</a:t>
              </a:fld>
              <a:endParaRPr lang="en-GB" sz="1400" smtClean="0"/>
            </a:p>
          </p:txBody>
        </p:sp>
      </p:grpSp>
      <p:sp>
        <p:nvSpPr>
          <p:cNvPr id="37" name="Arrondir un rectangle avec un coin diagonal 36"/>
          <p:cNvSpPr/>
          <p:nvPr/>
        </p:nvSpPr>
        <p:spPr>
          <a:xfrm>
            <a:off x="5331816" y="5145439"/>
            <a:ext cx="3439069" cy="1360160"/>
          </a:xfrm>
          <a:prstGeom prst="round2DiagRect">
            <a:avLst>
              <a:gd name="adj1" fmla="val 32145"/>
              <a:gd name="adj2" fmla="val 0"/>
            </a:avLst>
          </a:prstGeom>
          <a:solidFill>
            <a:sysClr val="window" lastClr="FFFFFF"/>
          </a:solidFill>
          <a:ln w="25400" cap="flat" cmpd="sng" algn="ctr">
            <a:solidFill>
              <a:srgbClr val="D9D9D9"/>
            </a:solidFill>
            <a:prstDash val="solid"/>
          </a:ln>
          <a:effectLst/>
        </p:spPr>
        <p:txBody>
          <a:bodyPr lIns="36000" rIns="36000" rtlCol="0" anchor="ctr"/>
          <a:lstStyle/>
          <a:p>
            <a:pPr algn="ctr" defTabSz="577850">
              <a:lnSpc>
                <a:spcPct val="90000"/>
              </a:lnSpc>
              <a:spcBef>
                <a:spcPct val="0"/>
              </a:spcBef>
              <a:spcAft>
                <a:spcPts val="408"/>
              </a:spcAft>
              <a:defRPr/>
            </a:pPr>
            <a:r>
              <a:rPr lang="en-GB" sz="2400" b="1" kern="0" cap="small" dirty="0" smtClean="0">
                <a:solidFill>
                  <a:srgbClr val="7F7F7F"/>
                </a:solidFill>
              </a:rPr>
              <a:t>End of life</a:t>
            </a:r>
          </a:p>
          <a:p>
            <a:pPr algn="ctr" defTabSz="577850">
              <a:lnSpc>
                <a:spcPct val="80000"/>
              </a:lnSpc>
              <a:spcBef>
                <a:spcPct val="0"/>
              </a:spcBef>
              <a:spcAft>
                <a:spcPts val="408"/>
              </a:spcAft>
              <a:defRPr/>
            </a:pPr>
            <a:r>
              <a:rPr lang="en-GB" sz="2400" b="1" kern="0" cap="small" dirty="0" smtClean="0">
                <a:solidFill>
                  <a:srgbClr val="7F7F7F"/>
                </a:solidFill>
              </a:rPr>
              <a:t> </a:t>
            </a:r>
            <a:r>
              <a:rPr lang="en-GB" sz="2000" b="1" dirty="0" smtClean="0">
                <a:solidFill>
                  <a:schemeClr val="tx1">
                    <a:lumMod val="50000"/>
                    <a:lumOff val="50000"/>
                  </a:schemeClr>
                </a:solidFill>
              </a:rPr>
              <a:t>Biodegradability assessment</a:t>
            </a:r>
          </a:p>
          <a:p>
            <a:pPr algn="ctr" defTabSz="577850">
              <a:lnSpc>
                <a:spcPct val="80000"/>
              </a:lnSpc>
              <a:spcBef>
                <a:spcPct val="0"/>
              </a:spcBef>
              <a:spcAft>
                <a:spcPts val="408"/>
              </a:spcAft>
              <a:defRPr/>
            </a:pPr>
            <a:r>
              <a:rPr lang="en-GB" sz="2000" b="1" dirty="0">
                <a:solidFill>
                  <a:schemeClr val="tx1">
                    <a:lumMod val="50000"/>
                    <a:lumOff val="50000"/>
                  </a:schemeClr>
                </a:solidFill>
              </a:rPr>
              <a:t>b</a:t>
            </a:r>
            <a:r>
              <a:rPr lang="en-GB" sz="2000" b="1" dirty="0" smtClean="0">
                <a:solidFill>
                  <a:schemeClr val="tx1">
                    <a:lumMod val="50000"/>
                    <a:lumOff val="50000"/>
                  </a:schemeClr>
                </a:solidFill>
              </a:rPr>
              <a:t>efore and after field ageing </a:t>
            </a:r>
            <a:endParaRPr lang="en-GB" sz="2000" b="1" dirty="0">
              <a:solidFill>
                <a:schemeClr val="tx1">
                  <a:lumMod val="50000"/>
                  <a:lumOff val="50000"/>
                </a:schemeClr>
              </a:solidFill>
            </a:endParaRPr>
          </a:p>
        </p:txBody>
      </p:sp>
      <p:sp>
        <p:nvSpPr>
          <p:cNvPr id="38" name="Arrondir un rectangle avec un coin diagonal 37"/>
          <p:cNvSpPr/>
          <p:nvPr/>
        </p:nvSpPr>
        <p:spPr>
          <a:xfrm>
            <a:off x="2547753" y="6020790"/>
            <a:ext cx="2412202" cy="864000"/>
          </a:xfrm>
          <a:prstGeom prst="round2DiagRect">
            <a:avLst>
              <a:gd name="adj1" fmla="val 32145"/>
              <a:gd name="adj2" fmla="val 0"/>
            </a:avLst>
          </a:prstGeom>
          <a:solidFill>
            <a:sysClr val="window" lastClr="FFFFFF"/>
          </a:solidFill>
          <a:ln w="25400" cap="flat" cmpd="sng" algn="ctr">
            <a:solidFill>
              <a:srgbClr val="D9D9D9"/>
            </a:solidFill>
            <a:prstDash val="solid"/>
          </a:ln>
          <a:effectLst/>
        </p:spPr>
        <p:txBody>
          <a:bodyPr lIns="36000" rIns="36000" rtlCol="0" anchor="ctr"/>
          <a:lstStyle/>
          <a:p>
            <a:pPr algn="ctr" defTabSz="577850">
              <a:lnSpc>
                <a:spcPct val="90000"/>
              </a:lnSpc>
              <a:spcBef>
                <a:spcPct val="0"/>
              </a:spcBef>
              <a:spcAft>
                <a:spcPct val="35000"/>
              </a:spcAft>
              <a:defRPr/>
            </a:pPr>
            <a:r>
              <a:rPr lang="en-GB" sz="2400" b="1" kern="0" cap="small" dirty="0" smtClean="0">
                <a:solidFill>
                  <a:srgbClr val="7F7F7F"/>
                </a:solidFill>
              </a:rPr>
              <a:t>Soil properties</a:t>
            </a:r>
          </a:p>
          <a:p>
            <a:pPr algn="ctr" defTabSz="577850">
              <a:lnSpc>
                <a:spcPct val="90000"/>
              </a:lnSpc>
              <a:spcBef>
                <a:spcPct val="0"/>
              </a:spcBef>
              <a:spcAft>
                <a:spcPct val="35000"/>
              </a:spcAft>
              <a:defRPr/>
            </a:pPr>
            <a:r>
              <a:rPr lang="en-GB" sz="2000" b="1" dirty="0" err="1" smtClean="0">
                <a:solidFill>
                  <a:schemeClr val="tx1">
                    <a:lumMod val="50000"/>
                    <a:lumOff val="50000"/>
                  </a:schemeClr>
                </a:solidFill>
              </a:rPr>
              <a:t>Nematofauna</a:t>
            </a:r>
            <a:endParaRPr lang="en-GB" sz="2000" b="1" dirty="0">
              <a:solidFill>
                <a:schemeClr val="tx1">
                  <a:lumMod val="50000"/>
                  <a:lumOff val="50000"/>
                </a:schemeClr>
              </a:solidFill>
            </a:endParaRPr>
          </a:p>
        </p:txBody>
      </p:sp>
      <p:cxnSp>
        <p:nvCxnSpPr>
          <p:cNvPr id="39" name="Connecteur droit 38"/>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40" name="Picture 2" descr="http://www.supagro.fr/plantlippol-green/Images/logo%20IATE%2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ZoneTexte 40"/>
          <p:cNvSpPr txBox="1"/>
          <p:nvPr/>
        </p:nvSpPr>
        <p:spPr>
          <a:xfrm>
            <a:off x="5288327" y="100458"/>
            <a:ext cx="3649541" cy="369332"/>
          </a:xfrm>
          <a:prstGeom prst="rect">
            <a:avLst/>
          </a:prstGeom>
          <a:noFill/>
        </p:spPr>
        <p:txBody>
          <a:bodyPr wrap="none" rtlCol="0">
            <a:spAutoFit/>
          </a:bodyPr>
          <a:lstStyle/>
          <a:p>
            <a:r>
              <a:rPr lang="fr-FR" i="1" dirty="0" err="1" smtClean="0">
                <a:solidFill>
                  <a:srgbClr val="7F7F7F"/>
                </a:solidFill>
                <a:latin typeface="Century Gothic"/>
                <a:cs typeface="Century Gothic"/>
              </a:rPr>
              <a:t>Integrated</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scientific</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approach</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
        <p:nvSpPr>
          <p:cNvPr id="42" name="Rectangle 41"/>
          <p:cNvSpPr/>
          <p:nvPr/>
        </p:nvSpPr>
        <p:spPr>
          <a:xfrm>
            <a:off x="388563" y="6274765"/>
            <a:ext cx="1672253" cy="461665"/>
          </a:xfrm>
          <a:prstGeom prst="rect">
            <a:avLst/>
          </a:prstGeom>
        </p:spPr>
        <p:txBody>
          <a:bodyPr wrap="none">
            <a:spAutoFit/>
          </a:bodyPr>
          <a:lstStyle/>
          <a:p>
            <a:r>
              <a:rPr lang="en-US" sz="2400" b="1" dirty="0" err="1" smtClean="0">
                <a:solidFill>
                  <a:srgbClr val="660066"/>
                </a:solidFill>
                <a:latin typeface="Symbol" charset="2"/>
                <a:cs typeface="Symbol" charset="2"/>
              </a:rPr>
              <a:t>m</a:t>
            </a:r>
            <a:r>
              <a:rPr lang="en-US" sz="2400" b="1" dirty="0" err="1" smtClean="0">
                <a:solidFill>
                  <a:srgbClr val="660066"/>
                </a:solidFill>
              </a:rPr>
              <a:t>organisms</a:t>
            </a:r>
            <a:endParaRPr lang="fr-FR" b="1" dirty="0">
              <a:solidFill>
                <a:srgbClr val="660066"/>
              </a:solidFill>
            </a:endParaRPr>
          </a:p>
        </p:txBody>
      </p:sp>
      <p:sp>
        <p:nvSpPr>
          <p:cNvPr id="43" name="Éclair 42"/>
          <p:cNvSpPr/>
          <p:nvPr/>
        </p:nvSpPr>
        <p:spPr>
          <a:xfrm flipV="1">
            <a:off x="554789" y="5986169"/>
            <a:ext cx="1165316" cy="479099"/>
          </a:xfrm>
          <a:prstGeom prst="lightningBol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4" name="Image 43"/>
          <p:cNvPicPr>
            <a:picLocks noChangeAspect="1"/>
          </p:cNvPicPr>
          <p:nvPr/>
        </p:nvPicPr>
        <p:blipFill>
          <a:blip r:embed="rId9"/>
          <a:stretch>
            <a:fillRect/>
          </a:stretch>
        </p:blipFill>
        <p:spPr>
          <a:xfrm>
            <a:off x="140728" y="5051997"/>
            <a:ext cx="1027671" cy="982990"/>
          </a:xfrm>
          <a:prstGeom prst="rect">
            <a:avLst/>
          </a:prstGeom>
          <a:noFill/>
        </p:spPr>
      </p:pic>
      <p:sp>
        <p:nvSpPr>
          <p:cNvPr id="46" name="Éclair 45"/>
          <p:cNvSpPr/>
          <p:nvPr/>
        </p:nvSpPr>
        <p:spPr>
          <a:xfrm rot="16200000" flipH="1">
            <a:off x="1806674" y="3860161"/>
            <a:ext cx="921382" cy="600404"/>
          </a:xfrm>
          <a:prstGeom prst="lightningBolt">
            <a:avLst/>
          </a:prstGeom>
          <a:solidFill>
            <a:srgbClr val="FD8C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EA930"/>
              </a:solidFill>
            </a:endParaRPr>
          </a:p>
        </p:txBody>
      </p:sp>
      <p:pic>
        <p:nvPicPr>
          <p:cNvPr id="47" name="Image 46"/>
          <p:cNvPicPr>
            <a:picLocks noChangeAspect="1"/>
          </p:cNvPicPr>
          <p:nvPr/>
        </p:nvPicPr>
        <p:blipFill>
          <a:blip r:embed="rId10"/>
          <a:stretch>
            <a:fillRect/>
          </a:stretch>
        </p:blipFill>
        <p:spPr>
          <a:xfrm>
            <a:off x="702333" y="3043607"/>
            <a:ext cx="1367768" cy="1312130"/>
          </a:xfrm>
          <a:prstGeom prst="rect">
            <a:avLst/>
          </a:prstGeom>
        </p:spPr>
      </p:pic>
      <p:sp>
        <p:nvSpPr>
          <p:cNvPr id="33" name="Arrondir un rectangle avec un coin diagonal 32"/>
          <p:cNvSpPr/>
          <p:nvPr/>
        </p:nvSpPr>
        <p:spPr>
          <a:xfrm>
            <a:off x="1610483" y="831169"/>
            <a:ext cx="2580288" cy="1083645"/>
          </a:xfrm>
          <a:prstGeom prst="round2DiagRect">
            <a:avLst>
              <a:gd name="adj1" fmla="val 32145"/>
              <a:gd name="adj2" fmla="val 0"/>
            </a:avLst>
          </a:prstGeom>
          <a:solidFill>
            <a:sysClr val="window" lastClr="FFFFFF"/>
          </a:solidFill>
          <a:ln w="25400" cap="flat" cmpd="sng" algn="ctr">
            <a:solidFill>
              <a:srgbClr val="D9D9D9"/>
            </a:solidFill>
            <a:prstDash val="solid"/>
          </a:ln>
          <a:effectLst/>
        </p:spPr>
        <p:txBody>
          <a:bodyPr lIns="36000" rIns="36000" rtlCol="0" anchor="ctr"/>
          <a:lstStyle/>
          <a:p>
            <a:pPr algn="ctr" defTabSz="577850">
              <a:lnSpc>
                <a:spcPct val="90000"/>
              </a:lnSpc>
              <a:spcBef>
                <a:spcPct val="0"/>
              </a:spcBef>
              <a:spcAft>
                <a:spcPct val="35000"/>
              </a:spcAft>
              <a:defRPr/>
            </a:pPr>
            <a:r>
              <a:rPr lang="en-GB" sz="2400" b="1" kern="0" cap="small" dirty="0" smtClean="0">
                <a:solidFill>
                  <a:srgbClr val="7F7F7F"/>
                </a:solidFill>
              </a:rPr>
              <a:t>Climate data</a:t>
            </a:r>
          </a:p>
          <a:p>
            <a:pPr algn="ctr" defTabSz="577850">
              <a:lnSpc>
                <a:spcPct val="90000"/>
              </a:lnSpc>
              <a:spcBef>
                <a:spcPct val="0"/>
              </a:spcBef>
              <a:spcAft>
                <a:spcPts val="240"/>
              </a:spcAft>
              <a:defRPr/>
            </a:pPr>
            <a:r>
              <a:rPr lang="en-GB" sz="2000" b="1" dirty="0">
                <a:solidFill>
                  <a:schemeClr val="tx1">
                    <a:lumMod val="50000"/>
                    <a:lumOff val="50000"/>
                  </a:schemeClr>
                </a:solidFill>
              </a:rPr>
              <a:t>Cumulated solar radiations</a:t>
            </a:r>
          </a:p>
        </p:txBody>
      </p:sp>
    </p:spTree>
    <p:extLst>
      <p:ext uri="{BB962C8B-B14F-4D97-AF65-F5344CB8AC3E}">
        <p14:creationId xmlns:p14="http://schemas.microsoft.com/office/powerpoint/2010/main" val="7359949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621867" y="1268760"/>
            <a:ext cx="3198604" cy="723275"/>
          </a:xfrm>
          <a:prstGeom prst="rect">
            <a:avLst/>
          </a:prstGeom>
          <a:ln>
            <a:solidFill>
              <a:srgbClr val="000000"/>
            </a:solidFill>
          </a:ln>
        </p:spPr>
        <p:txBody>
          <a:bodyPr wrap="square">
            <a:spAutoFit/>
          </a:bodyPr>
          <a:lstStyle/>
          <a:p>
            <a:pPr>
              <a:spcBef>
                <a:spcPts val="600"/>
              </a:spcBef>
            </a:pPr>
            <a:r>
              <a:rPr lang="en-GB" dirty="0" err="1" smtClean="0"/>
              <a:t>Cepage</a:t>
            </a:r>
            <a:r>
              <a:rPr lang="en-GB" dirty="0"/>
              <a:t>:</a:t>
            </a:r>
            <a:r>
              <a:rPr lang="en-GB" dirty="0" smtClean="0"/>
              <a:t> Chardonnay on </a:t>
            </a:r>
            <a:r>
              <a:rPr lang="en-GB" dirty="0"/>
              <a:t>SO4 </a:t>
            </a:r>
            <a:endParaRPr lang="en-US" dirty="0" smtClean="0"/>
          </a:p>
          <a:p>
            <a:pPr marL="0" lvl="1">
              <a:spcBef>
                <a:spcPts val="600"/>
              </a:spcBef>
            </a:pPr>
            <a:r>
              <a:rPr lang="en-GB" dirty="0" smtClean="0"/>
              <a:t>Size : L=223x5x3 </a:t>
            </a:r>
            <a:r>
              <a:rPr lang="en-GB" dirty="0"/>
              <a:t>m </a:t>
            </a:r>
            <a:r>
              <a:rPr lang="en-GB" dirty="0" smtClean="0">
                <a:sym typeface="Wingdings" pitchFamily="2" charset="2"/>
              </a:rPr>
              <a:t></a:t>
            </a:r>
            <a:r>
              <a:rPr lang="en-GB" b="1" dirty="0" smtClean="0">
                <a:solidFill>
                  <a:srgbClr val="FF0000"/>
                </a:solidFill>
              </a:rPr>
              <a:t>A=0.33 ha </a:t>
            </a:r>
          </a:p>
        </p:txBody>
      </p:sp>
      <p:grpSp>
        <p:nvGrpSpPr>
          <p:cNvPr id="35" name="Groupe 191"/>
          <p:cNvGrpSpPr>
            <a:grpSpLocks/>
          </p:cNvGrpSpPr>
          <p:nvPr/>
        </p:nvGrpSpPr>
        <p:grpSpPr bwMode="auto">
          <a:xfrm>
            <a:off x="2111382" y="2339574"/>
            <a:ext cx="950955" cy="106361"/>
            <a:chOff x="2497137" y="2509838"/>
            <a:chExt cx="1668463" cy="106362"/>
          </a:xfrm>
        </p:grpSpPr>
        <p:sp>
          <p:nvSpPr>
            <p:cNvPr id="36"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37"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38" name="Groupe 191"/>
          <p:cNvGrpSpPr>
            <a:grpSpLocks/>
          </p:cNvGrpSpPr>
          <p:nvPr/>
        </p:nvGrpSpPr>
        <p:grpSpPr bwMode="auto">
          <a:xfrm>
            <a:off x="2105884" y="1398823"/>
            <a:ext cx="950955" cy="106361"/>
            <a:chOff x="2497137" y="2509838"/>
            <a:chExt cx="1668463" cy="106362"/>
          </a:xfrm>
          <a:solidFill>
            <a:srgbClr val="92D050"/>
          </a:solidFill>
        </p:grpSpPr>
        <p:sp>
          <p:nvSpPr>
            <p:cNvPr id="39"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40"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41" name="Groupe 191"/>
          <p:cNvGrpSpPr>
            <a:grpSpLocks/>
          </p:cNvGrpSpPr>
          <p:nvPr/>
        </p:nvGrpSpPr>
        <p:grpSpPr bwMode="auto">
          <a:xfrm>
            <a:off x="2091819" y="2716344"/>
            <a:ext cx="950955" cy="106361"/>
            <a:chOff x="2497137" y="2509838"/>
            <a:chExt cx="1668463" cy="106362"/>
          </a:xfrm>
          <a:solidFill>
            <a:schemeClr val="bg1"/>
          </a:solidFill>
        </p:grpSpPr>
        <p:sp>
          <p:nvSpPr>
            <p:cNvPr id="42"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43"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sp>
        <p:nvSpPr>
          <p:cNvPr id="33" name="Espace réservé du contenu 2"/>
          <p:cNvSpPr txBox="1">
            <a:spLocks/>
          </p:cNvSpPr>
          <p:nvPr/>
        </p:nvSpPr>
        <p:spPr>
          <a:xfrm>
            <a:off x="-4547" y="717743"/>
            <a:ext cx="9360132" cy="59294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0">
              <a:spcAft>
                <a:spcPts val="1200"/>
              </a:spcAft>
              <a:buClrTx/>
            </a:pPr>
            <a:r>
              <a:rPr lang="en-US" sz="2200" dirty="0">
                <a:solidFill>
                  <a:sysClr val="windowText" lastClr="000000"/>
                </a:solidFill>
                <a:latin typeface="Century Gothic"/>
                <a:cs typeface="Century Gothic"/>
              </a:rPr>
              <a:t>3</a:t>
            </a:r>
            <a:r>
              <a:rPr lang="en-US" sz="2200" dirty="0" smtClean="0">
                <a:solidFill>
                  <a:sysClr val="windowText" lastClr="000000"/>
                </a:solidFill>
                <a:latin typeface="Century Gothic"/>
                <a:cs typeface="Century Gothic"/>
              </a:rPr>
              <a:t> treatments</a:t>
            </a:r>
          </a:p>
          <a:p>
            <a:pPr lvl="1">
              <a:lnSpc>
                <a:spcPct val="90000"/>
              </a:lnSpc>
              <a:buClrTx/>
              <a:buFont typeface="Lucida Grande"/>
              <a:buChar char="-"/>
            </a:pPr>
            <a:r>
              <a:rPr lang="en-US" sz="2000" dirty="0" smtClean="0">
                <a:solidFill>
                  <a:sysClr val="windowText" lastClr="000000"/>
                </a:solidFill>
              </a:rPr>
              <a:t>BF 40 </a:t>
            </a:r>
            <a:r>
              <a:rPr lang="en-US" sz="2000" dirty="0" smtClean="0">
                <a:solidFill>
                  <a:sysClr val="windowText" lastClr="000000"/>
                </a:solidFill>
                <a:latin typeface="Symbol" charset="2"/>
                <a:cs typeface="Symbol" charset="2"/>
              </a:rPr>
              <a:t>m</a:t>
            </a:r>
            <a:r>
              <a:rPr lang="en-US" sz="2000" dirty="0" smtClean="0">
                <a:solidFill>
                  <a:sysClr val="windowText" lastClr="000000"/>
                </a:solidFill>
              </a:rPr>
              <a:t>m</a:t>
            </a:r>
          </a:p>
          <a:p>
            <a:pPr marL="0" lvl="0" indent="0">
              <a:lnSpc>
                <a:spcPct val="90000"/>
              </a:lnSpc>
              <a:spcAft>
                <a:spcPts val="1800"/>
              </a:spcAft>
              <a:buClrTx/>
              <a:buNone/>
            </a:pPr>
            <a:r>
              <a:rPr lang="en-GB" sz="1800" i="1" dirty="0" smtClean="0"/>
              <a:t>Mater-Bi® CF04P grade (</a:t>
            </a:r>
            <a:r>
              <a:rPr lang="en-GB" sz="1800" i="1" dirty="0" err="1" smtClean="0"/>
              <a:t>Novamont</a:t>
            </a:r>
            <a:r>
              <a:rPr lang="en-GB" sz="1800" i="1" dirty="0" smtClean="0"/>
              <a:t>)</a:t>
            </a:r>
            <a:endParaRPr lang="en-US" sz="1800" i="1" dirty="0" smtClean="0">
              <a:solidFill>
                <a:sysClr val="windowText" lastClr="000000"/>
              </a:solidFill>
            </a:endParaRPr>
          </a:p>
          <a:p>
            <a:pPr lvl="1">
              <a:buClrTx/>
              <a:buFont typeface="Lucida Grande"/>
              <a:buChar char="-"/>
            </a:pPr>
            <a:r>
              <a:rPr lang="en-US" sz="2000" dirty="0" smtClean="0">
                <a:solidFill>
                  <a:sysClr val="windowText" lastClr="000000"/>
                </a:solidFill>
              </a:rPr>
              <a:t>PE 40 </a:t>
            </a:r>
            <a:r>
              <a:rPr lang="en-US" sz="2000" dirty="0" smtClean="0">
                <a:solidFill>
                  <a:sysClr val="windowText" lastClr="000000"/>
                </a:solidFill>
                <a:latin typeface="Symbol" charset="2"/>
                <a:cs typeface="Symbol" charset="2"/>
              </a:rPr>
              <a:t>m</a:t>
            </a:r>
            <a:r>
              <a:rPr lang="en-US" sz="2000" dirty="0" smtClean="0">
                <a:solidFill>
                  <a:sysClr val="windowText" lastClr="000000"/>
                </a:solidFill>
              </a:rPr>
              <a:t>m</a:t>
            </a:r>
          </a:p>
          <a:p>
            <a:pPr lvl="1">
              <a:buClrTx/>
              <a:buFont typeface="Lucida Grande"/>
              <a:buChar char="-"/>
            </a:pPr>
            <a:r>
              <a:rPr lang="en-US" sz="2000" dirty="0" smtClean="0">
                <a:solidFill>
                  <a:sysClr val="windowText" lastClr="000000"/>
                </a:solidFill>
              </a:rPr>
              <a:t>Bare Soil</a:t>
            </a:r>
            <a:endParaRPr lang="en-US" sz="2000" dirty="0">
              <a:solidFill>
                <a:sysClr val="windowText" lastClr="000000"/>
              </a:solidFill>
            </a:endParaRPr>
          </a:p>
          <a:p>
            <a:pPr>
              <a:buClr>
                <a:schemeClr val="accent3"/>
              </a:buClr>
            </a:pPr>
            <a:endParaRPr lang="en-US" sz="2200" dirty="0" smtClean="0">
              <a:solidFill>
                <a:sysClr val="windowText" lastClr="000000"/>
              </a:solidFill>
            </a:endParaRPr>
          </a:p>
          <a:p>
            <a:pPr lvl="0">
              <a:buClrTx/>
            </a:pPr>
            <a:r>
              <a:rPr lang="en-US" sz="2200" dirty="0" smtClean="0">
                <a:solidFill>
                  <a:sysClr val="windowText" lastClr="000000"/>
                </a:solidFill>
                <a:latin typeface="Century Gothic"/>
                <a:cs typeface="Century Gothic"/>
              </a:rPr>
              <a:t>Randomized block design </a:t>
            </a:r>
            <a:r>
              <a:rPr lang="en-US" sz="2200" dirty="0" smtClean="0">
                <a:solidFill>
                  <a:sysClr val="windowText" lastClr="000000"/>
                </a:solidFill>
              </a:rPr>
              <a:t>=&gt; </a:t>
            </a:r>
            <a:r>
              <a:rPr lang="fr-FR" sz="2200" dirty="0" smtClean="0">
                <a:solidFill>
                  <a:sysClr val="windowText" lastClr="000000"/>
                </a:solidFill>
              </a:rPr>
              <a:t>3 </a:t>
            </a:r>
            <a:r>
              <a:rPr lang="fr-FR" sz="2200" dirty="0">
                <a:solidFill>
                  <a:sysClr val="windowText" lastClr="000000"/>
                </a:solidFill>
              </a:rPr>
              <a:t>Blocks </a:t>
            </a:r>
            <a:r>
              <a:rPr lang="fr-FR" sz="2200" dirty="0" smtClean="0">
                <a:solidFill>
                  <a:sysClr val="windowText" lastClr="000000"/>
                </a:solidFill>
              </a:rPr>
              <a:t>=&gt; </a:t>
            </a:r>
            <a:r>
              <a:rPr lang="en-US" sz="2200" dirty="0" smtClean="0">
                <a:solidFill>
                  <a:sysClr val="windowText" lastClr="000000"/>
                </a:solidFill>
              </a:rPr>
              <a:t>3 repetitions (3x63 vine stocks) </a:t>
            </a:r>
            <a:endParaRPr lang="en-US" sz="2200" dirty="0">
              <a:solidFill>
                <a:sysClr val="windowText" lastClr="000000"/>
              </a:solidFill>
            </a:endParaRPr>
          </a:p>
          <a:p>
            <a:pPr>
              <a:buClr>
                <a:schemeClr val="accent3"/>
              </a:buClr>
            </a:pPr>
            <a:endParaRPr lang="en-US" sz="2200" dirty="0">
              <a:solidFill>
                <a:sysClr val="windowText" lastClr="000000"/>
              </a:solidFill>
            </a:endParaRPr>
          </a:p>
          <a:p>
            <a:pPr marL="274320" marR="0" lvl="0" indent="-274320" algn="l" defTabSz="914400" rtl="0" eaLnBrk="1" fontAlgn="auto" latinLnBrk="0" hangingPunct="1">
              <a:lnSpc>
                <a:spcPct val="100000"/>
              </a:lnSpc>
              <a:spcBef>
                <a:spcPts val="600"/>
              </a:spcBef>
              <a:spcAft>
                <a:spcPts val="0"/>
              </a:spcAft>
              <a:buClr>
                <a:schemeClr val="accent3"/>
              </a:buClr>
              <a:buSzPct val="70000"/>
              <a:buFont typeface="Wingdings"/>
              <a:buChar char=""/>
              <a:tabLst/>
              <a:defRPr/>
            </a:pPr>
            <a:endParaRPr kumimoji="0" lang="en-US" sz="2200" b="0" i="0" u="none" strike="noStrike" kern="1200" cap="none" spc="0" normalizeH="0" baseline="0" noProof="0" dirty="0">
              <a:ln>
                <a:noFill/>
              </a:ln>
              <a:solidFill>
                <a:sysClr val="windowText" lastClr="000000"/>
              </a:solidFill>
              <a:effectLst/>
              <a:uLnTx/>
              <a:uFillTx/>
              <a:latin typeface="Calibri"/>
            </a:endParaRPr>
          </a:p>
        </p:txBody>
      </p:sp>
      <p:sp>
        <p:nvSpPr>
          <p:cNvPr id="64" name="Rectangle 63"/>
          <p:cNvSpPr/>
          <p:nvPr/>
        </p:nvSpPr>
        <p:spPr>
          <a:xfrm>
            <a:off x="1860358" y="6488668"/>
            <a:ext cx="985366" cy="369332"/>
          </a:xfrm>
          <a:prstGeom prst="rect">
            <a:avLst/>
          </a:prstGeom>
        </p:spPr>
        <p:txBody>
          <a:bodyPr wrap="none">
            <a:spAutoFit/>
          </a:bodyPr>
          <a:lstStyle/>
          <a:p>
            <a:r>
              <a:rPr lang="en-GB" b="1" cap="small" dirty="0" smtClean="0"/>
              <a:t>BLOCK 1</a:t>
            </a:r>
            <a:endParaRPr lang="fr-FR" b="1" cap="small" dirty="0"/>
          </a:p>
        </p:txBody>
      </p:sp>
      <p:sp>
        <p:nvSpPr>
          <p:cNvPr id="69" name="Rectangle 68"/>
          <p:cNvSpPr/>
          <p:nvPr/>
        </p:nvSpPr>
        <p:spPr>
          <a:xfrm>
            <a:off x="3774818" y="6489491"/>
            <a:ext cx="985366" cy="369332"/>
          </a:xfrm>
          <a:prstGeom prst="rect">
            <a:avLst/>
          </a:prstGeom>
        </p:spPr>
        <p:txBody>
          <a:bodyPr wrap="none">
            <a:spAutoFit/>
          </a:bodyPr>
          <a:lstStyle/>
          <a:p>
            <a:r>
              <a:rPr lang="en-GB" b="1" cap="small" dirty="0" smtClean="0"/>
              <a:t>BLOCK 2</a:t>
            </a:r>
            <a:endParaRPr lang="fr-FR" b="1" cap="small" dirty="0"/>
          </a:p>
        </p:txBody>
      </p:sp>
      <p:sp>
        <p:nvSpPr>
          <p:cNvPr id="71" name="Rectangle 70"/>
          <p:cNvSpPr/>
          <p:nvPr/>
        </p:nvSpPr>
        <p:spPr>
          <a:xfrm>
            <a:off x="5798038" y="6473158"/>
            <a:ext cx="985366" cy="369332"/>
          </a:xfrm>
          <a:prstGeom prst="rect">
            <a:avLst/>
          </a:prstGeom>
        </p:spPr>
        <p:txBody>
          <a:bodyPr wrap="none">
            <a:spAutoFit/>
          </a:bodyPr>
          <a:lstStyle/>
          <a:p>
            <a:r>
              <a:rPr lang="en-GB" b="1" cap="small" dirty="0" smtClean="0"/>
              <a:t>BLOCK 3</a:t>
            </a:r>
            <a:endParaRPr lang="fr-FR" b="1" cap="small" dirty="0"/>
          </a:p>
        </p:txBody>
      </p:sp>
      <p:sp>
        <p:nvSpPr>
          <p:cNvPr id="63" name="Rectangle 62"/>
          <p:cNvSpPr/>
          <p:nvPr/>
        </p:nvSpPr>
        <p:spPr>
          <a:xfrm>
            <a:off x="1413921" y="4398270"/>
            <a:ext cx="1911205" cy="2076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3374111" y="4398270"/>
            <a:ext cx="1877231" cy="207677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5301871" y="4398270"/>
            <a:ext cx="1903250" cy="207677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1" name="Groupe 191"/>
          <p:cNvGrpSpPr>
            <a:grpSpLocks/>
          </p:cNvGrpSpPr>
          <p:nvPr/>
        </p:nvGrpSpPr>
        <p:grpSpPr bwMode="auto">
          <a:xfrm>
            <a:off x="1436517" y="5082709"/>
            <a:ext cx="602228" cy="84158"/>
            <a:chOff x="2497137" y="2509838"/>
            <a:chExt cx="1668463" cy="106362"/>
          </a:xfrm>
        </p:grpSpPr>
        <p:sp>
          <p:nvSpPr>
            <p:cNvPr id="261"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62"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252" name="Groupe 191"/>
          <p:cNvGrpSpPr>
            <a:grpSpLocks/>
          </p:cNvGrpSpPr>
          <p:nvPr/>
        </p:nvGrpSpPr>
        <p:grpSpPr bwMode="auto">
          <a:xfrm>
            <a:off x="2067021" y="5082709"/>
            <a:ext cx="602228" cy="84158"/>
            <a:chOff x="2497137" y="2509838"/>
            <a:chExt cx="1668463" cy="106362"/>
          </a:xfrm>
          <a:solidFill>
            <a:srgbClr val="92D050"/>
          </a:solidFill>
        </p:grpSpPr>
        <p:sp>
          <p:nvSpPr>
            <p:cNvPr id="259"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60"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253" name="Groupe 191"/>
          <p:cNvGrpSpPr>
            <a:grpSpLocks/>
          </p:cNvGrpSpPr>
          <p:nvPr/>
        </p:nvGrpSpPr>
        <p:grpSpPr bwMode="auto">
          <a:xfrm>
            <a:off x="2697524" y="5082709"/>
            <a:ext cx="602228" cy="84158"/>
            <a:chOff x="2497137" y="2509838"/>
            <a:chExt cx="1668463" cy="106362"/>
          </a:xfrm>
          <a:solidFill>
            <a:schemeClr val="bg1"/>
          </a:solidFill>
        </p:grpSpPr>
        <p:sp>
          <p:nvSpPr>
            <p:cNvPr id="257"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58"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239" name="Groupe 191"/>
          <p:cNvGrpSpPr>
            <a:grpSpLocks/>
          </p:cNvGrpSpPr>
          <p:nvPr/>
        </p:nvGrpSpPr>
        <p:grpSpPr bwMode="auto">
          <a:xfrm>
            <a:off x="1436516" y="5450064"/>
            <a:ext cx="602201" cy="84159"/>
            <a:chOff x="2497135" y="2509838"/>
            <a:chExt cx="1668389" cy="106363"/>
          </a:xfrm>
        </p:grpSpPr>
        <p:sp>
          <p:nvSpPr>
            <p:cNvPr id="249"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50"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240" name="Groupe 191"/>
          <p:cNvGrpSpPr>
            <a:grpSpLocks/>
          </p:cNvGrpSpPr>
          <p:nvPr/>
        </p:nvGrpSpPr>
        <p:grpSpPr bwMode="auto">
          <a:xfrm>
            <a:off x="2067020" y="5450064"/>
            <a:ext cx="602201" cy="84159"/>
            <a:chOff x="2497135" y="2509838"/>
            <a:chExt cx="1668389" cy="106363"/>
          </a:xfrm>
          <a:solidFill>
            <a:srgbClr val="92D050"/>
          </a:solidFill>
        </p:grpSpPr>
        <p:sp>
          <p:nvSpPr>
            <p:cNvPr id="247"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48"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241" name="Groupe 191"/>
          <p:cNvGrpSpPr>
            <a:grpSpLocks/>
          </p:cNvGrpSpPr>
          <p:nvPr/>
        </p:nvGrpSpPr>
        <p:grpSpPr bwMode="auto">
          <a:xfrm>
            <a:off x="2697524" y="5450064"/>
            <a:ext cx="602201" cy="84159"/>
            <a:chOff x="2497135" y="2509838"/>
            <a:chExt cx="1668389" cy="106363"/>
          </a:xfrm>
          <a:solidFill>
            <a:schemeClr val="bg1"/>
          </a:solidFill>
        </p:grpSpPr>
        <p:sp>
          <p:nvSpPr>
            <p:cNvPr id="245"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46"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227" name="Groupe 191"/>
          <p:cNvGrpSpPr>
            <a:grpSpLocks/>
          </p:cNvGrpSpPr>
          <p:nvPr/>
        </p:nvGrpSpPr>
        <p:grpSpPr bwMode="auto">
          <a:xfrm>
            <a:off x="1436516" y="5827657"/>
            <a:ext cx="602201" cy="84159"/>
            <a:chOff x="2497135" y="2509838"/>
            <a:chExt cx="1668389" cy="106363"/>
          </a:xfrm>
        </p:grpSpPr>
        <p:sp>
          <p:nvSpPr>
            <p:cNvPr id="237"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38"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228" name="Groupe 191"/>
          <p:cNvGrpSpPr>
            <a:grpSpLocks/>
          </p:cNvGrpSpPr>
          <p:nvPr/>
        </p:nvGrpSpPr>
        <p:grpSpPr bwMode="auto">
          <a:xfrm>
            <a:off x="2067020" y="5827657"/>
            <a:ext cx="602201" cy="84159"/>
            <a:chOff x="2497135" y="2509838"/>
            <a:chExt cx="1668389" cy="106363"/>
          </a:xfrm>
          <a:solidFill>
            <a:srgbClr val="92D050"/>
          </a:solidFill>
        </p:grpSpPr>
        <p:sp>
          <p:nvSpPr>
            <p:cNvPr id="235"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36"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229" name="Groupe 191"/>
          <p:cNvGrpSpPr>
            <a:grpSpLocks/>
          </p:cNvGrpSpPr>
          <p:nvPr/>
        </p:nvGrpSpPr>
        <p:grpSpPr bwMode="auto">
          <a:xfrm>
            <a:off x="2697524" y="5827657"/>
            <a:ext cx="602201" cy="84159"/>
            <a:chOff x="2497135" y="2509838"/>
            <a:chExt cx="1668389" cy="106363"/>
          </a:xfrm>
          <a:solidFill>
            <a:schemeClr val="bg1"/>
          </a:solidFill>
        </p:grpSpPr>
        <p:sp>
          <p:nvSpPr>
            <p:cNvPr id="233"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34"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215" name="Groupe 191"/>
          <p:cNvGrpSpPr>
            <a:grpSpLocks/>
          </p:cNvGrpSpPr>
          <p:nvPr/>
        </p:nvGrpSpPr>
        <p:grpSpPr bwMode="auto">
          <a:xfrm>
            <a:off x="1436516" y="6205252"/>
            <a:ext cx="602201" cy="84159"/>
            <a:chOff x="2497135" y="2509838"/>
            <a:chExt cx="1668389" cy="106363"/>
          </a:xfrm>
        </p:grpSpPr>
        <p:sp>
          <p:nvSpPr>
            <p:cNvPr id="225"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26"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216" name="Groupe 191"/>
          <p:cNvGrpSpPr>
            <a:grpSpLocks/>
          </p:cNvGrpSpPr>
          <p:nvPr/>
        </p:nvGrpSpPr>
        <p:grpSpPr bwMode="auto">
          <a:xfrm>
            <a:off x="2067020" y="6205252"/>
            <a:ext cx="602201" cy="84159"/>
            <a:chOff x="2497135" y="2509838"/>
            <a:chExt cx="1668389" cy="106363"/>
          </a:xfrm>
          <a:solidFill>
            <a:srgbClr val="92D050"/>
          </a:solidFill>
        </p:grpSpPr>
        <p:sp>
          <p:nvSpPr>
            <p:cNvPr id="223"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24"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217" name="Groupe 191"/>
          <p:cNvGrpSpPr>
            <a:grpSpLocks/>
          </p:cNvGrpSpPr>
          <p:nvPr/>
        </p:nvGrpSpPr>
        <p:grpSpPr bwMode="auto">
          <a:xfrm>
            <a:off x="2697524" y="6205252"/>
            <a:ext cx="602201" cy="84159"/>
            <a:chOff x="2497135" y="2509838"/>
            <a:chExt cx="1668389" cy="106363"/>
          </a:xfrm>
          <a:solidFill>
            <a:schemeClr val="bg1"/>
          </a:solidFill>
        </p:grpSpPr>
        <p:sp>
          <p:nvSpPr>
            <p:cNvPr id="221"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22"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sp>
        <p:nvSpPr>
          <p:cNvPr id="62" name="Rectangle 61"/>
          <p:cNvSpPr/>
          <p:nvPr/>
        </p:nvSpPr>
        <p:spPr>
          <a:xfrm>
            <a:off x="1478852" y="4411678"/>
            <a:ext cx="874189" cy="342957"/>
          </a:xfrm>
          <a:prstGeom prst="rect">
            <a:avLst/>
          </a:prstGeom>
        </p:spPr>
        <p:txBody>
          <a:bodyPr wrap="none">
            <a:spAutoFit/>
          </a:bodyPr>
          <a:lstStyle/>
          <a:p>
            <a:r>
              <a:rPr lang="en-GB" sz="1100" i="1" dirty="0" smtClean="0"/>
              <a:t>buffer line</a:t>
            </a:r>
            <a:endParaRPr lang="fr-FR" sz="1100" i="1" dirty="0"/>
          </a:p>
        </p:txBody>
      </p:sp>
      <p:grpSp>
        <p:nvGrpSpPr>
          <p:cNvPr id="203" name="Groupe 191"/>
          <p:cNvGrpSpPr>
            <a:grpSpLocks/>
          </p:cNvGrpSpPr>
          <p:nvPr/>
        </p:nvGrpSpPr>
        <p:grpSpPr bwMode="auto">
          <a:xfrm>
            <a:off x="1436516" y="4694874"/>
            <a:ext cx="602201" cy="84159"/>
            <a:chOff x="2497135" y="2509838"/>
            <a:chExt cx="1668389" cy="106363"/>
          </a:xfrm>
        </p:grpSpPr>
        <p:sp>
          <p:nvSpPr>
            <p:cNvPr id="213"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14"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204" name="Groupe 191"/>
          <p:cNvGrpSpPr>
            <a:grpSpLocks/>
          </p:cNvGrpSpPr>
          <p:nvPr/>
        </p:nvGrpSpPr>
        <p:grpSpPr bwMode="auto">
          <a:xfrm>
            <a:off x="2067020" y="4694874"/>
            <a:ext cx="602201" cy="84159"/>
            <a:chOff x="2497135" y="2509838"/>
            <a:chExt cx="1668389" cy="106363"/>
          </a:xfrm>
          <a:solidFill>
            <a:srgbClr val="92D050"/>
          </a:solidFill>
        </p:grpSpPr>
        <p:sp>
          <p:nvSpPr>
            <p:cNvPr id="211"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12"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205" name="Groupe 191"/>
          <p:cNvGrpSpPr>
            <a:grpSpLocks/>
          </p:cNvGrpSpPr>
          <p:nvPr/>
        </p:nvGrpSpPr>
        <p:grpSpPr bwMode="auto">
          <a:xfrm>
            <a:off x="2697524" y="4694874"/>
            <a:ext cx="602201" cy="84159"/>
            <a:chOff x="2497135" y="2509838"/>
            <a:chExt cx="1668389" cy="106363"/>
          </a:xfrm>
          <a:solidFill>
            <a:schemeClr val="bg1"/>
          </a:solidFill>
        </p:grpSpPr>
        <p:sp>
          <p:nvSpPr>
            <p:cNvPr id="209"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10"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91" name="Groupe 191"/>
          <p:cNvGrpSpPr>
            <a:grpSpLocks/>
          </p:cNvGrpSpPr>
          <p:nvPr/>
        </p:nvGrpSpPr>
        <p:grpSpPr bwMode="auto">
          <a:xfrm>
            <a:off x="4657607" y="4694874"/>
            <a:ext cx="602201" cy="84159"/>
            <a:chOff x="2497135" y="2509838"/>
            <a:chExt cx="1668389" cy="106363"/>
          </a:xfrm>
        </p:grpSpPr>
        <p:sp>
          <p:nvSpPr>
            <p:cNvPr id="201"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02"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92" name="Groupe 191"/>
          <p:cNvGrpSpPr>
            <a:grpSpLocks/>
          </p:cNvGrpSpPr>
          <p:nvPr/>
        </p:nvGrpSpPr>
        <p:grpSpPr bwMode="auto">
          <a:xfrm>
            <a:off x="3402253" y="4694874"/>
            <a:ext cx="602201" cy="84159"/>
            <a:chOff x="2497135" y="2509838"/>
            <a:chExt cx="1668389" cy="106363"/>
          </a:xfrm>
          <a:solidFill>
            <a:srgbClr val="92D050"/>
          </a:solidFill>
        </p:grpSpPr>
        <p:sp>
          <p:nvSpPr>
            <p:cNvPr id="199"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200" name="Connecteur droit 13"/>
            <p:cNvCxnSpPr/>
            <p:nvPr/>
          </p:nvCxnSpPr>
          <p:spPr bwMode="auto">
            <a:xfrm rot="10800000" flipH="1" flipV="1">
              <a:off x="2497135" y="2559050"/>
              <a:ext cx="1637750" cy="0"/>
            </a:xfrm>
            <a:prstGeom prst="line">
              <a:avLst/>
            </a:prstGeom>
            <a:grpFill/>
            <a:ln w="12700">
              <a:solidFill>
                <a:srgbClr val="219019"/>
              </a:solidFill>
              <a:prstDash val="lgDashDot"/>
            </a:ln>
          </p:spPr>
          <p:style>
            <a:lnRef idx="2">
              <a:schemeClr val="dk1"/>
            </a:lnRef>
            <a:fillRef idx="0">
              <a:schemeClr val="dk1"/>
            </a:fillRef>
            <a:effectRef idx="1">
              <a:schemeClr val="dk1"/>
            </a:effectRef>
            <a:fontRef idx="minor">
              <a:schemeClr val="tx1"/>
            </a:fontRef>
          </p:style>
        </p:cxnSp>
      </p:grpSp>
      <p:grpSp>
        <p:nvGrpSpPr>
          <p:cNvPr id="193" name="Groupe 191"/>
          <p:cNvGrpSpPr>
            <a:grpSpLocks/>
          </p:cNvGrpSpPr>
          <p:nvPr/>
        </p:nvGrpSpPr>
        <p:grpSpPr bwMode="auto">
          <a:xfrm>
            <a:off x="4032756" y="4694874"/>
            <a:ext cx="602201" cy="84159"/>
            <a:chOff x="2497135" y="2509838"/>
            <a:chExt cx="1668389" cy="106363"/>
          </a:xfrm>
          <a:solidFill>
            <a:schemeClr val="bg1"/>
          </a:solidFill>
        </p:grpSpPr>
        <p:sp>
          <p:nvSpPr>
            <p:cNvPr id="197"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98"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79" name="Groupe 191"/>
          <p:cNvGrpSpPr>
            <a:grpSpLocks/>
          </p:cNvGrpSpPr>
          <p:nvPr/>
        </p:nvGrpSpPr>
        <p:grpSpPr bwMode="auto">
          <a:xfrm>
            <a:off x="5951780" y="4694874"/>
            <a:ext cx="602201" cy="84159"/>
            <a:chOff x="2497135" y="2509838"/>
            <a:chExt cx="1668389" cy="106363"/>
          </a:xfrm>
        </p:grpSpPr>
        <p:sp>
          <p:nvSpPr>
            <p:cNvPr id="189"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90"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80" name="Groupe 191"/>
          <p:cNvGrpSpPr>
            <a:grpSpLocks/>
          </p:cNvGrpSpPr>
          <p:nvPr/>
        </p:nvGrpSpPr>
        <p:grpSpPr bwMode="auto">
          <a:xfrm>
            <a:off x="6575867" y="4694874"/>
            <a:ext cx="602201" cy="84159"/>
            <a:chOff x="2497135" y="2509838"/>
            <a:chExt cx="1668389" cy="106363"/>
          </a:xfrm>
          <a:solidFill>
            <a:srgbClr val="92D050"/>
          </a:solidFill>
        </p:grpSpPr>
        <p:sp>
          <p:nvSpPr>
            <p:cNvPr id="187"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88"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81" name="Groupe 191"/>
          <p:cNvGrpSpPr>
            <a:grpSpLocks/>
          </p:cNvGrpSpPr>
          <p:nvPr/>
        </p:nvGrpSpPr>
        <p:grpSpPr bwMode="auto">
          <a:xfrm>
            <a:off x="5326930" y="4694874"/>
            <a:ext cx="602201" cy="84159"/>
            <a:chOff x="2497135" y="2509838"/>
            <a:chExt cx="1668389" cy="106363"/>
          </a:xfrm>
          <a:solidFill>
            <a:schemeClr val="bg1"/>
          </a:solidFill>
        </p:grpSpPr>
        <p:sp>
          <p:nvSpPr>
            <p:cNvPr id="185"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86"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67" name="Groupe 191"/>
          <p:cNvGrpSpPr>
            <a:grpSpLocks/>
          </p:cNvGrpSpPr>
          <p:nvPr/>
        </p:nvGrpSpPr>
        <p:grpSpPr bwMode="auto">
          <a:xfrm>
            <a:off x="4647769" y="5450063"/>
            <a:ext cx="602201" cy="84159"/>
            <a:chOff x="2497135" y="2509838"/>
            <a:chExt cx="1668389" cy="106363"/>
          </a:xfrm>
        </p:grpSpPr>
        <p:sp>
          <p:nvSpPr>
            <p:cNvPr id="177"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78"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68" name="Groupe 191"/>
          <p:cNvGrpSpPr>
            <a:grpSpLocks/>
          </p:cNvGrpSpPr>
          <p:nvPr/>
        </p:nvGrpSpPr>
        <p:grpSpPr bwMode="auto">
          <a:xfrm>
            <a:off x="3392415" y="5450063"/>
            <a:ext cx="602201" cy="84159"/>
            <a:chOff x="2497135" y="2509838"/>
            <a:chExt cx="1668389" cy="106363"/>
          </a:xfrm>
          <a:solidFill>
            <a:srgbClr val="92D050"/>
          </a:solidFill>
        </p:grpSpPr>
        <p:sp>
          <p:nvSpPr>
            <p:cNvPr id="175"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76"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69" name="Groupe 191"/>
          <p:cNvGrpSpPr>
            <a:grpSpLocks/>
          </p:cNvGrpSpPr>
          <p:nvPr/>
        </p:nvGrpSpPr>
        <p:grpSpPr bwMode="auto">
          <a:xfrm>
            <a:off x="4022918" y="5450063"/>
            <a:ext cx="602201" cy="84159"/>
            <a:chOff x="2497135" y="2509838"/>
            <a:chExt cx="1668389" cy="106363"/>
          </a:xfrm>
          <a:solidFill>
            <a:schemeClr val="bg1"/>
          </a:solidFill>
        </p:grpSpPr>
        <p:sp>
          <p:nvSpPr>
            <p:cNvPr id="173"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74"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55" name="Groupe 191"/>
          <p:cNvGrpSpPr>
            <a:grpSpLocks/>
          </p:cNvGrpSpPr>
          <p:nvPr/>
        </p:nvGrpSpPr>
        <p:grpSpPr bwMode="auto">
          <a:xfrm>
            <a:off x="4651191" y="5827657"/>
            <a:ext cx="602201" cy="84159"/>
            <a:chOff x="2497135" y="2509838"/>
            <a:chExt cx="1668389" cy="106363"/>
          </a:xfrm>
        </p:grpSpPr>
        <p:sp>
          <p:nvSpPr>
            <p:cNvPr id="165"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66"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56" name="Groupe 191"/>
          <p:cNvGrpSpPr>
            <a:grpSpLocks/>
          </p:cNvGrpSpPr>
          <p:nvPr/>
        </p:nvGrpSpPr>
        <p:grpSpPr bwMode="auto">
          <a:xfrm>
            <a:off x="3395837" y="5827657"/>
            <a:ext cx="602201" cy="84159"/>
            <a:chOff x="2497135" y="2509838"/>
            <a:chExt cx="1668389" cy="106363"/>
          </a:xfrm>
          <a:solidFill>
            <a:srgbClr val="92D050"/>
          </a:solidFill>
        </p:grpSpPr>
        <p:sp>
          <p:nvSpPr>
            <p:cNvPr id="163"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64"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57" name="Groupe 191"/>
          <p:cNvGrpSpPr>
            <a:grpSpLocks/>
          </p:cNvGrpSpPr>
          <p:nvPr/>
        </p:nvGrpSpPr>
        <p:grpSpPr bwMode="auto">
          <a:xfrm>
            <a:off x="4026340" y="5827657"/>
            <a:ext cx="602201" cy="84159"/>
            <a:chOff x="2497135" y="2509838"/>
            <a:chExt cx="1668389" cy="106363"/>
          </a:xfrm>
          <a:solidFill>
            <a:schemeClr val="bg1"/>
          </a:solidFill>
        </p:grpSpPr>
        <p:sp>
          <p:nvSpPr>
            <p:cNvPr id="161"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62"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43" name="Groupe 191"/>
          <p:cNvGrpSpPr>
            <a:grpSpLocks/>
          </p:cNvGrpSpPr>
          <p:nvPr/>
        </p:nvGrpSpPr>
        <p:grpSpPr bwMode="auto">
          <a:xfrm>
            <a:off x="4637932" y="6205252"/>
            <a:ext cx="602201" cy="84159"/>
            <a:chOff x="2497135" y="2509838"/>
            <a:chExt cx="1668389" cy="106363"/>
          </a:xfrm>
        </p:grpSpPr>
        <p:sp>
          <p:nvSpPr>
            <p:cNvPr id="153"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54"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44" name="Groupe 191"/>
          <p:cNvGrpSpPr>
            <a:grpSpLocks/>
          </p:cNvGrpSpPr>
          <p:nvPr/>
        </p:nvGrpSpPr>
        <p:grpSpPr bwMode="auto">
          <a:xfrm>
            <a:off x="3382578" y="6205252"/>
            <a:ext cx="602201" cy="84159"/>
            <a:chOff x="2497135" y="2509838"/>
            <a:chExt cx="1668389" cy="106363"/>
          </a:xfrm>
          <a:solidFill>
            <a:srgbClr val="92D050"/>
          </a:solidFill>
        </p:grpSpPr>
        <p:sp>
          <p:nvSpPr>
            <p:cNvPr id="151"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52"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45" name="Groupe 191"/>
          <p:cNvGrpSpPr>
            <a:grpSpLocks/>
          </p:cNvGrpSpPr>
          <p:nvPr/>
        </p:nvGrpSpPr>
        <p:grpSpPr bwMode="auto">
          <a:xfrm>
            <a:off x="4013081" y="6205252"/>
            <a:ext cx="602201" cy="84159"/>
            <a:chOff x="2497135" y="2509838"/>
            <a:chExt cx="1668389" cy="106363"/>
          </a:xfrm>
          <a:solidFill>
            <a:schemeClr val="bg1"/>
          </a:solidFill>
        </p:grpSpPr>
        <p:sp>
          <p:nvSpPr>
            <p:cNvPr id="149"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50"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31" name="Groupe 191"/>
          <p:cNvGrpSpPr>
            <a:grpSpLocks/>
          </p:cNvGrpSpPr>
          <p:nvPr/>
        </p:nvGrpSpPr>
        <p:grpSpPr bwMode="auto">
          <a:xfrm>
            <a:off x="4641514" y="5072468"/>
            <a:ext cx="602201" cy="84159"/>
            <a:chOff x="2497135" y="2509838"/>
            <a:chExt cx="1668389" cy="106363"/>
          </a:xfrm>
        </p:grpSpPr>
        <p:sp>
          <p:nvSpPr>
            <p:cNvPr id="141"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42"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32" name="Groupe 191"/>
          <p:cNvGrpSpPr>
            <a:grpSpLocks/>
          </p:cNvGrpSpPr>
          <p:nvPr/>
        </p:nvGrpSpPr>
        <p:grpSpPr bwMode="auto">
          <a:xfrm>
            <a:off x="3386160" y="5072468"/>
            <a:ext cx="602201" cy="84159"/>
            <a:chOff x="2497135" y="2509838"/>
            <a:chExt cx="1668389" cy="106363"/>
          </a:xfrm>
          <a:solidFill>
            <a:srgbClr val="92D050"/>
          </a:solidFill>
        </p:grpSpPr>
        <p:sp>
          <p:nvSpPr>
            <p:cNvPr id="139"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40"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33" name="Groupe 191"/>
          <p:cNvGrpSpPr>
            <a:grpSpLocks/>
          </p:cNvGrpSpPr>
          <p:nvPr/>
        </p:nvGrpSpPr>
        <p:grpSpPr bwMode="auto">
          <a:xfrm>
            <a:off x="4016663" y="5072468"/>
            <a:ext cx="602201" cy="84159"/>
            <a:chOff x="2497135" y="2509838"/>
            <a:chExt cx="1668389" cy="106363"/>
          </a:xfrm>
          <a:solidFill>
            <a:schemeClr val="bg1"/>
          </a:solidFill>
        </p:grpSpPr>
        <p:sp>
          <p:nvSpPr>
            <p:cNvPr id="137"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38"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19" name="Groupe 191"/>
          <p:cNvGrpSpPr>
            <a:grpSpLocks/>
          </p:cNvGrpSpPr>
          <p:nvPr/>
        </p:nvGrpSpPr>
        <p:grpSpPr bwMode="auto">
          <a:xfrm>
            <a:off x="5951619" y="5072468"/>
            <a:ext cx="602201" cy="84159"/>
            <a:chOff x="2497135" y="2509838"/>
            <a:chExt cx="1668389" cy="106363"/>
          </a:xfrm>
        </p:grpSpPr>
        <p:sp>
          <p:nvSpPr>
            <p:cNvPr id="129"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30"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20" name="Groupe 191"/>
          <p:cNvGrpSpPr>
            <a:grpSpLocks/>
          </p:cNvGrpSpPr>
          <p:nvPr/>
        </p:nvGrpSpPr>
        <p:grpSpPr bwMode="auto">
          <a:xfrm>
            <a:off x="6575706" y="5072468"/>
            <a:ext cx="602201" cy="84159"/>
            <a:chOff x="2497135" y="2509838"/>
            <a:chExt cx="1668389" cy="106363"/>
          </a:xfrm>
          <a:solidFill>
            <a:srgbClr val="92D050"/>
          </a:solidFill>
        </p:grpSpPr>
        <p:sp>
          <p:nvSpPr>
            <p:cNvPr id="127"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28"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21" name="Groupe 191"/>
          <p:cNvGrpSpPr>
            <a:grpSpLocks/>
          </p:cNvGrpSpPr>
          <p:nvPr/>
        </p:nvGrpSpPr>
        <p:grpSpPr bwMode="auto">
          <a:xfrm>
            <a:off x="5326769" y="5072468"/>
            <a:ext cx="602201" cy="84159"/>
            <a:chOff x="2497135" y="2509838"/>
            <a:chExt cx="1668389" cy="106363"/>
          </a:xfrm>
          <a:solidFill>
            <a:schemeClr val="bg1"/>
          </a:solidFill>
        </p:grpSpPr>
        <p:sp>
          <p:nvSpPr>
            <p:cNvPr id="125"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26"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107" name="Groupe 191"/>
          <p:cNvGrpSpPr>
            <a:grpSpLocks/>
          </p:cNvGrpSpPr>
          <p:nvPr/>
        </p:nvGrpSpPr>
        <p:grpSpPr bwMode="auto">
          <a:xfrm>
            <a:off x="5951619" y="5450063"/>
            <a:ext cx="602201" cy="84159"/>
            <a:chOff x="2497135" y="2509838"/>
            <a:chExt cx="1668389" cy="106363"/>
          </a:xfrm>
        </p:grpSpPr>
        <p:sp>
          <p:nvSpPr>
            <p:cNvPr id="117"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18"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108" name="Groupe 191"/>
          <p:cNvGrpSpPr>
            <a:grpSpLocks/>
          </p:cNvGrpSpPr>
          <p:nvPr/>
        </p:nvGrpSpPr>
        <p:grpSpPr bwMode="auto">
          <a:xfrm>
            <a:off x="6575706" y="5450063"/>
            <a:ext cx="602201" cy="84159"/>
            <a:chOff x="2497135" y="2509838"/>
            <a:chExt cx="1668389" cy="106363"/>
          </a:xfrm>
          <a:solidFill>
            <a:srgbClr val="92D050"/>
          </a:solidFill>
        </p:grpSpPr>
        <p:sp>
          <p:nvSpPr>
            <p:cNvPr id="115"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16"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109" name="Groupe 191"/>
          <p:cNvGrpSpPr>
            <a:grpSpLocks/>
          </p:cNvGrpSpPr>
          <p:nvPr/>
        </p:nvGrpSpPr>
        <p:grpSpPr bwMode="auto">
          <a:xfrm>
            <a:off x="5326769" y="5450063"/>
            <a:ext cx="602201" cy="84159"/>
            <a:chOff x="2497135" y="2509838"/>
            <a:chExt cx="1668389" cy="106363"/>
          </a:xfrm>
          <a:solidFill>
            <a:schemeClr val="bg1"/>
          </a:solidFill>
        </p:grpSpPr>
        <p:sp>
          <p:nvSpPr>
            <p:cNvPr id="113"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14"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95" name="Groupe 191"/>
          <p:cNvGrpSpPr>
            <a:grpSpLocks/>
          </p:cNvGrpSpPr>
          <p:nvPr/>
        </p:nvGrpSpPr>
        <p:grpSpPr bwMode="auto">
          <a:xfrm>
            <a:off x="5951619" y="5827657"/>
            <a:ext cx="602201" cy="84159"/>
            <a:chOff x="2497135" y="2509838"/>
            <a:chExt cx="1668389" cy="106363"/>
          </a:xfrm>
        </p:grpSpPr>
        <p:sp>
          <p:nvSpPr>
            <p:cNvPr id="105"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06"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96" name="Groupe 191"/>
          <p:cNvGrpSpPr>
            <a:grpSpLocks/>
          </p:cNvGrpSpPr>
          <p:nvPr/>
        </p:nvGrpSpPr>
        <p:grpSpPr bwMode="auto">
          <a:xfrm>
            <a:off x="6575706" y="5827657"/>
            <a:ext cx="602201" cy="84159"/>
            <a:chOff x="2497135" y="2509838"/>
            <a:chExt cx="1668389" cy="106363"/>
          </a:xfrm>
          <a:solidFill>
            <a:srgbClr val="92D050"/>
          </a:solidFill>
        </p:grpSpPr>
        <p:sp>
          <p:nvSpPr>
            <p:cNvPr id="103"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04"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97" name="Groupe 191"/>
          <p:cNvGrpSpPr>
            <a:grpSpLocks/>
          </p:cNvGrpSpPr>
          <p:nvPr/>
        </p:nvGrpSpPr>
        <p:grpSpPr bwMode="auto">
          <a:xfrm>
            <a:off x="5326769" y="5827657"/>
            <a:ext cx="602201" cy="84159"/>
            <a:chOff x="2497135" y="2509838"/>
            <a:chExt cx="1668389" cy="106363"/>
          </a:xfrm>
          <a:solidFill>
            <a:schemeClr val="bg1"/>
          </a:solidFill>
        </p:grpSpPr>
        <p:sp>
          <p:nvSpPr>
            <p:cNvPr id="101"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102"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grpSp>
        <p:nvGrpSpPr>
          <p:cNvPr id="83" name="Groupe 191"/>
          <p:cNvGrpSpPr>
            <a:grpSpLocks/>
          </p:cNvGrpSpPr>
          <p:nvPr/>
        </p:nvGrpSpPr>
        <p:grpSpPr bwMode="auto">
          <a:xfrm>
            <a:off x="5951619" y="6205252"/>
            <a:ext cx="602201" cy="84159"/>
            <a:chOff x="2497135" y="2509838"/>
            <a:chExt cx="1668389" cy="106363"/>
          </a:xfrm>
        </p:grpSpPr>
        <p:sp>
          <p:nvSpPr>
            <p:cNvPr id="93" name="Rectangle 12"/>
            <p:cNvSpPr/>
            <p:nvPr/>
          </p:nvSpPr>
          <p:spPr bwMode="auto">
            <a:xfrm rot="5400000">
              <a:off x="3278148" y="1728826"/>
              <a:ext cx="106363" cy="1668388"/>
            </a:xfrm>
            <a:prstGeom prst="rect">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94" name="Connecteur droit 13"/>
            <p:cNvCxnSpPr/>
            <p:nvPr/>
          </p:nvCxnSpPr>
          <p:spPr bwMode="auto">
            <a:xfrm rot="10800000" flipH="1" flipV="1">
              <a:off x="2497135" y="2559050"/>
              <a:ext cx="1637750" cy="0"/>
            </a:xfrm>
            <a:prstGeom prst="line">
              <a:avLst/>
            </a:prstGeom>
            <a:ln w="12700">
              <a:prstDash val="lgDashDot"/>
            </a:ln>
          </p:spPr>
          <p:style>
            <a:lnRef idx="2">
              <a:schemeClr val="dk1"/>
            </a:lnRef>
            <a:fillRef idx="0">
              <a:schemeClr val="dk1"/>
            </a:fillRef>
            <a:effectRef idx="1">
              <a:schemeClr val="dk1"/>
            </a:effectRef>
            <a:fontRef idx="minor">
              <a:schemeClr val="tx1"/>
            </a:fontRef>
          </p:style>
        </p:cxnSp>
      </p:grpSp>
      <p:grpSp>
        <p:nvGrpSpPr>
          <p:cNvPr id="84" name="Groupe 191"/>
          <p:cNvGrpSpPr>
            <a:grpSpLocks/>
          </p:cNvGrpSpPr>
          <p:nvPr/>
        </p:nvGrpSpPr>
        <p:grpSpPr bwMode="auto">
          <a:xfrm>
            <a:off x="6575706" y="6205252"/>
            <a:ext cx="602201" cy="84159"/>
            <a:chOff x="2497135" y="2509838"/>
            <a:chExt cx="1668389" cy="106363"/>
          </a:xfrm>
          <a:solidFill>
            <a:srgbClr val="92D050"/>
          </a:solidFill>
        </p:grpSpPr>
        <p:sp>
          <p:nvSpPr>
            <p:cNvPr id="91" name="Rectangle 12"/>
            <p:cNvSpPr/>
            <p:nvPr/>
          </p:nvSpPr>
          <p:spPr bwMode="auto">
            <a:xfrm rot="5400000">
              <a:off x="3278148" y="1728826"/>
              <a:ext cx="106363" cy="1668388"/>
            </a:xfrm>
            <a:prstGeom prst="rect">
              <a:avLst/>
            </a:prstGeom>
            <a:grpFill/>
            <a:ln>
              <a:solidFill>
                <a:srgbClr val="00800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92" name="Connecteur droit 13"/>
            <p:cNvCxnSpPr/>
            <p:nvPr/>
          </p:nvCxnSpPr>
          <p:spPr bwMode="auto">
            <a:xfrm rot="10800000" flipH="1" flipV="1">
              <a:off x="2497135" y="2559050"/>
              <a:ext cx="1637750" cy="0"/>
            </a:xfrm>
            <a:prstGeom prst="line">
              <a:avLst/>
            </a:prstGeom>
            <a:grpFill/>
            <a:ln w="12700">
              <a:solidFill>
                <a:srgbClr val="008000"/>
              </a:solidFill>
              <a:prstDash val="lgDashDot"/>
            </a:ln>
          </p:spPr>
          <p:style>
            <a:lnRef idx="2">
              <a:schemeClr val="dk1"/>
            </a:lnRef>
            <a:fillRef idx="0">
              <a:schemeClr val="dk1"/>
            </a:fillRef>
            <a:effectRef idx="1">
              <a:schemeClr val="dk1"/>
            </a:effectRef>
            <a:fontRef idx="minor">
              <a:schemeClr val="tx1"/>
            </a:fontRef>
          </p:style>
        </p:cxnSp>
      </p:grpSp>
      <p:grpSp>
        <p:nvGrpSpPr>
          <p:cNvPr id="85" name="Groupe 191"/>
          <p:cNvGrpSpPr>
            <a:grpSpLocks/>
          </p:cNvGrpSpPr>
          <p:nvPr/>
        </p:nvGrpSpPr>
        <p:grpSpPr bwMode="auto">
          <a:xfrm>
            <a:off x="5326769" y="6205252"/>
            <a:ext cx="602201" cy="84159"/>
            <a:chOff x="2497135" y="2509838"/>
            <a:chExt cx="1668389" cy="106363"/>
          </a:xfrm>
          <a:solidFill>
            <a:schemeClr val="bg1"/>
          </a:solidFill>
        </p:grpSpPr>
        <p:sp>
          <p:nvSpPr>
            <p:cNvPr id="89" name="Rectangle 12"/>
            <p:cNvSpPr/>
            <p:nvPr/>
          </p:nvSpPr>
          <p:spPr bwMode="auto">
            <a:xfrm rot="5400000">
              <a:off x="3278148" y="1728826"/>
              <a:ext cx="106363" cy="1668388"/>
            </a:xfrm>
            <a:prstGeom prst="rect">
              <a:avLst/>
            </a:prstGeom>
            <a:grp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cxnSp>
          <p:nvCxnSpPr>
            <p:cNvPr id="90" name="Connecteur droit 13"/>
            <p:cNvCxnSpPr/>
            <p:nvPr/>
          </p:nvCxnSpPr>
          <p:spPr bwMode="auto">
            <a:xfrm rot="10800000" flipH="1" flipV="1">
              <a:off x="2497135" y="2559050"/>
              <a:ext cx="1637750" cy="0"/>
            </a:xfrm>
            <a:prstGeom prst="line">
              <a:avLst/>
            </a:prstGeom>
            <a:grpFill/>
            <a:ln w="12700">
              <a:prstDash val="lgDashDot"/>
            </a:ln>
          </p:spPr>
          <p:style>
            <a:lnRef idx="2">
              <a:schemeClr val="dk1"/>
            </a:lnRef>
            <a:fillRef idx="0">
              <a:schemeClr val="dk1"/>
            </a:fillRef>
            <a:effectRef idx="1">
              <a:schemeClr val="dk1"/>
            </a:effectRef>
            <a:fontRef idx="minor">
              <a:schemeClr val="tx1"/>
            </a:fontRef>
          </p:style>
        </p:cxnSp>
      </p:grpSp>
      <p:sp>
        <p:nvSpPr>
          <p:cNvPr id="80" name="Rectangle 79"/>
          <p:cNvSpPr/>
          <p:nvPr/>
        </p:nvSpPr>
        <p:spPr>
          <a:xfrm>
            <a:off x="7593221" y="4917537"/>
            <a:ext cx="1062214" cy="307777"/>
          </a:xfrm>
          <a:prstGeom prst="rect">
            <a:avLst/>
          </a:prstGeom>
        </p:spPr>
        <p:txBody>
          <a:bodyPr wrap="none">
            <a:spAutoFit/>
          </a:bodyPr>
          <a:lstStyle/>
          <a:p>
            <a:r>
              <a:rPr lang="en-GB" sz="1400" i="1" dirty="0" smtClean="0"/>
              <a:t>Repetition 1</a:t>
            </a:r>
            <a:endParaRPr lang="fr-FR" sz="1400" i="1" dirty="0"/>
          </a:p>
        </p:txBody>
      </p:sp>
      <p:sp>
        <p:nvSpPr>
          <p:cNvPr id="81" name="Rectangle 80"/>
          <p:cNvSpPr/>
          <p:nvPr/>
        </p:nvSpPr>
        <p:spPr>
          <a:xfrm>
            <a:off x="7593221" y="5295132"/>
            <a:ext cx="1062214" cy="307777"/>
          </a:xfrm>
          <a:prstGeom prst="rect">
            <a:avLst/>
          </a:prstGeom>
        </p:spPr>
        <p:txBody>
          <a:bodyPr wrap="none">
            <a:spAutoFit/>
          </a:bodyPr>
          <a:lstStyle/>
          <a:p>
            <a:r>
              <a:rPr lang="en-GB" sz="1400" i="1" dirty="0" smtClean="0"/>
              <a:t>Repetition 2</a:t>
            </a:r>
            <a:endParaRPr lang="fr-FR" sz="1400" i="1" dirty="0"/>
          </a:p>
        </p:txBody>
      </p:sp>
      <p:sp>
        <p:nvSpPr>
          <p:cNvPr id="82" name="Rectangle 81"/>
          <p:cNvSpPr/>
          <p:nvPr/>
        </p:nvSpPr>
        <p:spPr>
          <a:xfrm>
            <a:off x="7593221" y="5672726"/>
            <a:ext cx="1062214" cy="307777"/>
          </a:xfrm>
          <a:prstGeom prst="rect">
            <a:avLst/>
          </a:prstGeom>
        </p:spPr>
        <p:txBody>
          <a:bodyPr wrap="none">
            <a:spAutoFit/>
          </a:bodyPr>
          <a:lstStyle/>
          <a:p>
            <a:r>
              <a:rPr lang="en-GB" sz="1400" i="1" dirty="0" smtClean="0"/>
              <a:t>Repetition 3</a:t>
            </a:r>
            <a:endParaRPr lang="fr-FR" sz="1400" i="1" dirty="0"/>
          </a:p>
        </p:txBody>
      </p:sp>
      <p:sp>
        <p:nvSpPr>
          <p:cNvPr id="263" name="ZoneTexte 16"/>
          <p:cNvSpPr txBox="1"/>
          <p:nvPr/>
        </p:nvSpPr>
        <p:spPr bwMode="auto">
          <a:xfrm>
            <a:off x="1436517" y="3990761"/>
            <a:ext cx="2295070" cy="246221"/>
          </a:xfrm>
          <a:prstGeom prst="rect">
            <a:avLst/>
          </a:prstGeom>
          <a:noFill/>
        </p:spPr>
        <p:txBody>
          <a:bodyPr wrap="square" lIns="0" tIns="0" rIns="0" bIns="0">
            <a:spAutoFit/>
          </a:bodyPr>
          <a:lstStyle/>
          <a:p>
            <a:pPr fontAlgn="auto">
              <a:spcBef>
                <a:spcPts val="0"/>
              </a:spcBef>
              <a:spcAft>
                <a:spcPts val="0"/>
              </a:spcAft>
              <a:defRPr/>
            </a:pPr>
            <a:r>
              <a:rPr lang="en-US" sz="1600" dirty="0" smtClean="0"/>
              <a:t>≈ 17m </a:t>
            </a:r>
            <a:r>
              <a:rPr lang="en-US" sz="1600" dirty="0"/>
              <a:t>≈ 21 </a:t>
            </a:r>
            <a:r>
              <a:rPr lang="fr-FR" sz="1600" dirty="0" smtClean="0"/>
              <a:t>vine stock</a:t>
            </a:r>
            <a:endParaRPr lang="en-US" sz="1600" dirty="0"/>
          </a:p>
        </p:txBody>
      </p:sp>
      <p:cxnSp>
        <p:nvCxnSpPr>
          <p:cNvPr id="264" name="Connecteur droit avec flèche 263"/>
          <p:cNvCxnSpPr/>
          <p:nvPr/>
        </p:nvCxnSpPr>
        <p:spPr>
          <a:xfrm>
            <a:off x="1413921" y="4284590"/>
            <a:ext cx="613737"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2" name="Connecteur droit 271"/>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273"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4" name="ZoneTexte 273"/>
          <p:cNvSpPr txBox="1"/>
          <p:nvPr/>
        </p:nvSpPr>
        <p:spPr>
          <a:xfrm>
            <a:off x="5767555" y="81036"/>
            <a:ext cx="3146962" cy="369332"/>
          </a:xfrm>
          <a:prstGeom prst="rect">
            <a:avLst/>
          </a:prstGeom>
          <a:noFill/>
        </p:spPr>
        <p:txBody>
          <a:bodyPr wrap="none" rtlCol="0">
            <a:spAutoFit/>
          </a:bodyPr>
          <a:lstStyle/>
          <a:p>
            <a:r>
              <a:rPr lang="fr-FR" i="1" dirty="0" err="1" smtClean="0">
                <a:solidFill>
                  <a:srgbClr val="7F7F7F"/>
                </a:solidFill>
                <a:latin typeface="Century Gothic"/>
                <a:cs typeface="Century Gothic"/>
              </a:rPr>
              <a:t>Experimental</a:t>
            </a:r>
            <a:r>
              <a:rPr lang="fr-FR" i="1" dirty="0" smtClean="0">
                <a:solidFill>
                  <a:srgbClr val="7F7F7F"/>
                </a:solidFill>
                <a:latin typeface="Century Gothic"/>
                <a:cs typeface="Century Gothic"/>
              </a:rPr>
              <a:t> design </a:t>
            </a:r>
            <a:r>
              <a:rPr lang="fr-FR" b="1" i="1" dirty="0" smtClean="0">
                <a:solidFill>
                  <a:srgbClr val="7F7F7F"/>
                </a:solidFill>
                <a:latin typeface="Century Gothic"/>
                <a:cs typeface="Century Gothic"/>
              </a:rPr>
              <a:t>Trial 1 </a:t>
            </a:r>
            <a:endParaRPr lang="fr-FR" b="1" i="1" dirty="0">
              <a:solidFill>
                <a:srgbClr val="7F7F7F"/>
              </a:solidFill>
              <a:latin typeface="Century Gothic"/>
              <a:cs typeface="Century Gothic"/>
            </a:endParaRPr>
          </a:p>
        </p:txBody>
      </p:sp>
      <p:sp>
        <p:nvSpPr>
          <p:cNvPr id="4" name="ZoneTexte 3"/>
          <p:cNvSpPr txBox="1"/>
          <p:nvPr/>
        </p:nvSpPr>
        <p:spPr>
          <a:xfrm>
            <a:off x="3885455" y="3927609"/>
            <a:ext cx="1047191" cy="461665"/>
          </a:xfrm>
          <a:prstGeom prst="rect">
            <a:avLst/>
          </a:prstGeom>
          <a:noFill/>
        </p:spPr>
        <p:txBody>
          <a:bodyPr wrap="none" rtlCol="0">
            <a:spAutoFit/>
          </a:bodyPr>
          <a:lstStyle/>
          <a:p>
            <a:pPr algn="ctr"/>
            <a:r>
              <a:rPr lang="fr-FR" sz="2400" i="1" dirty="0" smtClean="0">
                <a:latin typeface="Century Gothic"/>
                <a:cs typeface="Century Gothic"/>
              </a:rPr>
              <a:t>Trial 1</a:t>
            </a:r>
            <a:endParaRPr lang="fr-FR" sz="2400" i="1" dirty="0">
              <a:latin typeface="Century Gothic"/>
              <a:cs typeface="Century Gothic"/>
            </a:endParaRPr>
          </a:p>
        </p:txBody>
      </p:sp>
      <p:sp>
        <p:nvSpPr>
          <p:cNvPr id="275" name="Rectangle 274"/>
          <p:cNvSpPr/>
          <p:nvPr/>
        </p:nvSpPr>
        <p:spPr>
          <a:xfrm>
            <a:off x="7686551" y="6151799"/>
            <a:ext cx="874189" cy="342957"/>
          </a:xfrm>
          <a:prstGeom prst="rect">
            <a:avLst/>
          </a:prstGeom>
        </p:spPr>
        <p:txBody>
          <a:bodyPr wrap="none">
            <a:spAutoFit/>
          </a:bodyPr>
          <a:lstStyle/>
          <a:p>
            <a:r>
              <a:rPr lang="en-GB" sz="1100" i="1" dirty="0" smtClean="0"/>
              <a:t>buffer line</a:t>
            </a:r>
            <a:endParaRPr lang="fr-FR" sz="1100" i="1" dirty="0"/>
          </a:p>
        </p:txBody>
      </p:sp>
      <p:sp>
        <p:nvSpPr>
          <p:cNvPr id="276" name="Rectangle 275"/>
          <p:cNvSpPr/>
          <p:nvPr/>
        </p:nvSpPr>
        <p:spPr>
          <a:xfrm>
            <a:off x="7686551" y="4617022"/>
            <a:ext cx="874189" cy="342957"/>
          </a:xfrm>
          <a:prstGeom prst="rect">
            <a:avLst/>
          </a:prstGeom>
        </p:spPr>
        <p:txBody>
          <a:bodyPr wrap="none">
            <a:spAutoFit/>
          </a:bodyPr>
          <a:lstStyle/>
          <a:p>
            <a:r>
              <a:rPr lang="en-GB" sz="1100" i="1" dirty="0" smtClean="0"/>
              <a:t>buffer line</a:t>
            </a:r>
            <a:endParaRPr lang="fr-FR" sz="1100" i="1" dirty="0"/>
          </a:p>
        </p:txBody>
      </p:sp>
    </p:spTree>
    <p:extLst>
      <p:ext uri="{BB962C8B-B14F-4D97-AF65-F5344CB8AC3E}">
        <p14:creationId xmlns:p14="http://schemas.microsoft.com/office/powerpoint/2010/main" val="1363615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6" end="6"/>
                                            </p:txEl>
                                          </p:spTgt>
                                        </p:tgtEl>
                                        <p:attrNameLst>
                                          <p:attrName>style.visibility</p:attrName>
                                        </p:attrNameLst>
                                      </p:cBhvr>
                                      <p:to>
                                        <p:strVal val="visible"/>
                                      </p:to>
                                    </p:set>
                                    <p:animEffect transition="in" filter="fade">
                                      <p:cBhvr>
                                        <p:cTn id="7" dur="500"/>
                                        <p:tgtEl>
                                          <p:spTgt spid="3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
                                        </p:tgtEl>
                                        <p:attrNameLst>
                                          <p:attrName>style.visibility</p:attrName>
                                        </p:attrNameLst>
                                      </p:cBhvr>
                                      <p:to>
                                        <p:strVal val="visible"/>
                                      </p:to>
                                    </p:set>
                                    <p:animEffect transition="in" filter="fade">
                                      <p:cBhvr>
                                        <p:cTn id="13"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au 48"/>
          <p:cNvGraphicFramePr>
            <a:graphicFrameLocks noGrp="1"/>
          </p:cNvGraphicFramePr>
          <p:nvPr>
            <p:extLst>
              <p:ext uri="{D42A27DB-BD31-4B8C-83A1-F6EECF244321}">
                <p14:modId xmlns:p14="http://schemas.microsoft.com/office/powerpoint/2010/main" val="1906766641"/>
              </p:ext>
            </p:extLst>
          </p:nvPr>
        </p:nvGraphicFramePr>
        <p:xfrm>
          <a:off x="4385807" y="2228714"/>
          <a:ext cx="4438957" cy="5109210"/>
        </p:xfrm>
        <a:graphic>
          <a:graphicData uri="http://schemas.openxmlformats.org/drawingml/2006/table">
            <a:tbl>
              <a:tblPr/>
              <a:tblGrid>
                <a:gridCol w="91525"/>
                <a:gridCol w="543429"/>
                <a:gridCol w="543429"/>
                <a:gridCol w="543429"/>
                <a:gridCol w="543429"/>
                <a:gridCol w="543429"/>
                <a:gridCol w="543429"/>
                <a:gridCol w="543429"/>
                <a:gridCol w="543429"/>
              </a:tblGrid>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5400" cap="flat" cmpd="dbl" algn="ctr">
                      <a:noFill/>
                      <a:prstDash val="solid"/>
                      <a:round/>
                      <a:headEnd type="none" w="med" len="med"/>
                      <a:tailEnd type="none" w="med" len="med"/>
                    </a:lnR>
                    <a:lnT>
                      <a:noFill/>
                    </a:lnT>
                    <a:lnB>
                      <a:noFill/>
                    </a:lnB>
                  </a:tcPr>
                </a:tc>
                <a:tc gridSpan="2">
                  <a:txBody>
                    <a:bodyPr/>
                    <a:lstStyle/>
                    <a:p>
                      <a:endParaRPr lang="fr-FR" dirty="0"/>
                    </a:p>
                  </a:txBody>
                  <a:tcPr marL="9525" marR="9525" marT="9525" marB="0" anchor="b">
                    <a:lnL w="25400" cap="flat" cmpd="dbl" algn="ctr">
                      <a:noFill/>
                      <a:prstDash val="solid"/>
                      <a:round/>
                      <a:headEnd type="none" w="med" len="med"/>
                      <a:tailEnd type="none" w="med" len="med"/>
                    </a:lnL>
                    <a:lnR w="25400" cap="flat" cmpd="dbl"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endParaRPr lang="fr-FR"/>
                    </a:p>
                  </a:txBody>
                  <a:tcPr marL="9525" marR="9525" marT="9525" marB="0" anchor="b">
                    <a:lnL w="25400" cap="flat" cmpd="dbl" algn="ctr">
                      <a:noFill/>
                      <a:prstDash val="solid"/>
                      <a:round/>
                      <a:headEnd type="none" w="med" len="med"/>
                      <a:tailEnd type="none" w="med" len="med"/>
                    </a:lnL>
                    <a:lnR w="25400" cap="flat" cmpd="dbl"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endParaRPr lang="fr-FR" dirty="0"/>
                    </a:p>
                  </a:txBody>
                  <a:tcPr marL="9525" marR="9525" marT="9525" marB="0" anchor="b">
                    <a:lnL w="25400" cap="flat" cmpd="dbl" algn="ctr">
                      <a:noFill/>
                      <a:prstDash val="solid"/>
                      <a:round/>
                      <a:headEnd type="none" w="med" len="med"/>
                      <a:tailEnd type="none" w="med" len="med"/>
                    </a:lnL>
                    <a:lnR w="25400" cap="flat" cmpd="dbl"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endParaRPr lang="fr-FR" dirty="0"/>
                    </a:p>
                  </a:txBody>
                  <a:tcPr marL="9525" marR="9525" marT="9525" marB="0" anchor="b">
                    <a:lnL w="25400" cap="flat" cmpd="dbl" algn="ctr">
                      <a:noFill/>
                      <a:prstDash val="solid"/>
                      <a:round/>
                      <a:headEnd type="none" w="med" len="med"/>
                      <a:tailEnd type="none" w="med" len="med"/>
                    </a:lnL>
                    <a:lnR w="25400" cap="flat" cmpd="dbl"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5400" cap="flat" cmpd="dbl" algn="ctr">
                      <a:no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w="25400" cap="flat" cmpd="dbl"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5400" cap="flat" cmpd="dbl"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 </a:t>
                      </a:r>
                    </a:p>
                  </a:txBody>
                  <a:tcPr marL="9525" marR="9525" marT="9525" marB="0" anchor="b">
                    <a:lnL w="25400" cap="flat" cmpd="dbl"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5400" cap="flat" cmpd="dbl"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800" b="0" i="0" u="none" strike="noStrike" dirty="0">
                          <a:solidFill>
                            <a:srgbClr val="000000"/>
                          </a:solidFill>
                          <a:effectLst/>
                          <a:latin typeface="Calibri"/>
                        </a:rPr>
                        <a:t> </a:t>
                      </a:r>
                    </a:p>
                  </a:txBody>
                  <a:tcPr marL="9525" marR="9525" marT="9525" marB="0" anchor="b">
                    <a:lnL w="25400" cap="flat" cmpd="dbl" algn="ctr">
                      <a:noFill/>
                      <a:prstDash val="solid"/>
                      <a:round/>
                      <a:headEnd type="none" w="med" len="med"/>
                      <a:tailEnd type="none" w="med" len="med"/>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5400" cap="flat" cmpd="dbl" algn="ctr">
                      <a:no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800" b="0" i="0" u="none" strike="noStrike" dirty="0">
                          <a:solidFill>
                            <a:srgbClr val="000000"/>
                          </a:solidFill>
                          <a:effectLst/>
                          <a:latin typeface="Calibri"/>
                        </a:rPr>
                        <a:t> </a:t>
                      </a:r>
                    </a:p>
                  </a:txBody>
                  <a:tcPr marL="9525" marR="9525" marT="9525" marB="0" anchor="b">
                    <a:lnL w="25400" cap="flat" cmpd="dbl" algn="ctr">
                      <a:noFill/>
                      <a:prstDash val="solid"/>
                      <a:round/>
                      <a:headEnd type="none" w="med" len="med"/>
                      <a:tailEnd type="none" w="med" len="med"/>
                    </a:lnL>
                    <a:lnR>
                      <a:noFill/>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5400" cap="flat" cmpd="dbl" algn="ctr">
                      <a:no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endParaRPr lang="fr-FR" dirty="0"/>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a:r>
                        <a:rPr lang="fr-FR" dirty="0" smtClean="0">
                          <a:solidFill>
                            <a:schemeClr val="bg1"/>
                          </a:solidFill>
                        </a:rPr>
                        <a:t>PE</a:t>
                      </a:r>
                      <a:endParaRPr lang="fr-FR" dirty="0">
                        <a:solidFill>
                          <a:schemeClr val="bg1"/>
                        </a:solidFill>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gridSpan="2">
                  <a:txBody>
                    <a:bodyPr/>
                    <a:lstStyle/>
                    <a:p>
                      <a:endParaRPr lang="fr-FR" dirty="0"/>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4317"/>
                    </a:solidFill>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D00F0"/>
                    </a:solidFill>
                  </a:tcPr>
                </a:tc>
                <a:tc>
                  <a:txBody>
                    <a:bodyPr/>
                    <a:lstStyle/>
                    <a:p>
                      <a:pPr algn="ctr" fontAlgn="b"/>
                      <a:r>
                        <a:rPr lang="en-US" sz="1800" b="0" i="0" u="none" strike="noStrike" dirty="0" smtClean="0">
                          <a:solidFill>
                            <a:srgbClr val="000000"/>
                          </a:solidFill>
                          <a:effectLst/>
                          <a:latin typeface="Calibri"/>
                        </a:rPr>
                        <a:t>BS</a:t>
                      </a:r>
                      <a:endParaRPr lang="en-US" sz="1800" b="0" i="0" u="none" strike="noStrike" dirty="0">
                        <a:solidFill>
                          <a:srgbClr val="000000"/>
                        </a:solidFill>
                        <a:effectLst/>
                        <a:latin typeface="Calibri"/>
                      </a:endParaRPr>
                    </a:p>
                  </a:txBody>
                  <a:tcPr marL="9525" marR="9525" marT="9525" marB="0" anchor="b">
                    <a:lnL w="285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solidFill>
                      <a:schemeClr val="bg1"/>
                    </a:solidFill>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2857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FF44"/>
                    </a:solidFill>
                  </a:tcPr>
                </a:tc>
                <a:tc hMerge="1">
                  <a:txBody>
                    <a:bodyPr/>
                    <a:lstStyle/>
                    <a:p>
                      <a:endParaRPr lang="en-US"/>
                    </a:p>
                  </a:txBody>
                  <a:tcPr/>
                </a:tc>
                <a:tc gridSpan="2">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4317"/>
                    </a:solidFill>
                  </a:tcPr>
                </a:tc>
                <a:tc hMerge="1">
                  <a:txBody>
                    <a:bodyPr/>
                    <a:lstStyle/>
                    <a:p>
                      <a:endParaRPr lang="en-US"/>
                    </a:p>
                  </a:txBody>
                  <a:tcPr/>
                </a:tc>
                <a:tc gridSpan="2">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c gridSpan="2">
                  <a:txBody>
                    <a:bodyPr/>
                    <a:lstStyle/>
                    <a:p>
                      <a:pPr algn="ctr" fontAlgn="b"/>
                      <a:r>
                        <a:rPr lang="en-US" sz="1800" b="0" i="0" u="none" strike="noStrike" dirty="0" smtClean="0">
                          <a:solidFill>
                            <a:srgbClr val="FFFFFF"/>
                          </a:solidFill>
                          <a:effectLst/>
                          <a:latin typeface="Calibri"/>
                        </a:rPr>
                        <a:t>PE</a:t>
                      </a:r>
                      <a:endParaRPr lang="en-US" sz="1800" b="0" i="0" u="none" strike="noStrike" dirty="0">
                        <a:solidFill>
                          <a:srgbClr val="FFFFFF"/>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00F0"/>
                    </a:solidFill>
                  </a:tcPr>
                </a:tc>
                <a:tc>
                  <a:txBody>
                    <a:bodyPr/>
                    <a:lstStyle/>
                    <a:p>
                      <a:pPr algn="ctr" fontAlgn="b"/>
                      <a:r>
                        <a:rPr lang="en-US" sz="1800" b="0" i="0" u="none" strike="noStrike" dirty="0" smtClean="0">
                          <a:solidFill>
                            <a:srgbClr val="000000"/>
                          </a:solidFill>
                          <a:effectLst/>
                          <a:latin typeface="Calibri"/>
                        </a:rPr>
                        <a:t>BS</a:t>
                      </a:r>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c>
                  <a:txBody>
                    <a:bodyPr/>
                    <a:lstStyle/>
                    <a:p>
                      <a:pPr algn="ctr" fontAlgn="b"/>
                      <a:r>
                        <a:rPr lang="en-US" sz="1800" b="0" i="0" u="none" strike="noStrike" dirty="0" smtClean="0">
                          <a:solidFill>
                            <a:srgbClr val="000000"/>
                          </a:solidFill>
                          <a:effectLst/>
                          <a:latin typeface="Calibri"/>
                        </a:rPr>
                        <a:t>BS</a:t>
                      </a:r>
                      <a:endParaRPr lang="en-US" sz="1800" b="0"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800" b="1" i="0" u="none" strike="noStrike" dirty="0">
                        <a:solidFill>
                          <a:srgbClr val="F2F2F2"/>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00F0"/>
                    </a:solidFill>
                  </a:tcPr>
                </a:tc>
                <a:tc gridSpan="2">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4317"/>
                    </a:solidFill>
                  </a:tcPr>
                </a:tc>
                <a:tc hMerge="1">
                  <a:txBody>
                    <a:bodyPr/>
                    <a:lstStyle/>
                    <a:p>
                      <a:endParaRPr lang="en-US"/>
                    </a:p>
                  </a:txBody>
                  <a:tcPr/>
                </a:tc>
                <a:tc gridSpan="2">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FF44"/>
                    </a:solidFill>
                  </a:tcPr>
                </a:tc>
                <a:tc hMerge="1">
                  <a:txBody>
                    <a:bodyPr/>
                    <a:lstStyle/>
                    <a:p>
                      <a:endParaRPr lang="en-US"/>
                    </a:p>
                  </a:txBody>
                  <a:tcPr/>
                </a:tc>
                <a:tc gridSpan="2">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4317"/>
                    </a:solidFill>
                  </a:tcPr>
                </a:tc>
                <a:tc hMerge="1">
                  <a:txBody>
                    <a:bodyPr/>
                    <a:lstStyle/>
                    <a:p>
                      <a:endParaRPr lang="en-US"/>
                    </a:p>
                  </a:txBody>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pPr algn="ctr" fontAlgn="b"/>
                      <a:r>
                        <a:rPr lang="en-US" sz="1800" b="0" i="0" u="none" strike="noStrike" dirty="0" smtClean="0">
                          <a:solidFill>
                            <a:srgbClr val="FFFFFF"/>
                          </a:solidFill>
                          <a:effectLst/>
                          <a:latin typeface="Calibri"/>
                        </a:rPr>
                        <a:t>PE</a:t>
                      </a:r>
                      <a:endParaRPr lang="en-US" sz="1800" b="0" i="0" u="none" strike="noStrike" dirty="0">
                        <a:solidFill>
                          <a:srgbClr val="FFFFFF"/>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gridSpan="2">
                  <a:txBody>
                    <a:bodyPr/>
                    <a:lstStyle/>
                    <a:p>
                      <a:pPr algn="ctr" fontAlgn="b"/>
                      <a:endParaRPr lang="en-US" sz="1800" b="1" i="0" u="none" strike="noStrike" dirty="0">
                        <a:solidFill>
                          <a:srgbClr val="FFFFFF"/>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FF44"/>
                    </a:solidFill>
                  </a:tcPr>
                </a:tc>
                <a:tc hMerge="1">
                  <a:txBody>
                    <a:bodyPr/>
                    <a:lstStyle/>
                    <a:p>
                      <a:endParaRPr lang="en-US"/>
                    </a:p>
                  </a:txBody>
                  <a:tcPr/>
                </a:tc>
              </a:tr>
              <a:tr h="246834">
                <a:tc>
                  <a:txBody>
                    <a:bodyPr/>
                    <a:lstStyle/>
                    <a:p>
                      <a:pPr algn="ctr" fontAlgn="b"/>
                      <a:endParaRPr lang="en-US" sz="1800" b="0" i="0" u="none" strike="noStrike">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9229"/>
                    </a:solidFill>
                  </a:tcPr>
                </a:tc>
                <a:tc hMerge="1">
                  <a:txBody>
                    <a:bodyPr/>
                    <a:lstStyle/>
                    <a:p>
                      <a:endParaRPr lang="en-US"/>
                    </a:p>
                  </a:txBody>
                  <a:tcPr/>
                </a:tc>
                <a:tc>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00F0"/>
                    </a:solidFill>
                  </a:tcPr>
                </a:tc>
                <a:tc>
                  <a:txBody>
                    <a:bodyPr/>
                    <a:lstStyle/>
                    <a:p>
                      <a:pPr algn="ctr" fontAlgn="b"/>
                      <a:r>
                        <a:rPr lang="en-US" sz="1800" b="0" i="0" u="none" strike="noStrike" dirty="0" smtClean="0">
                          <a:solidFill>
                            <a:srgbClr val="000000"/>
                          </a:solidFill>
                          <a:effectLst/>
                          <a:latin typeface="Calibri"/>
                        </a:rPr>
                        <a:t>BS</a:t>
                      </a:r>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800" b="0" i="0" u="none" strike="noStrike" dirty="0" smtClean="0">
                          <a:solidFill>
                            <a:srgbClr val="FFFFFF"/>
                          </a:solidFill>
                          <a:effectLst/>
                          <a:latin typeface="Calibri"/>
                        </a:rPr>
                        <a:t>PE</a:t>
                      </a:r>
                      <a:endParaRPr lang="en-US" sz="1800" b="0" i="0" u="none" strike="noStrike" dirty="0">
                        <a:solidFill>
                          <a:srgbClr val="FFFFFF"/>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endParaRPr lang="fr-FR" dirty="0"/>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dirty="0"/>
                    </a:p>
                  </a:txBody>
                  <a:tcPr marL="9525" marR="9525" marT="9525" marB="0" anchor="b">
                    <a:lnL w="25400" cap="flat" cmpd="dbl"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a:t>
                      </a:r>
                    </a:p>
                  </a:txBody>
                  <a:tcPr marL="9525" marR="9525" marT="9525" marB="0" anchor="b">
                    <a:lnL w="28575" cap="flat" cmpd="sng" algn="ctr">
                      <a:solidFill>
                        <a:prstClr val="black"/>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a:t>
                      </a:r>
                    </a:p>
                  </a:txBody>
                  <a:tcPr marL="9525" marR="9525" marT="9525" marB="0" anchor="b">
                    <a:lnL>
                      <a:noFill/>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28575" cap="flat" cmpd="sng" algn="ctr">
                      <a:solidFill>
                        <a:prstClr val="black"/>
                      </a:solidFill>
                      <a:prstDash val="solid"/>
                      <a:round/>
                      <a:headEnd type="none" w="med" len="med"/>
                      <a:tailEnd type="none" w="med" len="med"/>
                    </a:lnR>
                    <a:lnT>
                      <a:noFill/>
                    </a:lnT>
                    <a:lnB>
                      <a:noFill/>
                    </a:lnB>
                  </a:tcPr>
                </a:tc>
                <a:tc gridSpan="2">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C9229"/>
                    </a:solidFill>
                  </a:tcPr>
                </a:tc>
                <a:tc hMerge="1">
                  <a:txBody>
                    <a:bodyPr/>
                    <a:lstStyle/>
                    <a:p>
                      <a:endParaRPr lang="en-US"/>
                    </a:p>
                  </a:txBody>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8FF44"/>
                    </a:solidFill>
                  </a:tcPr>
                </a:tc>
                <a:tc hMerge="1">
                  <a:txBody>
                    <a:bodyPr/>
                    <a:lstStyle/>
                    <a:p>
                      <a:endParaRPr lang="en-US"/>
                    </a:p>
                  </a:txBody>
                  <a:tcPr/>
                </a:tc>
                <a:tc gridSpan="2">
                  <a:txBody>
                    <a:bodyPr/>
                    <a:lstStyle/>
                    <a:p>
                      <a:pPr algn="ctr" fontAlgn="b"/>
                      <a:endParaRPr lang="en-US" sz="1800" b="1" i="0" u="none" strike="noStrike" dirty="0">
                        <a:solidFill>
                          <a:srgbClr val="F2F2F2"/>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endParaRPr lang="en-US" sz="1800" b="1" i="0" u="none" strike="noStrike" dirty="0">
                        <a:solidFill>
                          <a:srgbClr val="000000"/>
                        </a:solidFill>
                        <a:effectLst/>
                        <a:latin typeface="Calibri"/>
                      </a:endParaRPr>
                    </a:p>
                  </a:txBody>
                  <a:tcPr marL="9525" marR="9525" marT="9525"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C9229"/>
                    </a:solidFill>
                  </a:tcPr>
                </a:tc>
                <a:tc hMerge="1">
                  <a:txBody>
                    <a:bodyPr/>
                    <a:lstStyle/>
                    <a:p>
                      <a:endParaRPr lang="en-US"/>
                    </a:p>
                  </a:txBody>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25400" cap="flat" cmpd="dbl" algn="ctr">
                      <a:noFill/>
                      <a:prstDash val="solid"/>
                      <a:round/>
                      <a:headEnd type="none" w="med" len="med"/>
                      <a:tailEnd type="none" w="med" len="med"/>
                    </a:lnR>
                    <a:lnT>
                      <a:noFill/>
                    </a:lnT>
                    <a:lnB>
                      <a:noFill/>
                    </a:lnB>
                  </a:tcPr>
                </a:tc>
                <a:tc gridSpan="2">
                  <a:txBody>
                    <a:bodyPr/>
                    <a:lstStyle/>
                    <a:p>
                      <a:pPr algn="ctr" fontAlgn="b"/>
                      <a:r>
                        <a:rPr lang="en-US" sz="1800" b="0" i="0" u="none" strike="noStrike" dirty="0" smtClean="0">
                          <a:solidFill>
                            <a:srgbClr val="000000"/>
                          </a:solidFill>
                          <a:effectLst/>
                          <a:latin typeface="Calibri"/>
                        </a:rPr>
                        <a:t>BLOCK </a:t>
                      </a:r>
                      <a:r>
                        <a:rPr lang="en-US" sz="1800" b="0" i="0" u="none" strike="noStrike" dirty="0">
                          <a:solidFill>
                            <a:srgbClr val="000000"/>
                          </a:solidFill>
                          <a:effectLst/>
                          <a:latin typeface="Calibri"/>
                        </a:rPr>
                        <a:t>1</a:t>
                      </a:r>
                    </a:p>
                  </a:txBody>
                  <a:tcPr marL="9525" marR="9525" marT="9525" marB="0" anchor="b">
                    <a:lnL w="25400" cap="flat" cmpd="dbl" algn="ctr">
                      <a:noFill/>
                      <a:prstDash val="solid"/>
                      <a:round/>
                      <a:headEnd type="none" w="med" len="med"/>
                      <a:tailEnd type="none" w="med" len="med"/>
                    </a:lnL>
                    <a:lnR>
                      <a:noFill/>
                    </a:lnR>
                    <a:lnT w="28575" cap="flat" cmpd="sng" algn="ctr">
                      <a:solidFill>
                        <a:prstClr val="black"/>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a:noFill/>
                    </a:lnL>
                    <a:lnR w="25400" cap="flat" cmpd="dbl"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800" b="0" i="0" u="none" strike="noStrike" dirty="0" smtClean="0">
                          <a:solidFill>
                            <a:srgbClr val="000000"/>
                          </a:solidFill>
                          <a:effectLst/>
                          <a:latin typeface="Calibri"/>
                        </a:rPr>
                        <a:t>BLOCK </a:t>
                      </a:r>
                      <a:r>
                        <a:rPr lang="en-US" sz="1800" b="0" i="0" u="none" strike="noStrike" dirty="0">
                          <a:solidFill>
                            <a:srgbClr val="000000"/>
                          </a:solidFill>
                          <a:effectLst/>
                          <a:latin typeface="Calibri"/>
                        </a:rPr>
                        <a:t>2</a:t>
                      </a:r>
                    </a:p>
                  </a:txBody>
                  <a:tcPr marL="9525" marR="9525" marT="9525" marB="0" anchor="b">
                    <a:lnL w="25400" cap="flat" cmpd="dbl" algn="ctr">
                      <a:noFill/>
                      <a:prstDash val="solid"/>
                      <a:round/>
                      <a:headEnd type="none" w="med" len="med"/>
                      <a:tailEnd type="none" w="med" len="med"/>
                    </a:lnL>
                    <a:lnR>
                      <a:noFill/>
                    </a:lnR>
                    <a:lnT w="28575" cap="flat" cmpd="sng" algn="ctr">
                      <a:solidFill>
                        <a:prstClr val="black"/>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lnL>
                      <a:noFill/>
                    </a:lnL>
                    <a:lnR w="25400" cap="flat" cmpd="dbl"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en-US" sz="1800" b="0" i="0" u="none" strike="noStrike" dirty="0" smtClean="0">
                          <a:solidFill>
                            <a:srgbClr val="000000"/>
                          </a:solidFill>
                          <a:effectLst/>
                          <a:latin typeface="Calibri"/>
                        </a:rPr>
                        <a:t>BLOCK </a:t>
                      </a:r>
                      <a:r>
                        <a:rPr lang="en-US" sz="1800" b="0" i="0" u="none" strike="noStrike" dirty="0">
                          <a:solidFill>
                            <a:srgbClr val="000000"/>
                          </a:solidFill>
                          <a:effectLst/>
                          <a:latin typeface="Calibri"/>
                        </a:rPr>
                        <a:t>3</a:t>
                      </a:r>
                    </a:p>
                  </a:txBody>
                  <a:tcPr marL="9525" marR="9525" marT="9525" marB="0" anchor="b">
                    <a:lnL w="25400" cap="flat" cmpd="dbl" algn="ctr">
                      <a:noFill/>
                      <a:prstDash val="solid"/>
                      <a:round/>
                      <a:headEnd type="none" w="med" len="med"/>
                      <a:tailEnd type="none" w="med" len="med"/>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lnL>
                      <a:noFill/>
                    </a:lnL>
                    <a:lnR w="25400" cap="flat" cmpd="dbl"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en-US" sz="1800" b="0" i="0" u="none" strike="noStrike" dirty="0" smtClean="0">
                          <a:solidFill>
                            <a:srgbClr val="000000"/>
                          </a:solidFill>
                          <a:effectLst/>
                          <a:latin typeface="Calibri"/>
                        </a:rPr>
                        <a:t>BLOCK </a:t>
                      </a:r>
                      <a:r>
                        <a:rPr lang="en-US" sz="1800" b="0" i="0" u="none" strike="noStrike" dirty="0">
                          <a:solidFill>
                            <a:srgbClr val="000000"/>
                          </a:solidFill>
                          <a:effectLst/>
                          <a:latin typeface="Calibri"/>
                        </a:rPr>
                        <a:t>4</a:t>
                      </a:r>
                    </a:p>
                  </a:txBody>
                  <a:tcPr marL="9525" marR="9525" marT="9525" marB="0" anchor="b">
                    <a:lnL w="25400" cap="flat" cmpd="dbl" algn="ctr">
                      <a:noFill/>
                      <a:prstDash val="solid"/>
                      <a:round/>
                      <a:headEnd type="none" w="med" len="med"/>
                      <a:tailEnd type="none" w="med" len="med"/>
                    </a:lnL>
                    <a:lnR>
                      <a:noFill/>
                    </a:lnR>
                    <a:lnT w="28575" cap="flat" cmpd="sng" algn="ctr">
                      <a:solidFill>
                        <a:prstClr val="black"/>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dirty="0"/>
                    </a:p>
                  </a:txBody>
                  <a:tcPr>
                    <a:lnL>
                      <a:noFill/>
                    </a:lnL>
                    <a:lnR w="25400" cap="flat" cmpd="dbl"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683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a:noFill/>
                    </a:lnB>
                  </a:tcPr>
                </a:tc>
                <a:tc rowSpan="2" gridSpan="2">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46834">
                <a:tc>
                  <a:txBody>
                    <a:bodyPr/>
                    <a:lstStyle/>
                    <a:p>
                      <a:pPr algn="l" fontAlgn="b"/>
                      <a:endParaRPr lang="en-US" sz="1800" b="0" i="0" u="none" strike="noStrike">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2" name="ZoneTexte 1"/>
          <p:cNvSpPr txBox="1"/>
          <p:nvPr/>
        </p:nvSpPr>
        <p:spPr>
          <a:xfrm>
            <a:off x="5283200" y="777532"/>
            <a:ext cx="3166532" cy="723275"/>
          </a:xfrm>
          <a:prstGeom prst="rect">
            <a:avLst/>
          </a:prstGeom>
          <a:noFill/>
          <a:ln>
            <a:solidFill>
              <a:srgbClr val="000000"/>
            </a:solidFill>
          </a:ln>
        </p:spPr>
        <p:txBody>
          <a:bodyPr wrap="square" rtlCol="0">
            <a:spAutoFit/>
          </a:bodyPr>
          <a:lstStyle/>
          <a:p>
            <a:pPr>
              <a:spcBef>
                <a:spcPts val="600"/>
              </a:spcBef>
            </a:pPr>
            <a:r>
              <a:rPr lang="en-GB" dirty="0" err="1" smtClean="0"/>
              <a:t>Cepage</a:t>
            </a:r>
            <a:r>
              <a:rPr lang="en-GB" dirty="0"/>
              <a:t>: </a:t>
            </a:r>
            <a:r>
              <a:rPr lang="en-GB" dirty="0" err="1"/>
              <a:t>Côt</a:t>
            </a:r>
            <a:r>
              <a:rPr lang="en-GB" dirty="0"/>
              <a:t> (</a:t>
            </a:r>
            <a:r>
              <a:rPr lang="en-GB" dirty="0" err="1"/>
              <a:t>Malbec</a:t>
            </a:r>
            <a:r>
              <a:rPr lang="en-GB" dirty="0"/>
              <a:t>) on SO4 </a:t>
            </a:r>
            <a:r>
              <a:rPr lang="en-US" dirty="0" smtClean="0"/>
              <a:t> </a:t>
            </a:r>
            <a:endParaRPr lang="en-US" dirty="0"/>
          </a:p>
          <a:p>
            <a:pPr>
              <a:spcBef>
                <a:spcPts val="600"/>
              </a:spcBef>
            </a:pPr>
            <a:r>
              <a:rPr lang="en-GB" dirty="0" smtClean="0"/>
              <a:t>Size</a:t>
            </a:r>
            <a:r>
              <a:rPr lang="en-GB" dirty="0"/>
              <a:t>: L=172x8x3 m </a:t>
            </a:r>
            <a:r>
              <a:rPr lang="en-GB" dirty="0" smtClean="0">
                <a:sym typeface="Wingdings" pitchFamily="2" charset="2"/>
              </a:rPr>
              <a:t></a:t>
            </a:r>
            <a:r>
              <a:rPr lang="en-GB" b="1" dirty="0">
                <a:solidFill>
                  <a:srgbClr val="FF0000"/>
                </a:solidFill>
              </a:rPr>
              <a:t>A=0.41 </a:t>
            </a:r>
            <a:r>
              <a:rPr lang="en-GB" b="1" dirty="0" smtClean="0">
                <a:solidFill>
                  <a:srgbClr val="FF0000"/>
                </a:solidFill>
              </a:rPr>
              <a:t>ha</a:t>
            </a:r>
          </a:p>
        </p:txBody>
      </p:sp>
      <p:sp>
        <p:nvSpPr>
          <p:cNvPr id="16" name="Espace réservé du contenu 2"/>
          <p:cNvSpPr txBox="1">
            <a:spLocks/>
          </p:cNvSpPr>
          <p:nvPr/>
        </p:nvSpPr>
        <p:spPr>
          <a:xfrm>
            <a:off x="163661" y="776131"/>
            <a:ext cx="4730071" cy="608186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0">
              <a:lnSpc>
                <a:spcPct val="120000"/>
              </a:lnSpc>
              <a:spcAft>
                <a:spcPts val="1200"/>
              </a:spcAft>
              <a:buClrTx/>
              <a:buFont typeface="Courier New"/>
              <a:buChar char="o"/>
            </a:pPr>
            <a:r>
              <a:rPr lang="en-US" sz="2200" dirty="0" smtClean="0">
                <a:solidFill>
                  <a:srgbClr val="000000"/>
                </a:solidFill>
                <a:latin typeface="Century Gothic"/>
                <a:cs typeface="Century Gothic"/>
              </a:rPr>
              <a:t>8</a:t>
            </a:r>
            <a:r>
              <a:rPr lang="en-US" sz="2200" dirty="0" smtClean="0">
                <a:solidFill>
                  <a:sysClr val="windowText" lastClr="000000"/>
                </a:solidFill>
                <a:latin typeface="Century Gothic"/>
                <a:cs typeface="Century Gothic"/>
              </a:rPr>
              <a:t> treatments</a:t>
            </a:r>
          </a:p>
          <a:p>
            <a:pPr lvl="1">
              <a:buClr>
                <a:schemeClr val="tx1"/>
              </a:buClr>
              <a:buSzPct val="75000"/>
              <a:buFont typeface="Lucida Grande"/>
              <a:buChar char="-"/>
            </a:pPr>
            <a:r>
              <a:rPr lang="en-GB" sz="2000" b="1" dirty="0" smtClean="0">
                <a:solidFill>
                  <a:srgbClr val="45F144"/>
                </a:solidFill>
              </a:rPr>
              <a:t>BF 25 </a:t>
            </a:r>
            <a:r>
              <a:rPr lang="en-GB" sz="2000" b="1" dirty="0" smtClean="0">
                <a:solidFill>
                  <a:srgbClr val="45F144"/>
                </a:solidFill>
                <a:latin typeface="Symbol" charset="2"/>
                <a:cs typeface="Symbol" charset="2"/>
              </a:rPr>
              <a:t>m</a:t>
            </a:r>
            <a:r>
              <a:rPr lang="en-GB" sz="2000" b="1" dirty="0" smtClean="0">
                <a:solidFill>
                  <a:srgbClr val="45F144"/>
                </a:solidFill>
              </a:rPr>
              <a:t>m (</a:t>
            </a:r>
            <a:r>
              <a:rPr lang="en-GB" sz="2000" i="1" dirty="0">
                <a:solidFill>
                  <a:srgbClr val="45F144"/>
                </a:solidFill>
              </a:rPr>
              <a:t>Mater-Bi® CF04P grade</a:t>
            </a:r>
            <a:r>
              <a:rPr lang="en-GB" sz="2000" b="1" dirty="0" smtClean="0">
                <a:solidFill>
                  <a:srgbClr val="45F144"/>
                </a:solidFill>
              </a:rPr>
              <a:t>)</a:t>
            </a:r>
          </a:p>
          <a:p>
            <a:pPr lvl="1">
              <a:buClr>
                <a:schemeClr val="tx1"/>
              </a:buClr>
              <a:buSzPct val="75000"/>
              <a:buFont typeface="Lucida Grande"/>
              <a:buChar char="-"/>
            </a:pPr>
            <a:r>
              <a:rPr lang="en-GB" sz="2000" b="1" dirty="0" smtClean="0">
                <a:solidFill>
                  <a:srgbClr val="2C9229"/>
                </a:solidFill>
              </a:rPr>
              <a:t>BF 40 </a:t>
            </a:r>
            <a:r>
              <a:rPr lang="en-GB" sz="2000" b="1" dirty="0" smtClean="0">
                <a:solidFill>
                  <a:srgbClr val="2C9229"/>
                </a:solidFill>
                <a:latin typeface="Symbol" charset="2"/>
                <a:cs typeface="Symbol" charset="2"/>
              </a:rPr>
              <a:t>m</a:t>
            </a:r>
            <a:r>
              <a:rPr lang="en-GB" sz="2000" b="1" dirty="0" smtClean="0">
                <a:solidFill>
                  <a:srgbClr val="2C9229"/>
                </a:solidFill>
              </a:rPr>
              <a:t>m</a:t>
            </a:r>
          </a:p>
          <a:p>
            <a:pPr lvl="1">
              <a:buClr>
                <a:schemeClr val="tx1"/>
              </a:buClr>
              <a:buSzPct val="75000"/>
              <a:buFont typeface="Lucida Grande"/>
              <a:buChar char="-"/>
            </a:pPr>
            <a:r>
              <a:rPr lang="en-GB" sz="2000" b="1" dirty="0" smtClean="0">
                <a:solidFill>
                  <a:srgbClr val="2C9229"/>
                </a:solidFill>
              </a:rPr>
              <a:t>BF* </a:t>
            </a:r>
            <a:r>
              <a:rPr lang="en-GB" sz="2000" b="1" dirty="0">
                <a:solidFill>
                  <a:srgbClr val="2C9229"/>
                </a:solidFill>
              </a:rPr>
              <a:t>40 </a:t>
            </a:r>
            <a:r>
              <a:rPr lang="en-GB" sz="2000" b="1" dirty="0" smtClean="0">
                <a:solidFill>
                  <a:srgbClr val="2C9229"/>
                </a:solidFill>
                <a:latin typeface="Symbol" charset="2"/>
                <a:cs typeface="Symbol" charset="2"/>
              </a:rPr>
              <a:t>m</a:t>
            </a:r>
            <a:r>
              <a:rPr lang="en-GB" sz="2000" b="1" dirty="0" smtClean="0">
                <a:solidFill>
                  <a:srgbClr val="2C9229"/>
                </a:solidFill>
              </a:rPr>
              <a:t>m (10% scraps)</a:t>
            </a:r>
          </a:p>
          <a:p>
            <a:pPr lvl="1">
              <a:spcAft>
                <a:spcPts val="1800"/>
              </a:spcAft>
              <a:buClr>
                <a:schemeClr val="tx1"/>
              </a:buClr>
              <a:buSzPct val="75000"/>
              <a:buFont typeface="Lucida Grande"/>
              <a:buChar char="-"/>
            </a:pPr>
            <a:r>
              <a:rPr lang="en-GB" sz="2000" b="1" dirty="0" smtClean="0">
                <a:solidFill>
                  <a:srgbClr val="164317"/>
                </a:solidFill>
              </a:rPr>
              <a:t>BF 70 </a:t>
            </a:r>
            <a:r>
              <a:rPr lang="en-GB" sz="2000" b="1" dirty="0" smtClean="0">
                <a:solidFill>
                  <a:srgbClr val="164317"/>
                </a:solidFill>
                <a:latin typeface="Symbol" charset="2"/>
                <a:cs typeface="Symbol" charset="2"/>
              </a:rPr>
              <a:t>m</a:t>
            </a:r>
            <a:r>
              <a:rPr lang="en-GB" sz="2000" b="1" dirty="0" smtClean="0">
                <a:solidFill>
                  <a:srgbClr val="164317"/>
                </a:solidFill>
              </a:rPr>
              <a:t>m</a:t>
            </a:r>
          </a:p>
          <a:p>
            <a:pPr lvl="1">
              <a:buClr>
                <a:schemeClr val="tx1"/>
              </a:buClr>
              <a:buSzPct val="75000"/>
              <a:buFont typeface="Lucida Grande"/>
              <a:buChar char="-"/>
            </a:pPr>
            <a:r>
              <a:rPr lang="en-GB" sz="2000" b="1" dirty="0" smtClean="0">
                <a:solidFill>
                  <a:schemeClr val="tx1">
                    <a:lumMod val="50000"/>
                    <a:lumOff val="50000"/>
                  </a:schemeClr>
                </a:solidFill>
              </a:rPr>
              <a:t>PE </a:t>
            </a:r>
            <a:r>
              <a:rPr lang="en-GB" sz="2000" b="1" dirty="0">
                <a:solidFill>
                  <a:schemeClr val="tx1">
                    <a:lumMod val="50000"/>
                    <a:lumOff val="50000"/>
                  </a:schemeClr>
                </a:solidFill>
              </a:rPr>
              <a:t>40 </a:t>
            </a:r>
            <a:r>
              <a:rPr lang="en-GB" sz="2000" b="1" dirty="0" smtClean="0">
                <a:solidFill>
                  <a:schemeClr val="tx1">
                    <a:lumMod val="50000"/>
                    <a:lumOff val="50000"/>
                  </a:schemeClr>
                </a:solidFill>
                <a:latin typeface="Symbol" charset="2"/>
                <a:cs typeface="Symbol" charset="2"/>
              </a:rPr>
              <a:t>m</a:t>
            </a:r>
            <a:r>
              <a:rPr lang="en-GB" sz="2000" b="1" dirty="0" smtClean="0">
                <a:solidFill>
                  <a:schemeClr val="tx1">
                    <a:lumMod val="50000"/>
                    <a:lumOff val="50000"/>
                  </a:schemeClr>
                </a:solidFill>
              </a:rPr>
              <a:t>m</a:t>
            </a:r>
            <a:endParaRPr lang="en-GB" sz="2000" b="1" dirty="0">
              <a:solidFill>
                <a:schemeClr val="tx1">
                  <a:lumMod val="50000"/>
                  <a:lumOff val="50000"/>
                </a:schemeClr>
              </a:solidFill>
            </a:endParaRPr>
          </a:p>
          <a:p>
            <a:pPr lvl="1">
              <a:spcAft>
                <a:spcPts val="2400"/>
              </a:spcAft>
              <a:buClr>
                <a:schemeClr val="tx1"/>
              </a:buClr>
              <a:buSzPct val="75000"/>
              <a:buFont typeface="Lucida Grande"/>
              <a:buChar char="-"/>
            </a:pPr>
            <a:r>
              <a:rPr lang="en-GB" sz="2000" b="1" dirty="0"/>
              <a:t>Bare </a:t>
            </a:r>
            <a:r>
              <a:rPr lang="en-GB" sz="2000" b="1" dirty="0" smtClean="0"/>
              <a:t>soil BS</a:t>
            </a:r>
          </a:p>
          <a:p>
            <a:pPr lvl="1">
              <a:buClr>
                <a:schemeClr val="tx1"/>
              </a:buClr>
              <a:buSzPct val="75000"/>
              <a:buFont typeface="Lucida Grande"/>
              <a:buChar char="-"/>
            </a:pPr>
            <a:r>
              <a:rPr lang="en-GB" sz="2000" b="1" dirty="0" smtClean="0">
                <a:solidFill>
                  <a:schemeClr val="bg1">
                    <a:lumMod val="75000"/>
                  </a:schemeClr>
                </a:solidFill>
              </a:rPr>
              <a:t>PBAT/PLA </a:t>
            </a:r>
            <a:r>
              <a:rPr lang="en-GB" sz="2000" b="1" dirty="0">
                <a:solidFill>
                  <a:schemeClr val="bg1">
                    <a:lumMod val="75000"/>
                  </a:schemeClr>
                </a:solidFill>
              </a:rPr>
              <a:t>40 </a:t>
            </a:r>
            <a:r>
              <a:rPr lang="en-GB" sz="2000" b="1" dirty="0" smtClean="0">
                <a:solidFill>
                  <a:schemeClr val="bg1">
                    <a:lumMod val="75000"/>
                  </a:schemeClr>
                </a:solidFill>
                <a:latin typeface="Symbol" charset="2"/>
                <a:cs typeface="Symbol" charset="2"/>
              </a:rPr>
              <a:t>m</a:t>
            </a:r>
            <a:r>
              <a:rPr lang="en-GB" sz="2000" b="1" dirty="0" smtClean="0">
                <a:solidFill>
                  <a:schemeClr val="bg1">
                    <a:lumMod val="75000"/>
                  </a:schemeClr>
                </a:solidFill>
              </a:rPr>
              <a:t>m (</a:t>
            </a:r>
            <a:r>
              <a:rPr lang="en-GB" sz="2000" b="1" dirty="0" err="1" smtClean="0">
                <a:solidFill>
                  <a:schemeClr val="bg1">
                    <a:lumMod val="75000"/>
                  </a:schemeClr>
                </a:solidFill>
              </a:rPr>
              <a:t>FKüR</a:t>
            </a:r>
            <a:r>
              <a:rPr lang="en-GB" sz="2000" b="1" dirty="0" smtClean="0">
                <a:solidFill>
                  <a:schemeClr val="bg1">
                    <a:lumMod val="75000"/>
                  </a:schemeClr>
                </a:solidFill>
              </a:rPr>
              <a:t>)</a:t>
            </a:r>
          </a:p>
          <a:p>
            <a:pPr lvl="1">
              <a:spcAft>
                <a:spcPts val="1800"/>
              </a:spcAft>
              <a:buClr>
                <a:schemeClr val="tx1"/>
              </a:buClr>
              <a:buSzPct val="75000"/>
              <a:buFont typeface="Lucida Grande"/>
              <a:buChar char="-"/>
            </a:pPr>
            <a:r>
              <a:rPr lang="en-GB" sz="2000" b="1" dirty="0" smtClean="0">
                <a:solidFill>
                  <a:srgbClr val="ED00F0"/>
                </a:solidFill>
              </a:rPr>
              <a:t>PBAT/PCC </a:t>
            </a:r>
            <a:r>
              <a:rPr lang="en-GB" sz="2000" b="1" dirty="0">
                <a:solidFill>
                  <a:srgbClr val="ED00F0"/>
                </a:solidFill>
              </a:rPr>
              <a:t>40 </a:t>
            </a:r>
            <a:r>
              <a:rPr lang="en-GB" sz="2000" b="1" dirty="0" smtClean="0">
                <a:solidFill>
                  <a:srgbClr val="ED00F0"/>
                </a:solidFill>
                <a:latin typeface="Symbol" charset="2"/>
                <a:cs typeface="Symbol" charset="2"/>
              </a:rPr>
              <a:t>m</a:t>
            </a:r>
            <a:r>
              <a:rPr lang="en-GB" sz="2000" b="1" dirty="0" smtClean="0">
                <a:solidFill>
                  <a:srgbClr val="ED00F0"/>
                </a:solidFill>
              </a:rPr>
              <a:t>m (</a:t>
            </a:r>
            <a:r>
              <a:rPr lang="en-GB" sz="2000" b="1" dirty="0" err="1" smtClean="0">
                <a:solidFill>
                  <a:srgbClr val="ED00F0"/>
                </a:solidFill>
              </a:rPr>
              <a:t>Xinfu</a:t>
            </a:r>
            <a:r>
              <a:rPr lang="en-GB" sz="2000" b="1" dirty="0" smtClean="0">
                <a:solidFill>
                  <a:srgbClr val="ED00F0"/>
                </a:solidFill>
              </a:rPr>
              <a:t>)</a:t>
            </a:r>
            <a:endParaRPr lang="en-GB" sz="2000" b="1" dirty="0" smtClean="0">
              <a:solidFill>
                <a:schemeClr val="accent6">
                  <a:lumMod val="50000"/>
                </a:schemeClr>
              </a:solidFill>
            </a:endParaRPr>
          </a:p>
          <a:p>
            <a:pPr>
              <a:lnSpc>
                <a:spcPct val="120000"/>
              </a:lnSpc>
              <a:buClrTx/>
              <a:buFont typeface="Courier New"/>
              <a:buChar char="o"/>
            </a:pPr>
            <a:r>
              <a:rPr lang="en-US" sz="2200" dirty="0">
                <a:solidFill>
                  <a:sysClr val="windowText" lastClr="000000"/>
                </a:solidFill>
                <a:latin typeface="Century Gothic"/>
                <a:cs typeface="Century Gothic"/>
              </a:rPr>
              <a:t>Randomized block design</a:t>
            </a:r>
            <a:r>
              <a:rPr lang="en-US" sz="2000" dirty="0">
                <a:solidFill>
                  <a:sysClr val="windowText" lastClr="000000"/>
                </a:solidFill>
                <a:latin typeface="Century Gothic"/>
                <a:cs typeface="Century Gothic"/>
              </a:rPr>
              <a:t> </a:t>
            </a:r>
            <a:endParaRPr lang="en-US" sz="2000" dirty="0" smtClean="0">
              <a:solidFill>
                <a:sysClr val="windowText" lastClr="000000"/>
              </a:solidFill>
              <a:latin typeface="Century Gothic"/>
              <a:cs typeface="Century Gothic"/>
            </a:endParaRPr>
          </a:p>
          <a:p>
            <a:pPr marL="0" indent="0">
              <a:lnSpc>
                <a:spcPct val="90000"/>
              </a:lnSpc>
              <a:buClr>
                <a:schemeClr val="accent3"/>
              </a:buClr>
              <a:buNone/>
            </a:pPr>
            <a:r>
              <a:rPr lang="fr-FR" sz="2300" dirty="0" smtClean="0">
                <a:solidFill>
                  <a:sysClr val="windowText" lastClr="000000"/>
                </a:solidFill>
              </a:rPr>
              <a:t>	</a:t>
            </a:r>
            <a:r>
              <a:rPr lang="fr-FR" sz="2000" dirty="0" smtClean="0">
                <a:solidFill>
                  <a:sysClr val="windowText" lastClr="000000"/>
                </a:solidFill>
              </a:rPr>
              <a:t>- 4 Blocks</a:t>
            </a:r>
          </a:p>
          <a:p>
            <a:pPr marL="0" indent="0">
              <a:lnSpc>
                <a:spcPct val="90000"/>
              </a:lnSpc>
              <a:buClr>
                <a:schemeClr val="accent3"/>
              </a:buClr>
              <a:buNone/>
            </a:pPr>
            <a:r>
              <a:rPr lang="en-US" sz="2000" dirty="0" smtClean="0">
                <a:solidFill>
                  <a:sysClr val="windowText" lastClr="000000"/>
                </a:solidFill>
              </a:rPr>
              <a:t>	- 4 repetitions</a:t>
            </a:r>
            <a:r>
              <a:rPr lang="fr-FR" sz="2000" dirty="0" smtClean="0">
                <a:solidFill>
                  <a:sysClr val="windowText" lastClr="000000"/>
                </a:solidFill>
              </a:rPr>
              <a:t> </a:t>
            </a:r>
            <a:r>
              <a:rPr lang="en-US" sz="2000" dirty="0" smtClean="0">
                <a:solidFill>
                  <a:sysClr val="windowText" lastClr="000000"/>
                </a:solidFill>
              </a:rPr>
              <a:t>(4x54 </a:t>
            </a:r>
            <a:r>
              <a:rPr lang="en-US" sz="2000" dirty="0">
                <a:solidFill>
                  <a:sysClr val="windowText" lastClr="000000"/>
                </a:solidFill>
              </a:rPr>
              <a:t>vine stocks) </a:t>
            </a:r>
            <a:r>
              <a:rPr lang="en-US" sz="2000" dirty="0" smtClean="0">
                <a:solidFill>
                  <a:sysClr val="windowText" lastClr="000000"/>
                </a:solidFill>
              </a:rPr>
              <a:t> </a:t>
            </a:r>
            <a:endParaRPr lang="en-GB" sz="2000" b="1" dirty="0">
              <a:solidFill>
                <a:schemeClr val="accent6">
                  <a:lumMod val="50000"/>
                </a:schemeClr>
              </a:solidFill>
            </a:endParaRPr>
          </a:p>
          <a:p>
            <a:pPr lvl="1">
              <a:lnSpc>
                <a:spcPct val="120000"/>
              </a:lnSpc>
              <a:buClr>
                <a:schemeClr val="accent3"/>
              </a:buClr>
              <a:buFont typeface="Symbol" charset="0"/>
              <a:buChar char=""/>
            </a:pPr>
            <a:endParaRPr lang="en-GB" sz="2000" dirty="0" smtClean="0"/>
          </a:p>
          <a:p>
            <a:pPr lvl="1">
              <a:lnSpc>
                <a:spcPct val="120000"/>
              </a:lnSpc>
              <a:buClr>
                <a:schemeClr val="accent3"/>
              </a:buClr>
            </a:pPr>
            <a:endParaRPr lang="en-GB" sz="2000" dirty="0"/>
          </a:p>
        </p:txBody>
      </p:sp>
      <p:cxnSp>
        <p:nvCxnSpPr>
          <p:cNvPr id="6" name="Connecteur droit avec flèche 5"/>
          <p:cNvCxnSpPr/>
          <p:nvPr/>
        </p:nvCxnSpPr>
        <p:spPr>
          <a:xfrm>
            <a:off x="4490994" y="2684664"/>
            <a:ext cx="1063139"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4506592" y="2057227"/>
            <a:ext cx="1206568" cy="523220"/>
          </a:xfrm>
          <a:prstGeom prst="rect">
            <a:avLst/>
          </a:prstGeom>
          <a:noFill/>
        </p:spPr>
        <p:txBody>
          <a:bodyPr wrap="none" rtlCol="0">
            <a:spAutoFit/>
          </a:bodyPr>
          <a:lstStyle/>
          <a:p>
            <a:pPr algn="ctr"/>
            <a:r>
              <a:rPr lang="fr-FR" sz="1400" dirty="0" smtClean="0"/>
              <a:t>42-43 m</a:t>
            </a:r>
          </a:p>
          <a:p>
            <a:pPr algn="ctr"/>
            <a:r>
              <a:rPr lang="fr-FR" sz="1400" dirty="0" smtClean="0"/>
              <a:t>54 vine stocks</a:t>
            </a:r>
            <a:endParaRPr lang="fr-FR" sz="1400" dirty="0"/>
          </a:p>
        </p:txBody>
      </p:sp>
      <p:sp>
        <p:nvSpPr>
          <p:cNvPr id="19" name="ZoneTexte 18"/>
          <p:cNvSpPr txBox="1"/>
          <p:nvPr/>
        </p:nvSpPr>
        <p:spPr>
          <a:xfrm>
            <a:off x="6095504" y="2261859"/>
            <a:ext cx="1083733" cy="461665"/>
          </a:xfrm>
          <a:prstGeom prst="rect">
            <a:avLst/>
          </a:prstGeom>
          <a:noFill/>
        </p:spPr>
        <p:txBody>
          <a:bodyPr wrap="square" rtlCol="0">
            <a:spAutoFit/>
          </a:bodyPr>
          <a:lstStyle/>
          <a:p>
            <a:pPr algn="ctr"/>
            <a:r>
              <a:rPr lang="fr-FR" sz="2400" i="1" dirty="0" smtClean="0">
                <a:latin typeface="Century Gothic"/>
                <a:cs typeface="Century Gothic"/>
              </a:rPr>
              <a:t>Trial 2</a:t>
            </a:r>
            <a:endParaRPr lang="fr-FR" sz="2400" i="1" dirty="0">
              <a:latin typeface="Century Gothic"/>
              <a:cs typeface="Century Gothic"/>
            </a:endParaRPr>
          </a:p>
        </p:txBody>
      </p:sp>
      <p:cxnSp>
        <p:nvCxnSpPr>
          <p:cNvPr id="21" name="Connecteur droit 20"/>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24"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ZoneTexte 28"/>
          <p:cNvSpPr txBox="1"/>
          <p:nvPr/>
        </p:nvSpPr>
        <p:spPr>
          <a:xfrm>
            <a:off x="5859146" y="81036"/>
            <a:ext cx="3146962" cy="369332"/>
          </a:xfrm>
          <a:prstGeom prst="rect">
            <a:avLst/>
          </a:prstGeom>
          <a:noFill/>
        </p:spPr>
        <p:txBody>
          <a:bodyPr wrap="none" rtlCol="0">
            <a:spAutoFit/>
          </a:bodyPr>
          <a:lstStyle/>
          <a:p>
            <a:r>
              <a:rPr lang="fr-FR" i="1" dirty="0" err="1" smtClean="0">
                <a:solidFill>
                  <a:srgbClr val="7F7F7F"/>
                </a:solidFill>
                <a:latin typeface="Century Gothic"/>
                <a:cs typeface="Century Gothic"/>
              </a:rPr>
              <a:t>Experimental</a:t>
            </a:r>
            <a:r>
              <a:rPr lang="fr-FR" i="1" dirty="0" smtClean="0">
                <a:solidFill>
                  <a:srgbClr val="7F7F7F"/>
                </a:solidFill>
                <a:latin typeface="Century Gothic"/>
                <a:cs typeface="Century Gothic"/>
              </a:rPr>
              <a:t> design </a:t>
            </a:r>
            <a:r>
              <a:rPr lang="fr-FR" b="1" i="1" dirty="0" smtClean="0">
                <a:solidFill>
                  <a:srgbClr val="7F7F7F"/>
                </a:solidFill>
                <a:latin typeface="Century Gothic"/>
                <a:cs typeface="Century Gothic"/>
              </a:rPr>
              <a:t>Trial 2</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Tree>
    <p:extLst>
      <p:ext uri="{BB962C8B-B14F-4D97-AF65-F5344CB8AC3E}">
        <p14:creationId xmlns:p14="http://schemas.microsoft.com/office/powerpoint/2010/main" val="39139770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cumulated radiations 2011.jpg"/>
          <p:cNvPicPr>
            <a:picLocks noChangeAspect="1"/>
          </p:cNvPicPr>
          <p:nvPr/>
        </p:nvPicPr>
        <p:blipFill rotWithShape="1">
          <a:blip r:embed="rId3">
            <a:extLst>
              <a:ext uri="{28A0092B-C50C-407E-A947-70E740481C1C}">
                <a14:useLocalDpi xmlns:a14="http://schemas.microsoft.com/office/drawing/2010/main" val="0"/>
              </a:ext>
            </a:extLst>
          </a:blip>
          <a:srcRect l="6224" t="-8318" r="-5814" b="8318"/>
          <a:stretch/>
        </p:blipFill>
        <p:spPr>
          <a:xfrm>
            <a:off x="21600" y="360000"/>
            <a:ext cx="9201600" cy="6483372"/>
          </a:xfrm>
          <a:prstGeom prst="rect">
            <a:avLst/>
          </a:prstGeom>
        </p:spPr>
      </p:pic>
      <p:cxnSp>
        <p:nvCxnSpPr>
          <p:cNvPr id="14" name="Connecteur droit 13"/>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2" descr="http://www.supagro.fr/plantlippol-green/Images/logo%20IAT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4593892" y="101053"/>
            <a:ext cx="4349252" cy="369332"/>
          </a:xfrm>
          <a:prstGeom prst="rect">
            <a:avLst/>
          </a:prstGeom>
          <a:noFill/>
        </p:spPr>
        <p:txBody>
          <a:bodyPr wrap="none" rtlCol="0">
            <a:spAutoFit/>
          </a:bodyPr>
          <a:lstStyle/>
          <a:p>
            <a:r>
              <a:rPr lang="fr-FR" i="1" dirty="0" err="1" smtClean="0">
                <a:solidFill>
                  <a:srgbClr val="7F7F7F"/>
                </a:solidFill>
                <a:latin typeface="Century Gothic"/>
                <a:cs typeface="Century Gothic"/>
              </a:rPr>
              <a:t>Physical</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integrity</a:t>
            </a:r>
            <a:r>
              <a:rPr lang="fr-FR" i="1" dirty="0" smtClean="0">
                <a:solidFill>
                  <a:srgbClr val="7F7F7F"/>
                </a:solidFill>
                <a:latin typeface="Century Gothic"/>
                <a:cs typeface="Century Gothic"/>
              </a:rPr>
              <a:t> vs UV</a:t>
            </a:r>
            <a:r>
              <a:rPr lang="fr-FR" i="1" dirty="0">
                <a:solidFill>
                  <a:srgbClr val="7F7F7F"/>
                </a:solidFill>
                <a:latin typeface="Century Gothic"/>
                <a:cs typeface="Century Gothic"/>
              </a:rPr>
              <a:t>-light </a:t>
            </a:r>
            <a:r>
              <a:rPr lang="fr-FR" i="1" dirty="0" err="1" smtClean="0">
                <a:solidFill>
                  <a:srgbClr val="7F7F7F"/>
                </a:solidFill>
                <a:latin typeface="Century Gothic"/>
                <a:cs typeface="Century Gothic"/>
              </a:rPr>
              <a:t>exposure</a:t>
            </a:r>
            <a:endParaRPr lang="fr-FR" i="1" dirty="0">
              <a:solidFill>
                <a:srgbClr val="7F7F7F"/>
              </a:solidFill>
              <a:latin typeface="Century Gothic"/>
              <a:cs typeface="Century Gothic"/>
            </a:endParaRPr>
          </a:p>
        </p:txBody>
      </p:sp>
      <p:sp>
        <p:nvSpPr>
          <p:cNvPr id="6" name="ZoneTexte 5"/>
          <p:cNvSpPr txBox="1"/>
          <p:nvPr/>
        </p:nvSpPr>
        <p:spPr>
          <a:xfrm>
            <a:off x="3180369" y="5273600"/>
            <a:ext cx="1831898" cy="400110"/>
          </a:xfrm>
          <a:prstGeom prst="rect">
            <a:avLst/>
          </a:prstGeom>
          <a:noFill/>
        </p:spPr>
        <p:txBody>
          <a:bodyPr wrap="square" rtlCol="0">
            <a:spAutoFit/>
          </a:bodyPr>
          <a:lstStyle/>
          <a:p>
            <a:pPr algn="ctr"/>
            <a:r>
              <a:rPr lang="fr-FR" sz="2000" i="1" dirty="0" smtClean="0">
                <a:solidFill>
                  <a:srgbClr val="FF0000"/>
                </a:solidFill>
              </a:rPr>
              <a:t>5 </a:t>
            </a:r>
            <a:r>
              <a:rPr lang="fr-FR" sz="2000" i="1" dirty="0" err="1" smtClean="0">
                <a:solidFill>
                  <a:srgbClr val="FF0000"/>
                </a:solidFill>
              </a:rPr>
              <a:t>months</a:t>
            </a:r>
            <a:r>
              <a:rPr lang="fr-FR" sz="2000" i="1" dirty="0" smtClean="0">
                <a:solidFill>
                  <a:srgbClr val="FF0000"/>
                </a:solidFill>
              </a:rPr>
              <a:t> </a:t>
            </a:r>
          </a:p>
        </p:txBody>
      </p:sp>
      <p:sp>
        <p:nvSpPr>
          <p:cNvPr id="8" name="ZoneTexte 7"/>
          <p:cNvSpPr txBox="1"/>
          <p:nvPr/>
        </p:nvSpPr>
        <p:spPr>
          <a:xfrm>
            <a:off x="5194300" y="3746500"/>
            <a:ext cx="184666" cy="369332"/>
          </a:xfrm>
          <a:prstGeom prst="rect">
            <a:avLst/>
          </a:prstGeom>
          <a:noFill/>
        </p:spPr>
        <p:txBody>
          <a:bodyPr wrap="none" rtlCol="0">
            <a:spAutoFit/>
          </a:bodyPr>
          <a:lstStyle/>
          <a:p>
            <a:endParaRPr lang="fr-FR"/>
          </a:p>
        </p:txBody>
      </p:sp>
      <p:sp>
        <p:nvSpPr>
          <p:cNvPr id="25" name="Rectangle 24"/>
          <p:cNvSpPr/>
          <p:nvPr/>
        </p:nvSpPr>
        <p:spPr>
          <a:xfrm>
            <a:off x="8730070" y="6505599"/>
            <a:ext cx="276038" cy="307777"/>
          </a:xfrm>
          <a:prstGeom prst="rect">
            <a:avLst/>
          </a:prstGeom>
          <a:noFill/>
          <a:ln>
            <a:noFill/>
          </a:ln>
        </p:spPr>
        <p:txBody>
          <a:bodyPr wrap="none">
            <a:spAutoFit/>
          </a:bodyPr>
          <a:lstStyle/>
          <a:p>
            <a:pPr algn="ctr"/>
            <a:fld id="{04D8AE5C-1B4C-4ED1-93CF-AD2A37315981}" type="slidenum">
              <a:rPr lang="en-GB" sz="1400" smtClean="0"/>
              <a:t>8</a:t>
            </a:fld>
            <a:endParaRPr lang="en-GB" sz="1400" dirty="0" smtClean="0"/>
          </a:p>
        </p:txBody>
      </p:sp>
      <p:cxnSp>
        <p:nvCxnSpPr>
          <p:cNvPr id="5" name="Connecteur droit avec flèche 4"/>
          <p:cNvCxnSpPr/>
          <p:nvPr/>
        </p:nvCxnSpPr>
        <p:spPr>
          <a:xfrm>
            <a:off x="3086099" y="5940123"/>
            <a:ext cx="2013931" cy="452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1880623" y="4480500"/>
            <a:ext cx="2443247" cy="461665"/>
          </a:xfrm>
          <a:prstGeom prst="rect">
            <a:avLst/>
          </a:prstGeom>
          <a:noFill/>
        </p:spPr>
        <p:txBody>
          <a:bodyPr wrap="none" rtlCol="0">
            <a:spAutoFit/>
          </a:bodyPr>
          <a:lstStyle/>
          <a:p>
            <a:r>
              <a:rPr lang="fr-FR" sz="2400" dirty="0" smtClean="0">
                <a:solidFill>
                  <a:srgbClr val="FF0000"/>
                </a:solidFill>
                <a:latin typeface="Century Gothic"/>
                <a:cs typeface="Century Gothic"/>
              </a:rPr>
              <a:t>Film installation </a:t>
            </a:r>
            <a:endParaRPr lang="fr-FR" sz="2400" dirty="0">
              <a:solidFill>
                <a:srgbClr val="FF0000"/>
              </a:solidFill>
              <a:latin typeface="Century Gothic"/>
              <a:cs typeface="Century Gothic"/>
            </a:endParaRPr>
          </a:p>
        </p:txBody>
      </p:sp>
      <p:cxnSp>
        <p:nvCxnSpPr>
          <p:cNvPr id="4" name="Connecteur droit avec flèche 3"/>
          <p:cNvCxnSpPr/>
          <p:nvPr/>
        </p:nvCxnSpPr>
        <p:spPr>
          <a:xfrm>
            <a:off x="3073399" y="4942901"/>
            <a:ext cx="0" cy="730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V="1">
            <a:off x="5194300" y="2822107"/>
            <a:ext cx="0" cy="3156403"/>
          </a:xfrm>
          <a:prstGeom prst="straightConnector1">
            <a:avLst/>
          </a:prstGeom>
          <a:ln w="3175"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2" name="Image 21"/>
          <p:cNvPicPr>
            <a:picLocks noChangeAspect="1"/>
          </p:cNvPicPr>
          <p:nvPr/>
        </p:nvPicPr>
        <p:blipFill rotWithShape="1">
          <a:blip r:embed="rId5"/>
          <a:srcRect l="51428" t="54082" b="-386"/>
          <a:stretch/>
        </p:blipFill>
        <p:spPr>
          <a:xfrm>
            <a:off x="3381296" y="618557"/>
            <a:ext cx="3437467" cy="2123103"/>
          </a:xfrm>
          <a:prstGeom prst="rect">
            <a:avLst/>
          </a:prstGeom>
          <a:ln w="28575" cmpd="sng">
            <a:noFill/>
          </a:ln>
        </p:spPr>
      </p:pic>
      <p:sp>
        <p:nvSpPr>
          <p:cNvPr id="9" name="ZoneTexte 8"/>
          <p:cNvSpPr txBox="1"/>
          <p:nvPr/>
        </p:nvSpPr>
        <p:spPr>
          <a:xfrm>
            <a:off x="3791420" y="3093242"/>
            <a:ext cx="2441694" cy="461665"/>
          </a:xfrm>
          <a:prstGeom prst="rect">
            <a:avLst/>
          </a:prstGeom>
          <a:solidFill>
            <a:schemeClr val="bg1"/>
          </a:solidFill>
        </p:spPr>
        <p:txBody>
          <a:bodyPr wrap="none" rtlCol="0">
            <a:spAutoFit/>
          </a:bodyPr>
          <a:lstStyle/>
          <a:p>
            <a:r>
              <a:rPr lang="fr-FR" sz="2400" dirty="0" err="1" smtClean="0">
                <a:solidFill>
                  <a:srgbClr val="FF0000"/>
                </a:solidFill>
                <a:latin typeface="Century Gothic"/>
                <a:cs typeface="Century Gothic"/>
              </a:rPr>
              <a:t>Loss</a:t>
            </a:r>
            <a:r>
              <a:rPr lang="fr-FR" sz="2400" dirty="0" smtClean="0">
                <a:solidFill>
                  <a:srgbClr val="FF0000"/>
                </a:solidFill>
                <a:latin typeface="Century Gothic"/>
                <a:cs typeface="Century Gothic"/>
              </a:rPr>
              <a:t> of </a:t>
            </a:r>
            <a:r>
              <a:rPr lang="fr-FR" sz="2400" dirty="0" err="1" smtClean="0">
                <a:solidFill>
                  <a:srgbClr val="FF0000"/>
                </a:solidFill>
                <a:latin typeface="Century Gothic"/>
                <a:cs typeface="Century Gothic"/>
              </a:rPr>
              <a:t>integrity</a:t>
            </a:r>
            <a:r>
              <a:rPr lang="fr-FR" sz="2400" dirty="0" smtClean="0">
                <a:solidFill>
                  <a:srgbClr val="FF0000"/>
                </a:solidFill>
                <a:latin typeface="Century Gothic"/>
                <a:cs typeface="Century Gothic"/>
              </a:rPr>
              <a:t> </a:t>
            </a:r>
            <a:endParaRPr lang="fr-FR" sz="2400" dirty="0">
              <a:solidFill>
                <a:srgbClr val="FF0000"/>
              </a:solidFill>
              <a:latin typeface="Century Gothic"/>
              <a:cs typeface="Century Gothic"/>
            </a:endParaRPr>
          </a:p>
        </p:txBody>
      </p:sp>
      <p:sp>
        <p:nvSpPr>
          <p:cNvPr id="21" name="Rectangle 20"/>
          <p:cNvSpPr/>
          <p:nvPr/>
        </p:nvSpPr>
        <p:spPr bwMode="auto">
          <a:xfrm>
            <a:off x="8685213" y="6505575"/>
            <a:ext cx="365125" cy="307975"/>
          </a:xfrm>
          <a:prstGeom prst="rect">
            <a:avLst/>
          </a:prstGeom>
          <a:solidFill>
            <a:srgbClr val="FFFFFF"/>
          </a:solidFill>
          <a:ln>
            <a:solidFill>
              <a:schemeClr val="bg1">
                <a:lumMod val="85000"/>
              </a:schemeClr>
            </a:solidFill>
          </a:ln>
        </p:spPr>
        <p:txBody>
          <a:bodyPr wrap="none">
            <a:spAutoFit/>
          </a:bodyPr>
          <a:lstStyle/>
          <a:p>
            <a:pPr algn="ctr" eaLnBrk="1" hangingPunct="1"/>
            <a:fld id="{E125EF5E-65D0-2D41-AC21-4991D5F9BC98}" type="slidenum">
              <a:rPr lang="en-GB" sz="1400"/>
              <a:pPr algn="ctr" eaLnBrk="1" hangingPunct="1"/>
              <a:t>8</a:t>
            </a:fld>
            <a:endParaRPr lang="en-GB" sz="1400" dirty="0"/>
          </a:p>
        </p:txBody>
      </p:sp>
      <p:sp>
        <p:nvSpPr>
          <p:cNvPr id="27" name="Éclair 26"/>
          <p:cNvSpPr/>
          <p:nvPr/>
        </p:nvSpPr>
        <p:spPr>
          <a:xfrm rot="2301006">
            <a:off x="7487933" y="1957131"/>
            <a:ext cx="535345" cy="1597025"/>
          </a:xfrm>
          <a:prstGeom prst="lightningBolt">
            <a:avLst/>
          </a:prstGeom>
          <a:solidFill>
            <a:srgbClr val="FD8C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EA930"/>
              </a:solidFill>
            </a:endParaRPr>
          </a:p>
        </p:txBody>
      </p:sp>
      <p:pic>
        <p:nvPicPr>
          <p:cNvPr id="28" name="Image 27"/>
          <p:cNvPicPr>
            <a:picLocks noChangeAspect="1"/>
          </p:cNvPicPr>
          <p:nvPr/>
        </p:nvPicPr>
        <p:blipFill>
          <a:blip r:embed="rId6"/>
          <a:stretch>
            <a:fillRect/>
          </a:stretch>
        </p:blipFill>
        <p:spPr>
          <a:xfrm>
            <a:off x="7457010" y="688338"/>
            <a:ext cx="1329066" cy="1275003"/>
          </a:xfrm>
          <a:prstGeom prst="rect">
            <a:avLst/>
          </a:prstGeom>
        </p:spPr>
      </p:pic>
      <p:cxnSp>
        <p:nvCxnSpPr>
          <p:cNvPr id="31" name="Connecteur droit 30"/>
          <p:cNvCxnSpPr/>
          <p:nvPr/>
        </p:nvCxnSpPr>
        <p:spPr>
          <a:xfrm flipH="1">
            <a:off x="2200198" y="3747530"/>
            <a:ext cx="2994102" cy="0"/>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pSp>
        <p:nvGrpSpPr>
          <p:cNvPr id="29" name="Grouper 28"/>
          <p:cNvGrpSpPr/>
          <p:nvPr/>
        </p:nvGrpSpPr>
        <p:grpSpPr>
          <a:xfrm>
            <a:off x="1032935" y="3183769"/>
            <a:ext cx="1783370" cy="746695"/>
            <a:chOff x="6773705" y="3609434"/>
            <a:chExt cx="1523100" cy="488436"/>
          </a:xfrm>
        </p:grpSpPr>
        <p:sp>
          <p:nvSpPr>
            <p:cNvPr id="18" name="Ellipse 17"/>
            <p:cNvSpPr/>
            <p:nvPr/>
          </p:nvSpPr>
          <p:spPr>
            <a:xfrm>
              <a:off x="6773705" y="3609434"/>
              <a:ext cx="1371229" cy="488436"/>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sz="2000" kern="1200" dirty="0">
                <a:solidFill>
                  <a:srgbClr val="FF0000"/>
                </a:solidFill>
                <a:latin typeface="Century Gothic"/>
                <a:cs typeface="Century Gothic"/>
              </a:endParaRPr>
            </a:p>
          </p:txBody>
        </p:sp>
        <p:sp>
          <p:nvSpPr>
            <p:cNvPr id="19" name="Rectangle 18"/>
            <p:cNvSpPr/>
            <p:nvPr/>
          </p:nvSpPr>
          <p:spPr>
            <a:xfrm>
              <a:off x="6841437" y="3730166"/>
              <a:ext cx="1455368" cy="241591"/>
            </a:xfrm>
            <a:prstGeom prst="rect">
              <a:avLst/>
            </a:prstGeom>
            <a:ln>
              <a:noFill/>
            </a:ln>
          </p:spPr>
          <p:txBody>
            <a:bodyPr wrap="square">
              <a:spAutoFit/>
            </a:bodyPr>
            <a:lstStyle/>
            <a:p>
              <a:r>
                <a:rPr lang="en-GB" b="1" kern="1200" dirty="0" smtClean="0">
                  <a:solidFill>
                    <a:srgbClr val="FF0000"/>
                  </a:solidFill>
                  <a:latin typeface="Century Gothic"/>
                  <a:cs typeface="Century Gothic"/>
                </a:rPr>
                <a:t>270 kJ/cm² </a:t>
              </a:r>
              <a:endParaRPr lang="fr-FR" b="1" kern="1200" dirty="0">
                <a:solidFill>
                  <a:srgbClr val="FF0000"/>
                </a:solidFill>
                <a:latin typeface="Century Gothic"/>
                <a:cs typeface="Century Gothic"/>
              </a:endParaRPr>
            </a:p>
          </p:txBody>
        </p:sp>
      </p:grpSp>
    </p:spTree>
    <p:extLst>
      <p:ext uri="{BB962C8B-B14F-4D97-AF65-F5344CB8AC3E}">
        <p14:creationId xmlns:p14="http://schemas.microsoft.com/office/powerpoint/2010/main" val="24000045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63662" y="469790"/>
            <a:ext cx="8661102" cy="3023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2" descr="http://www.supagro.fr/plantlippol-green/Images/logo%20IAT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7" y="81036"/>
            <a:ext cx="677332" cy="389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277853" y="62406"/>
            <a:ext cx="4645684" cy="369332"/>
          </a:xfrm>
          <a:prstGeom prst="rect">
            <a:avLst/>
          </a:prstGeom>
          <a:noFill/>
        </p:spPr>
        <p:txBody>
          <a:bodyPr wrap="none" rtlCol="0">
            <a:spAutoFit/>
          </a:bodyPr>
          <a:lstStyle/>
          <a:p>
            <a:r>
              <a:rPr lang="fr-FR" i="1" dirty="0" err="1" smtClean="0">
                <a:solidFill>
                  <a:srgbClr val="7F7F7F"/>
                </a:solidFill>
                <a:latin typeface="Century Gothic"/>
                <a:cs typeface="Century Gothic"/>
              </a:rPr>
              <a:t>Agronomic</a:t>
            </a:r>
            <a:r>
              <a:rPr lang="fr-FR" i="1" dirty="0" smtClean="0">
                <a:solidFill>
                  <a:srgbClr val="7F7F7F"/>
                </a:solidFill>
                <a:latin typeface="Century Gothic"/>
                <a:cs typeface="Century Gothic"/>
              </a:rPr>
              <a:t> performance : </a:t>
            </a:r>
            <a:r>
              <a:rPr lang="fr-FR" i="1" dirty="0" err="1" smtClean="0">
                <a:solidFill>
                  <a:srgbClr val="7F7F7F"/>
                </a:solidFill>
                <a:latin typeface="Century Gothic"/>
                <a:cs typeface="Century Gothic"/>
              </a:rPr>
              <a:t>fruiting</a:t>
            </a:r>
            <a:r>
              <a:rPr lang="fr-FR" i="1" dirty="0" smtClean="0">
                <a:solidFill>
                  <a:srgbClr val="7F7F7F"/>
                </a:solidFill>
                <a:latin typeface="Century Gothic"/>
                <a:cs typeface="Century Gothic"/>
              </a:rPr>
              <a:t> </a:t>
            </a:r>
            <a:r>
              <a:rPr lang="fr-FR" i="1" dirty="0" err="1" smtClean="0">
                <a:solidFill>
                  <a:srgbClr val="7F7F7F"/>
                </a:solidFill>
                <a:latin typeface="Century Gothic"/>
                <a:cs typeface="Century Gothic"/>
              </a:rPr>
              <a:t>yield</a:t>
            </a:r>
            <a:r>
              <a:rPr lang="fr-FR" i="1" dirty="0" smtClean="0">
                <a:solidFill>
                  <a:srgbClr val="7F7F7F"/>
                </a:solidFill>
                <a:latin typeface="Century Gothic"/>
                <a:cs typeface="Century Gothic"/>
              </a:rPr>
              <a:t>  </a:t>
            </a:r>
            <a:endParaRPr lang="fr-FR" i="1" dirty="0">
              <a:solidFill>
                <a:srgbClr val="7F7F7F"/>
              </a:solidFill>
              <a:latin typeface="Century Gothic"/>
              <a:cs typeface="Century Gothic"/>
            </a:endParaRPr>
          </a:p>
        </p:txBody>
      </p:sp>
      <p:sp>
        <p:nvSpPr>
          <p:cNvPr id="18" name="ZoneTexte 17"/>
          <p:cNvSpPr txBox="1"/>
          <p:nvPr/>
        </p:nvSpPr>
        <p:spPr>
          <a:xfrm>
            <a:off x="5046133" y="753091"/>
            <a:ext cx="3629667" cy="461665"/>
          </a:xfrm>
          <a:prstGeom prst="rect">
            <a:avLst/>
          </a:prstGeom>
          <a:noFill/>
          <a:ln>
            <a:solidFill>
              <a:schemeClr val="bg1">
                <a:lumMod val="65000"/>
              </a:schemeClr>
            </a:solidFill>
          </a:ln>
        </p:spPr>
        <p:txBody>
          <a:bodyPr wrap="square" rtlCol="0">
            <a:spAutoFit/>
          </a:bodyPr>
          <a:lstStyle/>
          <a:p>
            <a:pPr algn="ctr"/>
            <a:r>
              <a:rPr lang="fr-FR" sz="2400" dirty="0" err="1" smtClean="0">
                <a:latin typeface="Arial Black"/>
                <a:cs typeface="Arial Black"/>
              </a:rPr>
              <a:t>Fruiting</a:t>
            </a:r>
            <a:r>
              <a:rPr lang="fr-FR" sz="2400" dirty="0" smtClean="0">
                <a:latin typeface="Arial Black"/>
                <a:cs typeface="Arial Black"/>
              </a:rPr>
              <a:t> </a:t>
            </a:r>
            <a:r>
              <a:rPr lang="fr-FR" sz="2400" dirty="0" err="1" smtClean="0">
                <a:latin typeface="Arial Black"/>
                <a:cs typeface="Arial Black"/>
              </a:rPr>
              <a:t>yield</a:t>
            </a:r>
            <a:r>
              <a:rPr lang="fr-FR" sz="2400" dirty="0" smtClean="0">
                <a:latin typeface="Arial Black"/>
                <a:cs typeface="Arial Black"/>
              </a:rPr>
              <a:t> </a:t>
            </a:r>
          </a:p>
        </p:txBody>
      </p:sp>
      <p:sp>
        <p:nvSpPr>
          <p:cNvPr id="2" name="Rectangle 1"/>
          <p:cNvSpPr/>
          <p:nvPr/>
        </p:nvSpPr>
        <p:spPr>
          <a:xfrm>
            <a:off x="304800" y="6556735"/>
            <a:ext cx="8974666" cy="369332"/>
          </a:xfrm>
          <a:prstGeom prst="rect">
            <a:avLst/>
          </a:prstGeom>
        </p:spPr>
        <p:txBody>
          <a:bodyPr wrap="square">
            <a:spAutoFit/>
          </a:bodyPr>
          <a:lstStyle/>
          <a:p>
            <a:pPr algn="ctr">
              <a:spcBef>
                <a:spcPts val="1200"/>
              </a:spcBef>
            </a:pPr>
            <a:endParaRPr lang="en-GB" b="1" dirty="0">
              <a:ea typeface="Cambria Math"/>
            </a:endParaRPr>
          </a:p>
        </p:txBody>
      </p:sp>
      <p:grpSp>
        <p:nvGrpSpPr>
          <p:cNvPr id="19" name="Grouper 18"/>
          <p:cNvGrpSpPr/>
          <p:nvPr/>
        </p:nvGrpSpPr>
        <p:grpSpPr>
          <a:xfrm>
            <a:off x="491067" y="792975"/>
            <a:ext cx="1574800" cy="2307930"/>
            <a:chOff x="5636365" y="3836552"/>
            <a:chExt cx="2605450" cy="3389659"/>
          </a:xfrm>
        </p:grpSpPr>
        <p:pic>
          <p:nvPicPr>
            <p:cNvPr id="20" name="Picture 3" descr="C:\Users\Anne\AppData\Local\Microsoft\Windows\Temporary Internet Files\Content.IE5\YJTLGU6N\MC900197867[1].wm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830" r="50000" b="65613"/>
            <a:stretch/>
          </p:blipFill>
          <p:spPr bwMode="auto">
            <a:xfrm rot="14195975">
              <a:off x="6295214" y="4713981"/>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nne\AppData\Local\Microsoft\Windows\Temporary Internet Files\Content.IE5\YJTLGU6N\MC900197867[1].wm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830" r="50000" b="65613"/>
            <a:stretch/>
          </p:blipFill>
          <p:spPr bwMode="auto">
            <a:xfrm rot="14195975">
              <a:off x="6948720" y="4637504"/>
              <a:ext cx="843528" cy="786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nne\AppData\Local\Microsoft\Windows\Temporary Internet Files\Content.IE5\YJTLGU6N\MC900197867[1].wm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830" r="50000" b="65613"/>
            <a:stretch/>
          </p:blipFill>
          <p:spPr bwMode="auto">
            <a:xfrm rot="8042594" flipV="1">
              <a:off x="7159635" y="3772524"/>
              <a:ext cx="843528" cy="9715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nne\AppData\Local\Microsoft\Windows\Temporary Internet Files\Content.IE5\YJTLGU6N\MC900197867[1].wm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830" r="50000" b="65613"/>
            <a:stretch/>
          </p:blipFill>
          <p:spPr bwMode="auto">
            <a:xfrm rot="4321883">
              <a:off x="6154072" y="3864904"/>
              <a:ext cx="843528" cy="786824"/>
            </a:xfrm>
            <a:prstGeom prst="rect">
              <a:avLst/>
            </a:prstGeom>
            <a:noFill/>
            <a:extLst>
              <a:ext uri="{909E8E84-426E-40dd-AFC4-6F175D3DCCD1}">
                <a14:hiddenFill xmlns:a14="http://schemas.microsoft.com/office/drawing/2010/main">
                  <a:solidFill>
                    <a:srgbClr val="FFFFFF"/>
                  </a:solidFill>
                </a14:hiddenFill>
              </a:ext>
            </a:extLst>
          </p:spPr>
        </p:pic>
        <p:sp>
          <p:nvSpPr>
            <p:cNvPr id="27" name="Forme libre 26"/>
            <p:cNvSpPr/>
            <p:nvPr/>
          </p:nvSpPr>
          <p:spPr>
            <a:xfrm>
              <a:off x="6377898" y="4604008"/>
              <a:ext cx="1383130" cy="157628"/>
            </a:xfrm>
            <a:custGeom>
              <a:avLst/>
              <a:gdLst>
                <a:gd name="connsiteX0" fmla="*/ 0 w 900753"/>
                <a:gd name="connsiteY0" fmla="*/ 0 h 109182"/>
                <a:gd name="connsiteX1" fmla="*/ 109182 w 900753"/>
                <a:gd name="connsiteY1" fmla="*/ 81886 h 109182"/>
                <a:gd name="connsiteX2" fmla="*/ 341194 w 900753"/>
                <a:gd name="connsiteY2" fmla="*/ 13647 h 109182"/>
                <a:gd name="connsiteX3" fmla="*/ 627797 w 900753"/>
                <a:gd name="connsiteY3" fmla="*/ 0 h 109182"/>
                <a:gd name="connsiteX4" fmla="*/ 668741 w 900753"/>
                <a:gd name="connsiteY4" fmla="*/ 109182 h 109182"/>
                <a:gd name="connsiteX5" fmla="*/ 900753 w 900753"/>
                <a:gd name="connsiteY5" fmla="*/ 81886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3" h="109182">
                  <a:moveTo>
                    <a:pt x="0" y="0"/>
                  </a:moveTo>
                  <a:lnTo>
                    <a:pt x="109182" y="81886"/>
                  </a:lnTo>
                  <a:lnTo>
                    <a:pt x="341194" y="13647"/>
                  </a:lnTo>
                  <a:lnTo>
                    <a:pt x="627797" y="0"/>
                  </a:lnTo>
                  <a:lnTo>
                    <a:pt x="668741" y="109182"/>
                  </a:lnTo>
                  <a:lnTo>
                    <a:pt x="900753" y="81886"/>
                  </a:lnTo>
                </a:path>
              </a:pathLst>
            </a:cu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C:\Users\Anne\AppData\Local\Microsoft\Windows\Temporary Internet Files\Content.IE5\YJTLGU6N\MC900413552[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17265" y="4783035"/>
              <a:ext cx="760327" cy="8969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Anne\AppData\Local\Microsoft\Windows\Temporary Internet Files\Content.IE5\YJTLGU6N\MC900413552[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1488" y="4538717"/>
              <a:ext cx="760327" cy="896927"/>
            </a:xfrm>
            <a:prstGeom prst="rect">
              <a:avLst/>
            </a:prstGeom>
            <a:noFill/>
            <a:extLst>
              <a:ext uri="{909E8E84-426E-40dd-AFC4-6F175D3DCCD1}">
                <a14:hiddenFill xmlns:a14="http://schemas.microsoft.com/office/drawing/2010/main">
                  <a:solidFill>
                    <a:srgbClr val="FFFFFF"/>
                  </a:solidFill>
                </a14:hiddenFill>
              </a:ext>
            </a:extLst>
          </p:spPr>
        </p:pic>
        <p:sp>
          <p:nvSpPr>
            <p:cNvPr id="30" name="Forme libre 29"/>
            <p:cNvSpPr/>
            <p:nvPr/>
          </p:nvSpPr>
          <p:spPr>
            <a:xfrm>
              <a:off x="6021105" y="6128375"/>
              <a:ext cx="135260"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a:off x="5982459" y="6976672"/>
              <a:ext cx="347812" cy="75344"/>
            </a:xfrm>
            <a:custGeom>
              <a:avLst/>
              <a:gdLst>
                <a:gd name="connsiteX0" fmla="*/ 0 w 491320"/>
                <a:gd name="connsiteY0" fmla="*/ 0 h 136478"/>
                <a:gd name="connsiteX1" fmla="*/ 109182 w 491320"/>
                <a:gd name="connsiteY1" fmla="*/ 13648 h 136478"/>
                <a:gd name="connsiteX2" fmla="*/ 122830 w 491320"/>
                <a:gd name="connsiteY2" fmla="*/ 54591 h 136478"/>
                <a:gd name="connsiteX3" fmla="*/ 341194 w 491320"/>
                <a:gd name="connsiteY3" fmla="*/ 95534 h 136478"/>
                <a:gd name="connsiteX4" fmla="*/ 464024 w 491320"/>
                <a:gd name="connsiteY4" fmla="*/ 122830 h 136478"/>
                <a:gd name="connsiteX5" fmla="*/ 491320 w 491320"/>
                <a:gd name="connsiteY5" fmla="*/ 136478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0" h="136478">
                  <a:moveTo>
                    <a:pt x="0" y="0"/>
                  </a:moveTo>
                  <a:cubicBezTo>
                    <a:pt x="36394" y="4549"/>
                    <a:pt x="75666" y="-1248"/>
                    <a:pt x="109182" y="13648"/>
                  </a:cubicBezTo>
                  <a:cubicBezTo>
                    <a:pt x="122328" y="19491"/>
                    <a:pt x="111124" y="46229"/>
                    <a:pt x="122830" y="54591"/>
                  </a:cubicBezTo>
                  <a:cubicBezTo>
                    <a:pt x="170411" y="88577"/>
                    <a:pt x="299520" y="91367"/>
                    <a:pt x="341194" y="95534"/>
                  </a:cubicBezTo>
                  <a:cubicBezTo>
                    <a:pt x="368237" y="100943"/>
                    <a:pt x="435113" y="113193"/>
                    <a:pt x="464024" y="122830"/>
                  </a:cubicBezTo>
                  <a:cubicBezTo>
                    <a:pt x="473675" y="126047"/>
                    <a:pt x="482221" y="131929"/>
                    <a:pt x="491320" y="13647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e libre 31"/>
            <p:cNvSpPr/>
            <p:nvPr/>
          </p:nvSpPr>
          <p:spPr>
            <a:xfrm>
              <a:off x="5793535" y="6692633"/>
              <a:ext cx="260859" cy="45719"/>
            </a:xfrm>
            <a:custGeom>
              <a:avLst/>
              <a:gdLst>
                <a:gd name="connsiteX0" fmla="*/ 368490 w 368490"/>
                <a:gd name="connsiteY0" fmla="*/ 487 h 82374"/>
                <a:gd name="connsiteX1" fmla="*/ 95535 w 368490"/>
                <a:gd name="connsiteY1" fmla="*/ 27783 h 82374"/>
                <a:gd name="connsiteX2" fmla="*/ 54591 w 368490"/>
                <a:gd name="connsiteY2" fmla="*/ 55079 h 82374"/>
                <a:gd name="connsiteX3" fmla="*/ 0 w 368490"/>
                <a:gd name="connsiteY3" fmla="*/ 82374 h 82374"/>
              </a:gdLst>
              <a:ahLst/>
              <a:cxnLst>
                <a:cxn ang="0">
                  <a:pos x="connsiteX0" y="connsiteY0"/>
                </a:cxn>
                <a:cxn ang="0">
                  <a:pos x="connsiteX1" y="connsiteY1"/>
                </a:cxn>
                <a:cxn ang="0">
                  <a:pos x="connsiteX2" y="connsiteY2"/>
                </a:cxn>
                <a:cxn ang="0">
                  <a:pos x="connsiteX3" y="connsiteY3"/>
                </a:cxn>
              </a:cxnLst>
              <a:rect l="l" t="t" r="r" b="b"/>
              <a:pathLst>
                <a:path w="368490" h="82374">
                  <a:moveTo>
                    <a:pt x="368490" y="487"/>
                  </a:moveTo>
                  <a:cubicBezTo>
                    <a:pt x="354925" y="1285"/>
                    <a:pt x="166742" y="-7821"/>
                    <a:pt x="95535" y="27783"/>
                  </a:cubicBezTo>
                  <a:cubicBezTo>
                    <a:pt x="80864" y="35119"/>
                    <a:pt x="69262" y="47743"/>
                    <a:pt x="54591" y="55079"/>
                  </a:cubicBezTo>
                  <a:cubicBezTo>
                    <a:pt x="-8139" y="86443"/>
                    <a:pt x="30834" y="51540"/>
                    <a:pt x="0" y="8237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orme libre 32"/>
            <p:cNvSpPr/>
            <p:nvPr/>
          </p:nvSpPr>
          <p:spPr>
            <a:xfrm>
              <a:off x="5636365" y="6261397"/>
              <a:ext cx="403522" cy="134396"/>
            </a:xfrm>
            <a:custGeom>
              <a:avLst/>
              <a:gdLst>
                <a:gd name="connsiteX0" fmla="*/ 570016 w 570016"/>
                <a:gd name="connsiteY0" fmla="*/ 0 h 243444"/>
                <a:gd name="connsiteX1" fmla="*/ 540327 w 570016"/>
                <a:gd name="connsiteY1" fmla="*/ 5937 h 243444"/>
                <a:gd name="connsiteX2" fmla="*/ 516577 w 570016"/>
                <a:gd name="connsiteY2" fmla="*/ 35626 h 243444"/>
                <a:gd name="connsiteX3" fmla="*/ 504701 w 570016"/>
                <a:gd name="connsiteY3" fmla="*/ 47501 h 243444"/>
                <a:gd name="connsiteX4" fmla="*/ 475013 w 570016"/>
                <a:gd name="connsiteY4" fmla="*/ 77189 h 243444"/>
                <a:gd name="connsiteX5" fmla="*/ 421574 w 570016"/>
                <a:gd name="connsiteY5" fmla="*/ 95002 h 243444"/>
                <a:gd name="connsiteX6" fmla="*/ 403761 w 570016"/>
                <a:gd name="connsiteY6" fmla="*/ 100940 h 243444"/>
                <a:gd name="connsiteX7" fmla="*/ 308758 w 570016"/>
                <a:gd name="connsiteY7" fmla="*/ 95002 h 243444"/>
                <a:gd name="connsiteX8" fmla="*/ 273132 w 570016"/>
                <a:gd name="connsiteY8" fmla="*/ 83127 h 243444"/>
                <a:gd name="connsiteX9" fmla="*/ 255319 w 570016"/>
                <a:gd name="connsiteY9" fmla="*/ 89065 h 243444"/>
                <a:gd name="connsiteX10" fmla="*/ 213756 w 570016"/>
                <a:gd name="connsiteY10" fmla="*/ 130628 h 243444"/>
                <a:gd name="connsiteX11" fmla="*/ 207818 w 570016"/>
                <a:gd name="connsiteY11" fmla="*/ 148441 h 243444"/>
                <a:gd name="connsiteX12" fmla="*/ 172192 w 570016"/>
                <a:gd name="connsiteY12" fmla="*/ 178129 h 243444"/>
                <a:gd name="connsiteX13" fmla="*/ 154379 w 570016"/>
                <a:gd name="connsiteY13" fmla="*/ 184067 h 243444"/>
                <a:gd name="connsiteX14" fmla="*/ 136566 w 570016"/>
                <a:gd name="connsiteY14" fmla="*/ 195942 h 243444"/>
                <a:gd name="connsiteX15" fmla="*/ 100940 w 570016"/>
                <a:gd name="connsiteY15" fmla="*/ 237506 h 243444"/>
                <a:gd name="connsiteX16" fmla="*/ 83127 w 570016"/>
                <a:gd name="connsiteY16" fmla="*/ 243444 h 243444"/>
                <a:gd name="connsiteX17" fmla="*/ 23751 w 570016"/>
                <a:gd name="connsiteY17" fmla="*/ 237506 h 243444"/>
                <a:gd name="connsiteX18" fmla="*/ 0 w 570016"/>
                <a:gd name="connsiteY18"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016" h="243444">
                  <a:moveTo>
                    <a:pt x="570016" y="0"/>
                  </a:moveTo>
                  <a:cubicBezTo>
                    <a:pt x="560120" y="1979"/>
                    <a:pt x="549603" y="1961"/>
                    <a:pt x="540327" y="5937"/>
                  </a:cubicBezTo>
                  <a:cubicBezTo>
                    <a:pt x="531602" y="9676"/>
                    <a:pt x="521110" y="29959"/>
                    <a:pt x="516577" y="35626"/>
                  </a:cubicBezTo>
                  <a:cubicBezTo>
                    <a:pt x="513080" y="39997"/>
                    <a:pt x="508198" y="43130"/>
                    <a:pt x="504701" y="47501"/>
                  </a:cubicBezTo>
                  <a:cubicBezTo>
                    <a:pt x="490504" y="65247"/>
                    <a:pt x="497128" y="67360"/>
                    <a:pt x="475013" y="77189"/>
                  </a:cubicBezTo>
                  <a:cubicBezTo>
                    <a:pt x="474988" y="77200"/>
                    <a:pt x="430494" y="92029"/>
                    <a:pt x="421574" y="95002"/>
                  </a:cubicBezTo>
                  <a:lnTo>
                    <a:pt x="403761" y="100940"/>
                  </a:lnTo>
                  <a:cubicBezTo>
                    <a:pt x="372093" y="98961"/>
                    <a:pt x="340197" y="99289"/>
                    <a:pt x="308758" y="95002"/>
                  </a:cubicBezTo>
                  <a:cubicBezTo>
                    <a:pt x="296355" y="93311"/>
                    <a:pt x="273132" y="83127"/>
                    <a:pt x="273132" y="83127"/>
                  </a:cubicBezTo>
                  <a:cubicBezTo>
                    <a:pt x="267194" y="85106"/>
                    <a:pt x="260917" y="86266"/>
                    <a:pt x="255319" y="89065"/>
                  </a:cubicBezTo>
                  <a:cubicBezTo>
                    <a:pt x="237826" y="97812"/>
                    <a:pt x="222502" y="113135"/>
                    <a:pt x="213756" y="130628"/>
                  </a:cubicBezTo>
                  <a:cubicBezTo>
                    <a:pt x="210957" y="136226"/>
                    <a:pt x="211290" y="143233"/>
                    <a:pt x="207818" y="148441"/>
                  </a:cubicBezTo>
                  <a:cubicBezTo>
                    <a:pt x="201252" y="158291"/>
                    <a:pt x="183146" y="172652"/>
                    <a:pt x="172192" y="178129"/>
                  </a:cubicBezTo>
                  <a:cubicBezTo>
                    <a:pt x="166594" y="180928"/>
                    <a:pt x="159977" y="181268"/>
                    <a:pt x="154379" y="184067"/>
                  </a:cubicBezTo>
                  <a:cubicBezTo>
                    <a:pt x="147996" y="187258"/>
                    <a:pt x="142504" y="191984"/>
                    <a:pt x="136566" y="195942"/>
                  </a:cubicBezTo>
                  <a:cubicBezTo>
                    <a:pt x="128968" y="207339"/>
                    <a:pt x="113282" y="233392"/>
                    <a:pt x="100940" y="237506"/>
                  </a:cubicBezTo>
                  <a:lnTo>
                    <a:pt x="83127" y="243444"/>
                  </a:lnTo>
                  <a:cubicBezTo>
                    <a:pt x="63335" y="241465"/>
                    <a:pt x="43642" y="237506"/>
                    <a:pt x="23751" y="237506"/>
                  </a:cubicBezTo>
                  <a:cubicBezTo>
                    <a:pt x="15590" y="237506"/>
                    <a:pt x="0" y="243444"/>
                    <a:pt x="0" y="243444"/>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a:off x="6088735" y="6459982"/>
              <a:ext cx="374099" cy="101635"/>
            </a:xfrm>
            <a:custGeom>
              <a:avLst/>
              <a:gdLst>
                <a:gd name="connsiteX0" fmla="*/ 0 w 528452"/>
                <a:gd name="connsiteY0" fmla="*/ 0 h 184100"/>
                <a:gd name="connsiteX1" fmla="*/ 29688 w 528452"/>
                <a:gd name="connsiteY1" fmla="*/ 11875 h 184100"/>
                <a:gd name="connsiteX2" fmla="*/ 77189 w 528452"/>
                <a:gd name="connsiteY2" fmla="*/ 23751 h 184100"/>
                <a:gd name="connsiteX3" fmla="*/ 112815 w 528452"/>
                <a:gd name="connsiteY3" fmla="*/ 35626 h 184100"/>
                <a:gd name="connsiteX4" fmla="*/ 130628 w 528452"/>
                <a:gd name="connsiteY4" fmla="*/ 41564 h 184100"/>
                <a:gd name="connsiteX5" fmla="*/ 195943 w 528452"/>
                <a:gd name="connsiteY5" fmla="*/ 47501 h 184100"/>
                <a:gd name="connsiteX6" fmla="*/ 237506 w 528452"/>
                <a:gd name="connsiteY6" fmla="*/ 59377 h 184100"/>
                <a:gd name="connsiteX7" fmla="*/ 243444 w 528452"/>
                <a:gd name="connsiteY7" fmla="*/ 77190 h 184100"/>
                <a:gd name="connsiteX8" fmla="*/ 261257 w 528452"/>
                <a:gd name="connsiteY8" fmla="*/ 95003 h 184100"/>
                <a:gd name="connsiteX9" fmla="*/ 273132 w 528452"/>
                <a:gd name="connsiteY9" fmla="*/ 112816 h 184100"/>
                <a:gd name="connsiteX10" fmla="*/ 445325 w 528452"/>
                <a:gd name="connsiteY10" fmla="*/ 130629 h 184100"/>
                <a:gd name="connsiteX11" fmla="*/ 469075 w 528452"/>
                <a:gd name="connsiteY11" fmla="*/ 160317 h 184100"/>
                <a:gd name="connsiteX12" fmla="*/ 480951 w 528452"/>
                <a:gd name="connsiteY12" fmla="*/ 172192 h 184100"/>
                <a:gd name="connsiteX13" fmla="*/ 528452 w 528452"/>
                <a:gd name="connsiteY13" fmla="*/ 184068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452" h="184100">
                  <a:moveTo>
                    <a:pt x="0" y="0"/>
                  </a:moveTo>
                  <a:cubicBezTo>
                    <a:pt x="9896" y="3958"/>
                    <a:pt x="19501" y="8740"/>
                    <a:pt x="29688" y="11875"/>
                  </a:cubicBezTo>
                  <a:cubicBezTo>
                    <a:pt x="45287" y="16675"/>
                    <a:pt x="61705" y="18590"/>
                    <a:pt x="77189" y="23751"/>
                  </a:cubicBezTo>
                  <a:lnTo>
                    <a:pt x="112815" y="35626"/>
                  </a:lnTo>
                  <a:cubicBezTo>
                    <a:pt x="118753" y="37605"/>
                    <a:pt x="124395" y="40997"/>
                    <a:pt x="130628" y="41564"/>
                  </a:cubicBezTo>
                  <a:lnTo>
                    <a:pt x="195943" y="47501"/>
                  </a:lnTo>
                  <a:cubicBezTo>
                    <a:pt x="196149" y="47552"/>
                    <a:pt x="234667" y="56538"/>
                    <a:pt x="237506" y="59377"/>
                  </a:cubicBezTo>
                  <a:cubicBezTo>
                    <a:pt x="241932" y="63803"/>
                    <a:pt x="239972" y="71982"/>
                    <a:pt x="243444" y="77190"/>
                  </a:cubicBezTo>
                  <a:cubicBezTo>
                    <a:pt x="248102" y="84177"/>
                    <a:pt x="255881" y="88552"/>
                    <a:pt x="261257" y="95003"/>
                  </a:cubicBezTo>
                  <a:cubicBezTo>
                    <a:pt x="265825" y="100485"/>
                    <a:pt x="267081" y="109034"/>
                    <a:pt x="273132" y="112816"/>
                  </a:cubicBezTo>
                  <a:cubicBezTo>
                    <a:pt x="312435" y="137380"/>
                    <a:pt x="440220" y="130407"/>
                    <a:pt x="445325" y="130629"/>
                  </a:cubicBezTo>
                  <a:cubicBezTo>
                    <a:pt x="480805" y="154282"/>
                    <a:pt x="449954" y="128449"/>
                    <a:pt x="469075" y="160317"/>
                  </a:cubicBezTo>
                  <a:cubicBezTo>
                    <a:pt x="471955" y="165117"/>
                    <a:pt x="475944" y="169688"/>
                    <a:pt x="480951" y="172192"/>
                  </a:cubicBezTo>
                  <a:cubicBezTo>
                    <a:pt x="507206" y="185320"/>
                    <a:pt x="508209" y="184068"/>
                    <a:pt x="528452" y="18406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orme libre 34"/>
            <p:cNvSpPr/>
            <p:nvPr/>
          </p:nvSpPr>
          <p:spPr>
            <a:xfrm>
              <a:off x="5752823" y="6960696"/>
              <a:ext cx="202187" cy="265515"/>
            </a:xfrm>
            <a:custGeom>
              <a:avLst/>
              <a:gdLst>
                <a:gd name="connsiteX0" fmla="*/ 285609 w 285609"/>
                <a:gd name="connsiteY0" fmla="*/ 0 h 480951"/>
                <a:gd name="connsiteX1" fmla="*/ 255920 w 285609"/>
                <a:gd name="connsiteY1" fmla="*/ 11875 h 480951"/>
                <a:gd name="connsiteX2" fmla="*/ 226232 w 285609"/>
                <a:gd name="connsiteY2" fmla="*/ 29688 h 480951"/>
                <a:gd name="connsiteX3" fmla="*/ 196544 w 285609"/>
                <a:gd name="connsiteY3" fmla="*/ 77190 h 480951"/>
                <a:gd name="connsiteX4" fmla="*/ 184668 w 285609"/>
                <a:gd name="connsiteY4" fmla="*/ 154379 h 480951"/>
                <a:gd name="connsiteX5" fmla="*/ 172793 w 285609"/>
                <a:gd name="connsiteY5" fmla="*/ 166255 h 480951"/>
                <a:gd name="connsiteX6" fmla="*/ 119354 w 285609"/>
                <a:gd name="connsiteY6" fmla="*/ 190005 h 480951"/>
                <a:gd name="connsiteX7" fmla="*/ 101541 w 285609"/>
                <a:gd name="connsiteY7" fmla="*/ 195943 h 480951"/>
                <a:gd name="connsiteX8" fmla="*/ 77790 w 285609"/>
                <a:gd name="connsiteY8" fmla="*/ 225631 h 480951"/>
                <a:gd name="connsiteX9" fmla="*/ 18414 w 285609"/>
                <a:gd name="connsiteY9" fmla="*/ 237506 h 480951"/>
                <a:gd name="connsiteX10" fmla="*/ 601 w 285609"/>
                <a:gd name="connsiteY10" fmla="*/ 267195 h 480951"/>
                <a:gd name="connsiteX11" fmla="*/ 18414 w 285609"/>
                <a:gd name="connsiteY11" fmla="*/ 285008 h 480951"/>
                <a:gd name="connsiteX12" fmla="*/ 30289 w 285609"/>
                <a:gd name="connsiteY12" fmla="*/ 320634 h 480951"/>
                <a:gd name="connsiteX13" fmla="*/ 54040 w 285609"/>
                <a:gd name="connsiteY13" fmla="*/ 362197 h 480951"/>
                <a:gd name="connsiteX14" fmla="*/ 65915 w 285609"/>
                <a:gd name="connsiteY14" fmla="*/ 403761 h 480951"/>
                <a:gd name="connsiteX15" fmla="*/ 59977 w 285609"/>
                <a:gd name="connsiteY15" fmla="*/ 480951 h 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609" h="480951">
                  <a:moveTo>
                    <a:pt x="285609" y="0"/>
                  </a:moveTo>
                  <a:cubicBezTo>
                    <a:pt x="275713" y="3958"/>
                    <a:pt x="265174" y="6587"/>
                    <a:pt x="255920" y="11875"/>
                  </a:cubicBezTo>
                  <a:cubicBezTo>
                    <a:pt x="210278" y="37956"/>
                    <a:pt x="282160" y="11048"/>
                    <a:pt x="226232" y="29688"/>
                  </a:cubicBezTo>
                  <a:cubicBezTo>
                    <a:pt x="196711" y="59209"/>
                    <a:pt x="205196" y="42577"/>
                    <a:pt x="196544" y="77190"/>
                  </a:cubicBezTo>
                  <a:cubicBezTo>
                    <a:pt x="196158" y="80661"/>
                    <a:pt x="192015" y="139685"/>
                    <a:pt x="184668" y="154379"/>
                  </a:cubicBezTo>
                  <a:cubicBezTo>
                    <a:pt x="182164" y="159386"/>
                    <a:pt x="177164" y="162758"/>
                    <a:pt x="172793" y="166255"/>
                  </a:cubicBezTo>
                  <a:cubicBezTo>
                    <a:pt x="152631" y="182385"/>
                    <a:pt x="147600" y="180590"/>
                    <a:pt x="119354" y="190005"/>
                  </a:cubicBezTo>
                  <a:lnTo>
                    <a:pt x="101541" y="195943"/>
                  </a:lnTo>
                  <a:cubicBezTo>
                    <a:pt x="98885" y="199927"/>
                    <a:pt x="85044" y="223213"/>
                    <a:pt x="77790" y="225631"/>
                  </a:cubicBezTo>
                  <a:cubicBezTo>
                    <a:pt x="58642" y="232014"/>
                    <a:pt x="18414" y="237506"/>
                    <a:pt x="18414" y="237506"/>
                  </a:cubicBezTo>
                  <a:cubicBezTo>
                    <a:pt x="12454" y="243466"/>
                    <a:pt x="-3253" y="255632"/>
                    <a:pt x="601" y="267195"/>
                  </a:cubicBezTo>
                  <a:cubicBezTo>
                    <a:pt x="3257" y="275161"/>
                    <a:pt x="12476" y="279070"/>
                    <a:pt x="18414" y="285008"/>
                  </a:cubicBezTo>
                  <a:cubicBezTo>
                    <a:pt x="22372" y="296883"/>
                    <a:pt x="23346" y="310219"/>
                    <a:pt x="30289" y="320634"/>
                  </a:cubicBezTo>
                  <a:cubicBezTo>
                    <a:pt x="42212" y="338519"/>
                    <a:pt x="45002" y="341110"/>
                    <a:pt x="54040" y="362197"/>
                  </a:cubicBezTo>
                  <a:cubicBezTo>
                    <a:pt x="59148" y="374116"/>
                    <a:pt x="62904" y="391718"/>
                    <a:pt x="65915" y="403761"/>
                  </a:cubicBezTo>
                  <a:lnTo>
                    <a:pt x="59977" y="480951"/>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rme libre 35"/>
            <p:cNvSpPr/>
            <p:nvPr/>
          </p:nvSpPr>
          <p:spPr>
            <a:xfrm>
              <a:off x="5882437" y="4631021"/>
              <a:ext cx="495461" cy="1462197"/>
            </a:xfrm>
            <a:custGeom>
              <a:avLst/>
              <a:gdLst>
                <a:gd name="connsiteX0" fmla="*/ 242689 w 699889"/>
                <a:gd name="connsiteY0" fmla="*/ 2648607 h 2648607"/>
                <a:gd name="connsiteX1" fmla="*/ 195392 w 699889"/>
                <a:gd name="connsiteY1" fmla="*/ 2569779 h 2648607"/>
                <a:gd name="connsiteX2" fmla="*/ 179627 w 699889"/>
                <a:gd name="connsiteY2" fmla="*/ 2522483 h 2648607"/>
                <a:gd name="connsiteX3" fmla="*/ 226923 w 699889"/>
                <a:gd name="connsiteY3" fmla="*/ 2490952 h 2648607"/>
                <a:gd name="connsiteX4" fmla="*/ 258454 w 699889"/>
                <a:gd name="connsiteY4" fmla="*/ 2443655 h 2648607"/>
                <a:gd name="connsiteX5" fmla="*/ 305751 w 699889"/>
                <a:gd name="connsiteY5" fmla="*/ 2412124 h 2648607"/>
                <a:gd name="connsiteX6" fmla="*/ 337282 w 699889"/>
                <a:gd name="connsiteY6" fmla="*/ 2254469 h 2648607"/>
                <a:gd name="connsiteX7" fmla="*/ 368813 w 699889"/>
                <a:gd name="connsiteY7" fmla="*/ 2207172 h 2648607"/>
                <a:gd name="connsiteX8" fmla="*/ 384578 w 699889"/>
                <a:gd name="connsiteY8" fmla="*/ 2159876 h 2648607"/>
                <a:gd name="connsiteX9" fmla="*/ 321516 w 699889"/>
                <a:gd name="connsiteY9" fmla="*/ 2081048 h 2648607"/>
                <a:gd name="connsiteX10" fmla="*/ 274220 w 699889"/>
                <a:gd name="connsiteY10" fmla="*/ 2049517 h 2648607"/>
                <a:gd name="connsiteX11" fmla="*/ 258454 w 699889"/>
                <a:gd name="connsiteY11" fmla="*/ 1923393 h 2648607"/>
                <a:gd name="connsiteX12" fmla="*/ 226923 w 699889"/>
                <a:gd name="connsiteY12" fmla="*/ 1828800 h 2648607"/>
                <a:gd name="connsiteX13" fmla="*/ 211158 w 699889"/>
                <a:gd name="connsiteY13" fmla="*/ 1734207 h 2648607"/>
                <a:gd name="connsiteX14" fmla="*/ 100799 w 699889"/>
                <a:gd name="connsiteY14" fmla="*/ 1671145 h 2648607"/>
                <a:gd name="connsiteX15" fmla="*/ 21971 w 699889"/>
                <a:gd name="connsiteY15" fmla="*/ 1655379 h 2648607"/>
                <a:gd name="connsiteX16" fmla="*/ 21971 w 699889"/>
                <a:gd name="connsiteY16" fmla="*/ 1481959 h 2648607"/>
                <a:gd name="connsiteX17" fmla="*/ 69268 w 699889"/>
                <a:gd name="connsiteY17" fmla="*/ 1450428 h 2648607"/>
                <a:gd name="connsiteX18" fmla="*/ 100799 w 699889"/>
                <a:gd name="connsiteY18" fmla="*/ 1403131 h 2648607"/>
                <a:gd name="connsiteX19" fmla="*/ 242689 w 699889"/>
                <a:gd name="connsiteY19" fmla="*/ 1277007 h 2648607"/>
                <a:gd name="connsiteX20" fmla="*/ 242689 w 699889"/>
                <a:gd name="connsiteY20" fmla="*/ 993228 h 2648607"/>
                <a:gd name="connsiteX21" fmla="*/ 211158 w 699889"/>
                <a:gd name="connsiteY21" fmla="*/ 945931 h 2648607"/>
                <a:gd name="connsiteX22" fmla="*/ 179627 w 699889"/>
                <a:gd name="connsiteY22" fmla="*/ 851338 h 2648607"/>
                <a:gd name="connsiteX23" fmla="*/ 148096 w 699889"/>
                <a:gd name="connsiteY23" fmla="*/ 725214 h 2648607"/>
                <a:gd name="connsiteX24" fmla="*/ 195392 w 699889"/>
                <a:gd name="connsiteY24" fmla="*/ 536028 h 2648607"/>
                <a:gd name="connsiteX25" fmla="*/ 242689 w 699889"/>
                <a:gd name="connsiteY25" fmla="*/ 520262 h 2648607"/>
                <a:gd name="connsiteX26" fmla="*/ 337282 w 699889"/>
                <a:gd name="connsiteY26" fmla="*/ 457200 h 2648607"/>
                <a:gd name="connsiteX27" fmla="*/ 431875 w 699889"/>
                <a:gd name="connsiteY27" fmla="*/ 425669 h 2648607"/>
                <a:gd name="connsiteX28" fmla="*/ 526468 w 699889"/>
                <a:gd name="connsiteY28" fmla="*/ 268014 h 2648607"/>
                <a:gd name="connsiteX29" fmla="*/ 557999 w 699889"/>
                <a:gd name="connsiteY29" fmla="*/ 220717 h 2648607"/>
                <a:gd name="connsiteX30" fmla="*/ 605296 w 699889"/>
                <a:gd name="connsiteY30" fmla="*/ 173421 h 2648607"/>
                <a:gd name="connsiteX31" fmla="*/ 636827 w 699889"/>
                <a:gd name="connsiteY31" fmla="*/ 78828 h 2648607"/>
                <a:gd name="connsiteX32" fmla="*/ 699889 w 699889"/>
                <a:gd name="connsiteY32" fmla="*/ 0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9889" h="2648607">
                  <a:moveTo>
                    <a:pt x="242689" y="2648607"/>
                  </a:moveTo>
                  <a:cubicBezTo>
                    <a:pt x="226923" y="2622331"/>
                    <a:pt x="209096" y="2597187"/>
                    <a:pt x="195392" y="2569779"/>
                  </a:cubicBezTo>
                  <a:cubicBezTo>
                    <a:pt x="187960" y="2554915"/>
                    <a:pt x="173455" y="2537912"/>
                    <a:pt x="179627" y="2522483"/>
                  </a:cubicBezTo>
                  <a:cubicBezTo>
                    <a:pt x="186664" y="2504891"/>
                    <a:pt x="211158" y="2501462"/>
                    <a:pt x="226923" y="2490952"/>
                  </a:cubicBezTo>
                  <a:cubicBezTo>
                    <a:pt x="237433" y="2475186"/>
                    <a:pt x="245056" y="2457053"/>
                    <a:pt x="258454" y="2443655"/>
                  </a:cubicBezTo>
                  <a:cubicBezTo>
                    <a:pt x="271852" y="2430257"/>
                    <a:pt x="295241" y="2427890"/>
                    <a:pt x="305751" y="2412124"/>
                  </a:cubicBezTo>
                  <a:cubicBezTo>
                    <a:pt x="316272" y="2396343"/>
                    <a:pt x="337128" y="2254930"/>
                    <a:pt x="337282" y="2254469"/>
                  </a:cubicBezTo>
                  <a:cubicBezTo>
                    <a:pt x="343274" y="2236493"/>
                    <a:pt x="358303" y="2222938"/>
                    <a:pt x="368813" y="2207172"/>
                  </a:cubicBezTo>
                  <a:cubicBezTo>
                    <a:pt x="374068" y="2191407"/>
                    <a:pt x="384578" y="2176494"/>
                    <a:pt x="384578" y="2159876"/>
                  </a:cubicBezTo>
                  <a:cubicBezTo>
                    <a:pt x="384578" y="2075845"/>
                    <a:pt x="374186" y="2107383"/>
                    <a:pt x="321516" y="2081048"/>
                  </a:cubicBezTo>
                  <a:cubicBezTo>
                    <a:pt x="304569" y="2072574"/>
                    <a:pt x="289985" y="2060027"/>
                    <a:pt x="274220" y="2049517"/>
                  </a:cubicBezTo>
                  <a:cubicBezTo>
                    <a:pt x="268965" y="2007476"/>
                    <a:pt x="267332" y="1964821"/>
                    <a:pt x="258454" y="1923393"/>
                  </a:cubicBezTo>
                  <a:cubicBezTo>
                    <a:pt x="251490" y="1890894"/>
                    <a:pt x="226923" y="1828800"/>
                    <a:pt x="226923" y="1828800"/>
                  </a:cubicBezTo>
                  <a:cubicBezTo>
                    <a:pt x="221668" y="1797269"/>
                    <a:pt x="224141" y="1763418"/>
                    <a:pt x="211158" y="1734207"/>
                  </a:cubicBezTo>
                  <a:cubicBezTo>
                    <a:pt x="188334" y="1682852"/>
                    <a:pt x="146819" y="1681372"/>
                    <a:pt x="100799" y="1671145"/>
                  </a:cubicBezTo>
                  <a:cubicBezTo>
                    <a:pt x="74641" y="1665332"/>
                    <a:pt x="48247" y="1660634"/>
                    <a:pt x="21971" y="1655379"/>
                  </a:cubicBezTo>
                  <a:cubicBezTo>
                    <a:pt x="-200" y="1588866"/>
                    <a:pt x="-13682" y="1571091"/>
                    <a:pt x="21971" y="1481959"/>
                  </a:cubicBezTo>
                  <a:cubicBezTo>
                    <a:pt x="29008" y="1464366"/>
                    <a:pt x="53502" y="1460938"/>
                    <a:pt x="69268" y="1450428"/>
                  </a:cubicBezTo>
                  <a:cubicBezTo>
                    <a:pt x="79778" y="1434662"/>
                    <a:pt x="88211" y="1417293"/>
                    <a:pt x="100799" y="1403131"/>
                  </a:cubicBezTo>
                  <a:cubicBezTo>
                    <a:pt x="179338" y="1314775"/>
                    <a:pt x="170804" y="1324930"/>
                    <a:pt x="242689" y="1277007"/>
                  </a:cubicBezTo>
                  <a:cubicBezTo>
                    <a:pt x="279887" y="1165408"/>
                    <a:pt x="276430" y="1195677"/>
                    <a:pt x="242689" y="993228"/>
                  </a:cubicBezTo>
                  <a:cubicBezTo>
                    <a:pt x="239574" y="974538"/>
                    <a:pt x="218853" y="963246"/>
                    <a:pt x="211158" y="945931"/>
                  </a:cubicBezTo>
                  <a:cubicBezTo>
                    <a:pt x="197659" y="915559"/>
                    <a:pt x="186145" y="883929"/>
                    <a:pt x="179627" y="851338"/>
                  </a:cubicBezTo>
                  <a:cubicBezTo>
                    <a:pt x="160602" y="756215"/>
                    <a:pt x="172335" y="797931"/>
                    <a:pt x="148096" y="725214"/>
                  </a:cubicBezTo>
                  <a:cubicBezTo>
                    <a:pt x="153534" y="676268"/>
                    <a:pt x="142409" y="578414"/>
                    <a:pt x="195392" y="536028"/>
                  </a:cubicBezTo>
                  <a:cubicBezTo>
                    <a:pt x="208369" y="525647"/>
                    <a:pt x="228162" y="528333"/>
                    <a:pt x="242689" y="520262"/>
                  </a:cubicBezTo>
                  <a:cubicBezTo>
                    <a:pt x="275816" y="501858"/>
                    <a:pt x="301331" y="469184"/>
                    <a:pt x="337282" y="457200"/>
                  </a:cubicBezTo>
                  <a:lnTo>
                    <a:pt x="431875" y="425669"/>
                  </a:lnTo>
                  <a:cubicBezTo>
                    <a:pt x="480354" y="328711"/>
                    <a:pt x="450369" y="382163"/>
                    <a:pt x="526468" y="268014"/>
                  </a:cubicBezTo>
                  <a:cubicBezTo>
                    <a:pt x="536978" y="252248"/>
                    <a:pt x="544601" y="234115"/>
                    <a:pt x="557999" y="220717"/>
                  </a:cubicBezTo>
                  <a:lnTo>
                    <a:pt x="605296" y="173421"/>
                  </a:lnTo>
                  <a:cubicBezTo>
                    <a:pt x="615806" y="141890"/>
                    <a:pt x="613325" y="102330"/>
                    <a:pt x="636827" y="78828"/>
                  </a:cubicBezTo>
                  <a:cubicBezTo>
                    <a:pt x="692432" y="23222"/>
                    <a:pt x="674152" y="51473"/>
                    <a:pt x="69988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rot="12876254">
              <a:off x="6009844" y="6540967"/>
              <a:ext cx="99765" cy="456101"/>
            </a:xfrm>
            <a:custGeom>
              <a:avLst/>
              <a:gdLst>
                <a:gd name="connsiteX0" fmla="*/ 0 w 95534"/>
                <a:gd name="connsiteY0" fmla="*/ 0 h 573206"/>
                <a:gd name="connsiteX1" fmla="*/ 54591 w 95534"/>
                <a:gd name="connsiteY1" fmla="*/ 204716 h 573206"/>
                <a:gd name="connsiteX2" fmla="*/ 13647 w 95534"/>
                <a:gd name="connsiteY2" fmla="*/ 368489 h 573206"/>
                <a:gd name="connsiteX3" fmla="*/ 54591 w 95534"/>
                <a:gd name="connsiteY3" fmla="*/ 491319 h 573206"/>
                <a:gd name="connsiteX4" fmla="*/ 95534 w 95534"/>
                <a:gd name="connsiteY4" fmla="*/ 573206 h 5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 h="573206">
                  <a:moveTo>
                    <a:pt x="0" y="0"/>
                  </a:moveTo>
                  <a:lnTo>
                    <a:pt x="54591" y="204716"/>
                  </a:lnTo>
                  <a:lnTo>
                    <a:pt x="13647" y="368489"/>
                  </a:lnTo>
                  <a:lnTo>
                    <a:pt x="54591" y="491319"/>
                  </a:lnTo>
                  <a:lnTo>
                    <a:pt x="95534" y="573206"/>
                  </a:lnTo>
                </a:path>
              </a:pathLst>
            </a:custGeom>
            <a:noFill/>
            <a:ln w="57150">
              <a:solidFill>
                <a:srgbClr val="66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Ellipse 37"/>
          <p:cNvSpPr/>
          <p:nvPr/>
        </p:nvSpPr>
        <p:spPr>
          <a:xfrm>
            <a:off x="1478101" y="1422841"/>
            <a:ext cx="587766" cy="530092"/>
          </a:xfrm>
          <a:prstGeom prst="ellipse">
            <a:avLst/>
          </a:prstGeom>
          <a:noFill/>
          <a:ln w="28575"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9" name="Connecteur droit avec flèche 38"/>
          <p:cNvCxnSpPr/>
          <p:nvPr/>
        </p:nvCxnSpPr>
        <p:spPr>
          <a:xfrm flipV="1">
            <a:off x="2218267" y="982133"/>
            <a:ext cx="2709333" cy="590109"/>
          </a:xfrm>
          <a:prstGeom prst="straightConnector1">
            <a:avLst/>
          </a:prstGeom>
          <a:ln w="38100" cmpd="sng">
            <a:solidFill>
              <a:srgbClr val="A6A6A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836722" y="1572242"/>
            <a:ext cx="594332" cy="619025"/>
          </a:xfrm>
          <a:prstGeom prst="ellipse">
            <a:avLst/>
          </a:prstGeom>
          <a:noFill/>
          <a:ln w="28575"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5125951" y="5529362"/>
            <a:ext cx="1342998" cy="369332"/>
          </a:xfrm>
          <a:prstGeom prst="rect">
            <a:avLst/>
          </a:prstGeom>
        </p:spPr>
        <p:txBody>
          <a:bodyPr wrap="none">
            <a:spAutoFit/>
          </a:bodyPr>
          <a:lstStyle/>
          <a:p>
            <a:r>
              <a:rPr lang="fr-FR" dirty="0"/>
              <a:t>First </a:t>
            </a:r>
            <a:r>
              <a:rPr lang="fr-FR" dirty="0" err="1"/>
              <a:t>harvest</a:t>
            </a:r>
            <a:r>
              <a:rPr lang="fr-FR" dirty="0"/>
              <a:t> </a:t>
            </a:r>
          </a:p>
        </p:txBody>
      </p:sp>
      <p:graphicFrame>
        <p:nvGraphicFramePr>
          <p:cNvPr id="42" name="Graphique 41"/>
          <p:cNvGraphicFramePr>
            <a:graphicFrameLocks/>
          </p:cNvGraphicFramePr>
          <p:nvPr>
            <p:extLst>
              <p:ext uri="{D42A27DB-BD31-4B8C-83A1-F6EECF244321}">
                <p14:modId xmlns:p14="http://schemas.microsoft.com/office/powerpoint/2010/main" val="4193722565"/>
              </p:ext>
            </p:extLst>
          </p:nvPr>
        </p:nvGraphicFramePr>
        <p:xfrm>
          <a:off x="2240727" y="1364315"/>
          <a:ext cx="6779989" cy="4573426"/>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p:cNvSpPr txBox="1"/>
          <p:nvPr/>
        </p:nvSpPr>
        <p:spPr>
          <a:xfrm>
            <a:off x="5619352" y="6253203"/>
            <a:ext cx="3524648" cy="646331"/>
          </a:xfrm>
          <a:prstGeom prst="rect">
            <a:avLst/>
          </a:prstGeom>
          <a:noFill/>
        </p:spPr>
        <p:txBody>
          <a:bodyPr wrap="none" rtlCol="0">
            <a:spAutoFit/>
          </a:bodyPr>
          <a:lstStyle/>
          <a:p>
            <a:r>
              <a:rPr lang="en-GB" i="1" dirty="0" smtClean="0"/>
              <a:t>BF = Mater</a:t>
            </a:r>
            <a:r>
              <a:rPr lang="en-GB" i="1" dirty="0"/>
              <a:t>-Bi® CF04P grade </a:t>
            </a:r>
            <a:r>
              <a:rPr lang="fr-FR" i="1" dirty="0" smtClean="0"/>
              <a:t>40 </a:t>
            </a:r>
            <a:r>
              <a:rPr lang="fr-FR" i="1" dirty="0" smtClean="0">
                <a:latin typeface="Symbol" charset="2"/>
                <a:cs typeface="Symbol" charset="2"/>
              </a:rPr>
              <a:t>m</a:t>
            </a:r>
            <a:r>
              <a:rPr lang="fr-FR" i="1" dirty="0" smtClean="0"/>
              <a:t>m</a:t>
            </a:r>
          </a:p>
          <a:p>
            <a:r>
              <a:rPr lang="fr-FR" i="1" dirty="0" smtClean="0"/>
              <a:t>PE </a:t>
            </a:r>
            <a:r>
              <a:rPr lang="fr-FR" i="1" dirty="0"/>
              <a:t> 40 </a:t>
            </a:r>
            <a:r>
              <a:rPr lang="fr-FR" i="1" dirty="0" smtClean="0">
                <a:latin typeface="Symbol" charset="2"/>
                <a:cs typeface="Symbol" charset="2"/>
              </a:rPr>
              <a:t>m</a:t>
            </a:r>
            <a:r>
              <a:rPr lang="fr-FR" i="1" dirty="0" smtClean="0"/>
              <a:t>m</a:t>
            </a:r>
            <a:endParaRPr lang="fr-FR" i="1" dirty="0"/>
          </a:p>
        </p:txBody>
      </p:sp>
      <p:sp>
        <p:nvSpPr>
          <p:cNvPr id="47" name="ZoneTexte 46"/>
          <p:cNvSpPr txBox="1"/>
          <p:nvPr/>
        </p:nvSpPr>
        <p:spPr>
          <a:xfrm>
            <a:off x="967309" y="3110270"/>
            <a:ext cx="1021584" cy="461665"/>
          </a:xfrm>
          <a:prstGeom prst="rect">
            <a:avLst/>
          </a:prstGeom>
          <a:noFill/>
        </p:spPr>
        <p:txBody>
          <a:bodyPr wrap="none" rtlCol="0">
            <a:spAutoFit/>
          </a:bodyPr>
          <a:lstStyle/>
          <a:p>
            <a:r>
              <a:rPr lang="fr-FR" sz="2400" b="1" dirty="0" smtClean="0">
                <a:latin typeface="Century Gothic"/>
                <a:cs typeface="Century Gothic"/>
              </a:rPr>
              <a:t>Trial 1</a:t>
            </a:r>
            <a:endParaRPr lang="fr-FR" sz="2400" b="1" dirty="0">
              <a:latin typeface="Century Gothic"/>
              <a:cs typeface="Century Gothic"/>
            </a:endParaRPr>
          </a:p>
        </p:txBody>
      </p:sp>
      <p:sp>
        <p:nvSpPr>
          <p:cNvPr id="48" name="ZoneTexte 47"/>
          <p:cNvSpPr txBox="1"/>
          <p:nvPr/>
        </p:nvSpPr>
        <p:spPr>
          <a:xfrm>
            <a:off x="100567" y="5898694"/>
            <a:ext cx="3590488" cy="830997"/>
          </a:xfrm>
          <a:prstGeom prst="rect">
            <a:avLst/>
          </a:prstGeom>
          <a:solidFill>
            <a:schemeClr val="bg1">
              <a:lumMod val="85000"/>
            </a:schemeClr>
          </a:solidFill>
          <a:ln>
            <a:solidFill>
              <a:srgbClr val="FFFFFF"/>
            </a:solidFill>
          </a:ln>
        </p:spPr>
        <p:txBody>
          <a:bodyPr wrap="square" rtlCol="0">
            <a:spAutoFit/>
          </a:bodyPr>
          <a:lstStyle/>
          <a:p>
            <a:pPr algn="ctr"/>
            <a:r>
              <a:rPr lang="fr-FR" sz="2400" dirty="0" smtClean="0">
                <a:latin typeface="+mj-lt"/>
                <a:cs typeface="Century Gothic"/>
              </a:rPr>
              <a:t>Positive </a:t>
            </a:r>
            <a:r>
              <a:rPr lang="fr-FR" sz="2400" dirty="0" err="1" smtClean="0">
                <a:latin typeface="+mj-lt"/>
                <a:cs typeface="Century Gothic"/>
              </a:rPr>
              <a:t>effect</a:t>
            </a:r>
            <a:r>
              <a:rPr lang="fr-FR" sz="2400" dirty="0" smtClean="0">
                <a:latin typeface="+mj-lt"/>
                <a:cs typeface="Century Gothic"/>
              </a:rPr>
              <a:t> of </a:t>
            </a:r>
            <a:r>
              <a:rPr lang="fr-FR" sz="2400" dirty="0" err="1" smtClean="0">
                <a:latin typeface="+mj-lt"/>
                <a:cs typeface="Century Gothic"/>
              </a:rPr>
              <a:t>mulching</a:t>
            </a:r>
            <a:r>
              <a:rPr lang="fr-FR" sz="2400" dirty="0" smtClean="0">
                <a:latin typeface="+mj-lt"/>
                <a:cs typeface="Century Gothic"/>
              </a:rPr>
              <a:t> </a:t>
            </a:r>
            <a:r>
              <a:rPr lang="fr-FR" sz="2400" dirty="0" err="1" smtClean="0">
                <a:latin typeface="+mj-lt"/>
                <a:cs typeface="Century Gothic"/>
              </a:rPr>
              <a:t>despite</a:t>
            </a:r>
            <a:r>
              <a:rPr lang="fr-FR" sz="2400" dirty="0" smtClean="0">
                <a:latin typeface="+mj-lt"/>
                <a:cs typeface="Century Gothic"/>
              </a:rPr>
              <a:t> the </a:t>
            </a:r>
            <a:r>
              <a:rPr lang="fr-FR" sz="2400" dirty="0" err="1" smtClean="0">
                <a:latin typeface="+mj-lt"/>
                <a:cs typeface="Century Gothic"/>
              </a:rPr>
              <a:t>loss</a:t>
            </a:r>
            <a:r>
              <a:rPr lang="fr-FR" sz="2400" dirty="0" smtClean="0">
                <a:latin typeface="+mj-lt"/>
                <a:cs typeface="Century Gothic"/>
              </a:rPr>
              <a:t> of </a:t>
            </a:r>
            <a:r>
              <a:rPr lang="fr-FR" sz="2400" dirty="0" err="1" smtClean="0">
                <a:latin typeface="+mj-lt"/>
                <a:cs typeface="Century Gothic"/>
              </a:rPr>
              <a:t>integrity</a:t>
            </a:r>
            <a:endParaRPr lang="fr-FR" sz="2400" dirty="0">
              <a:latin typeface="+mj-lt"/>
              <a:cs typeface="Century Gothic"/>
            </a:endParaRPr>
          </a:p>
        </p:txBody>
      </p:sp>
      <p:sp>
        <p:nvSpPr>
          <p:cNvPr id="3" name="Flèche vers le bas 2"/>
          <p:cNvSpPr/>
          <p:nvPr/>
        </p:nvSpPr>
        <p:spPr>
          <a:xfrm>
            <a:off x="1218126" y="5147733"/>
            <a:ext cx="1114282" cy="635629"/>
          </a:xfrm>
          <a:prstGeom prst="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5005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par défau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Thème par défaut.thmx</Template>
  <TotalTime>6364</TotalTime>
  <Words>2679</Words>
  <Application>Microsoft Macintosh PowerPoint</Application>
  <PresentationFormat>Présentation à l'écran (4:3)</PresentationFormat>
  <Paragraphs>363</Paragraphs>
  <Slides>17</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Thème par défaut</vt:lpstr>
      <vt:lpstr>Graph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 Gastaldi</dc:creator>
  <cp:lastModifiedBy>E Gastaldi</cp:lastModifiedBy>
  <cp:revision>109</cp:revision>
  <dcterms:created xsi:type="dcterms:W3CDTF">2013-05-19T19:43:16Z</dcterms:created>
  <dcterms:modified xsi:type="dcterms:W3CDTF">2018-05-30T11:15:22Z</dcterms:modified>
</cp:coreProperties>
</file>