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Slides/notesSlide1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9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1" r:id="rId1"/>
    <p:sldMasterId id="2147483696" r:id="rId2"/>
  </p:sldMasterIdLst>
  <p:notesMasterIdLst>
    <p:notesMasterId r:id="rId29"/>
  </p:notesMasterIdLst>
  <p:handoutMasterIdLst>
    <p:handoutMasterId r:id="rId30"/>
  </p:handoutMasterIdLst>
  <p:sldIdLst>
    <p:sldId id="256" r:id="rId3"/>
    <p:sldId id="555" r:id="rId4"/>
    <p:sldId id="647" r:id="rId5"/>
    <p:sldId id="632" r:id="rId6"/>
    <p:sldId id="634" r:id="rId7"/>
    <p:sldId id="633" r:id="rId8"/>
    <p:sldId id="643" r:id="rId9"/>
    <p:sldId id="642" r:id="rId10"/>
    <p:sldId id="640" r:id="rId11"/>
    <p:sldId id="641" r:id="rId12"/>
    <p:sldId id="644" r:id="rId13"/>
    <p:sldId id="645" r:id="rId14"/>
    <p:sldId id="646" r:id="rId15"/>
    <p:sldId id="638" r:id="rId16"/>
    <p:sldId id="635" r:id="rId17"/>
    <p:sldId id="637" r:id="rId18"/>
    <p:sldId id="639" r:id="rId19"/>
    <p:sldId id="636" r:id="rId20"/>
    <p:sldId id="616" r:id="rId21"/>
    <p:sldId id="648" r:id="rId22"/>
    <p:sldId id="649" r:id="rId23"/>
    <p:sldId id="651" r:id="rId24"/>
    <p:sldId id="650" r:id="rId25"/>
    <p:sldId id="653" r:id="rId26"/>
    <p:sldId id="652" r:id="rId27"/>
    <p:sldId id="654" r:id="rId28"/>
  </p:sldIdLst>
  <p:sldSz cx="9144000" cy="6858000" type="screen4x3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4">
          <p15:clr>
            <a:srgbClr val="A4A3A4"/>
          </p15:clr>
        </p15:guide>
        <p15:guide id="2" pos="2101">
          <p15:clr>
            <a:srgbClr val="A4A3A4"/>
          </p15:clr>
        </p15:guide>
        <p15:guide id="3" orient="horz" pos="3132">
          <p15:clr>
            <a:srgbClr val="A4A3A4"/>
          </p15:clr>
        </p15:guide>
        <p15:guide id="4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CC00"/>
    <a:srgbClr val="FF9900"/>
    <a:srgbClr val="029CCC"/>
    <a:srgbClr val="FF0000"/>
    <a:srgbClr val="33560F"/>
    <a:srgbClr val="008000"/>
    <a:srgbClr val="339933"/>
    <a:srgbClr val="00CC00"/>
    <a:srgbClr val="55F5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6" autoAdjust="0"/>
    <p:restoredTop sz="78672" autoAdjust="0"/>
  </p:normalViewPr>
  <p:slideViewPr>
    <p:cSldViewPr>
      <p:cViewPr>
        <p:scale>
          <a:sx n="60" d="100"/>
          <a:sy n="60" d="100"/>
        </p:scale>
        <p:origin x="6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3228"/>
    </p:cViewPr>
  </p:sorterViewPr>
  <p:notesViewPr>
    <p:cSldViewPr>
      <p:cViewPr varScale="1">
        <p:scale>
          <a:sx n="56" d="100"/>
          <a:sy n="56" d="100"/>
        </p:scale>
        <p:origin x="-2544" y="-84"/>
      </p:cViewPr>
      <p:guideLst>
        <p:guide orient="horz" pos="3114"/>
        <p:guide pos="2101"/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AA\CIPA\Gisement%20monde\Statistics%20CIPA%20Chin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World!$K$20</c:f>
              <c:strCache>
                <c:ptCount val="1"/>
                <c:pt idx="0">
                  <c:v>Neuf/ New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254629629629629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7777777777777779E-3"/>
                  <c:y val="0.347222222222222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World!$L$19:$M$19</c:f>
              <c:numCache>
                <c:formatCode>General</c:formatCode>
                <c:ptCount val="2"/>
                <c:pt idx="0">
                  <c:v>2018</c:v>
                </c:pt>
                <c:pt idx="1">
                  <c:v>2030</c:v>
                </c:pt>
              </c:numCache>
            </c:numRef>
          </c:cat>
          <c:val>
            <c:numRef>
              <c:f>World!$L$20:$M$20</c:f>
              <c:numCache>
                <c:formatCode>_-* #\ ##0\ _€_-;\-* #\ ##0\ _€_-;_-* "-"??\ _€_-;_-@_-</c:formatCode>
                <c:ptCount val="2"/>
                <c:pt idx="0">
                  <c:v>6120</c:v>
                </c:pt>
                <c:pt idx="1">
                  <c:v>9500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75973512"/>
        <c:axId val="528448184"/>
      </c:barChart>
      <c:catAx>
        <c:axId val="475973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448184"/>
        <c:crosses val="autoZero"/>
        <c:auto val="1"/>
        <c:lblAlgn val="ctr"/>
        <c:lblOffset val="100"/>
        <c:noMultiLvlLbl val="0"/>
      </c:catAx>
      <c:valAx>
        <c:axId val="528448184"/>
        <c:scaling>
          <c:orientation val="minMax"/>
        </c:scaling>
        <c:delete val="1"/>
        <c:axPos val="l"/>
        <c:numFmt formatCode="_-* #\ ##0\ _€_-;\-* #\ ##0\ _€_-;_-* &quot;-&quot;??\ _€_-;_-@_-" sourceLinked="1"/>
        <c:majorTickMark val="none"/>
        <c:minorTickMark val="none"/>
        <c:tickLblPos val="nextTo"/>
        <c:crossAx val="475973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460" cy="496567"/>
          </a:xfrm>
          <a:prstGeom prst="rect">
            <a:avLst/>
          </a:prstGeom>
        </p:spPr>
        <p:txBody>
          <a:bodyPr vert="horz" lIns="91866" tIns="45934" rIns="91866" bIns="4593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294" y="1"/>
            <a:ext cx="2950460" cy="496567"/>
          </a:xfrm>
          <a:prstGeom prst="rect">
            <a:avLst/>
          </a:prstGeom>
        </p:spPr>
        <p:txBody>
          <a:bodyPr vert="horz" lIns="91866" tIns="45934" rIns="91866" bIns="45934" rtlCol="0"/>
          <a:lstStyle>
            <a:lvl1pPr algn="r">
              <a:defRPr sz="1200"/>
            </a:lvl1pPr>
          </a:lstStyle>
          <a:p>
            <a:fld id="{F64EFE58-FEA6-4D9F-AF6F-8B2B368723C0}" type="datetimeFigureOut">
              <a:rPr lang="fr-FR" smtClean="0"/>
              <a:pPr/>
              <a:t>21/05/2018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44351"/>
            <a:ext cx="2950460" cy="496566"/>
          </a:xfrm>
          <a:prstGeom prst="rect">
            <a:avLst/>
          </a:prstGeom>
        </p:spPr>
        <p:txBody>
          <a:bodyPr vert="horz" lIns="91866" tIns="45934" rIns="91866" bIns="4593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294" y="9444351"/>
            <a:ext cx="2950460" cy="496566"/>
          </a:xfrm>
          <a:prstGeom prst="rect">
            <a:avLst/>
          </a:prstGeom>
        </p:spPr>
        <p:txBody>
          <a:bodyPr vert="horz" lIns="91866" tIns="45934" rIns="91866" bIns="45934" rtlCol="0" anchor="b"/>
          <a:lstStyle>
            <a:lvl1pPr algn="r">
              <a:defRPr sz="1200"/>
            </a:lvl1pPr>
          </a:lstStyle>
          <a:p>
            <a:fld id="{EB164B91-39CB-4C28-B69E-DCB41FE7A8E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341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2" cy="497126"/>
          </a:xfrm>
          <a:prstGeom prst="rect">
            <a:avLst/>
          </a:prstGeom>
        </p:spPr>
        <p:txBody>
          <a:bodyPr vert="horz" lIns="91866" tIns="45934" rIns="91866" bIns="4593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7638" y="0"/>
            <a:ext cx="2951162" cy="497126"/>
          </a:xfrm>
          <a:prstGeom prst="rect">
            <a:avLst/>
          </a:prstGeom>
        </p:spPr>
        <p:txBody>
          <a:bodyPr vert="horz" lIns="91866" tIns="45934" rIns="91866" bIns="45934" rtlCol="0"/>
          <a:lstStyle>
            <a:lvl1pPr algn="r">
              <a:defRPr sz="1200"/>
            </a:lvl1pPr>
          </a:lstStyle>
          <a:p>
            <a:fld id="{E4E1AE83-0844-4EE1-9286-8DEAA4149F02}" type="datetimeFigureOut">
              <a:rPr lang="fr-FR" smtClean="0"/>
              <a:pPr/>
              <a:t>21/05/2018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66" tIns="45934" rIns="91866" bIns="4593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038" y="4722695"/>
            <a:ext cx="5448300" cy="4474131"/>
          </a:xfrm>
          <a:prstGeom prst="rect">
            <a:avLst/>
          </a:prstGeom>
        </p:spPr>
        <p:txBody>
          <a:bodyPr vert="horz" lIns="91866" tIns="45934" rIns="91866" bIns="45934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2" cy="497126"/>
          </a:xfrm>
          <a:prstGeom prst="rect">
            <a:avLst/>
          </a:prstGeom>
        </p:spPr>
        <p:txBody>
          <a:bodyPr vert="horz" lIns="91866" tIns="45934" rIns="91866" bIns="4593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7638" y="9443662"/>
            <a:ext cx="2951162" cy="497126"/>
          </a:xfrm>
          <a:prstGeom prst="rect">
            <a:avLst/>
          </a:prstGeom>
        </p:spPr>
        <p:txBody>
          <a:bodyPr vert="horz" lIns="91866" tIns="45934" rIns="91866" bIns="45934" rtlCol="0" anchor="b"/>
          <a:lstStyle>
            <a:lvl1pPr algn="r">
              <a:defRPr sz="1200"/>
            </a:lvl1pPr>
          </a:lstStyle>
          <a:p>
            <a:fld id="{B00B5579-54C2-4D97-AE96-A1FD52A53B7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175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Aknowledgement</a:t>
            </a:r>
            <a:r>
              <a:rPr lang="fr-FR" dirty="0" smtClean="0"/>
              <a:t>:</a:t>
            </a:r>
            <a:r>
              <a:rPr lang="fr-FR" baseline="0" dirty="0" smtClean="0"/>
              <a:t> No official </a:t>
            </a:r>
            <a:r>
              <a:rPr lang="fr-FR" baseline="0" dirty="0" err="1" smtClean="0"/>
              <a:t>statistics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assumption</a:t>
            </a:r>
            <a:r>
              <a:rPr lang="fr-FR" baseline="0" dirty="0" smtClean="0"/>
              <a:t> made out of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analysis</a:t>
            </a:r>
            <a:r>
              <a:rPr lang="fr-FR" baseline="0" dirty="0" smtClean="0"/>
              <a:t> and communications.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subject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critisized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amended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Nevetheless</a:t>
            </a:r>
            <a:r>
              <a:rPr lang="fr-FR" baseline="0" dirty="0" smtClean="0"/>
              <a:t>, global </a:t>
            </a:r>
            <a:r>
              <a:rPr lang="fr-FR" baseline="0" dirty="0" err="1" smtClean="0"/>
              <a:t>tendencies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well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shared</a:t>
            </a:r>
            <a:r>
              <a:rPr lang="fr-FR" baseline="0" dirty="0" smtClean="0"/>
              <a:t> in the plasticulture </a:t>
            </a:r>
            <a:r>
              <a:rPr lang="fr-FR" baseline="0" dirty="0" err="1" smtClean="0"/>
              <a:t>community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as a </a:t>
            </a:r>
            <a:r>
              <a:rPr lang="fr-FR" baseline="0" dirty="0" err="1" smtClean="0"/>
              <a:t>reference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today</a:t>
            </a:r>
            <a:r>
              <a:rPr lang="fr-FR" baseline="0" dirty="0" smtClean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669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have to do </a:t>
            </a:r>
            <a:r>
              <a:rPr lang="fr-FR" dirty="0" err="1" smtClean="0"/>
              <a:t>somethings</a:t>
            </a:r>
            <a:r>
              <a:rPr lang="fr-FR" dirty="0" smtClean="0"/>
              <a:t>…</a:t>
            </a:r>
          </a:p>
          <a:p>
            <a:r>
              <a:rPr lang="fr-FR" dirty="0" smtClean="0"/>
              <a:t>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mulching</a:t>
            </a:r>
            <a:r>
              <a:rPr lang="fr-FR" baseline="0" dirty="0" smtClean="0"/>
              <a:t> situation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critical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resposible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most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negatives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externalities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2888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must </a:t>
            </a:r>
            <a:r>
              <a:rPr lang="fr-FR" dirty="0" err="1" smtClean="0"/>
              <a:t>reduce</a:t>
            </a:r>
            <a:r>
              <a:rPr lang="fr-FR" dirty="0" smtClean="0"/>
              <a:t> the </a:t>
            </a:r>
            <a:r>
              <a:rPr lang="fr-FR" dirty="0" err="1" smtClean="0"/>
              <a:t>soilage</a:t>
            </a:r>
            <a:r>
              <a:rPr lang="fr-FR" dirty="0" smtClean="0"/>
              <a:t> </a:t>
            </a:r>
            <a:r>
              <a:rPr lang="fr-FR" dirty="0" err="1" smtClean="0"/>
              <a:t>contend</a:t>
            </a:r>
            <a:r>
              <a:rPr lang="fr-FR" dirty="0" smtClean="0"/>
              <a:t> of </a:t>
            </a:r>
            <a:r>
              <a:rPr lang="fr-FR" dirty="0" err="1" smtClean="0"/>
              <a:t>used</a:t>
            </a:r>
            <a:r>
              <a:rPr lang="fr-FR" dirty="0" smtClean="0"/>
              <a:t> films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635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017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lack</a:t>
            </a:r>
            <a:r>
              <a:rPr lang="fr-FR" dirty="0" smtClean="0"/>
              <a:t> of </a:t>
            </a:r>
            <a:r>
              <a:rPr lang="fr-FR" dirty="0" err="1" smtClean="0"/>
              <a:t>collecting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scheme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waste</a:t>
            </a:r>
            <a:r>
              <a:rPr lang="fr-FR" baseline="0" dirty="0" smtClean="0"/>
              <a:t> management system cause </a:t>
            </a:r>
            <a:r>
              <a:rPr lang="fr-FR" baseline="0" dirty="0" err="1" smtClean="0"/>
              <a:t>tremendous</a:t>
            </a:r>
            <a:r>
              <a:rPr lang="fr-FR" baseline="0" dirty="0" smtClean="0"/>
              <a:t> damage on the </a:t>
            </a:r>
            <a:r>
              <a:rPr lang="fr-FR" baseline="0" dirty="0" err="1" smtClean="0"/>
              <a:t>environement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There are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few places </a:t>
            </a:r>
            <a:r>
              <a:rPr lang="fr-FR" baseline="0" dirty="0" err="1" smtClean="0"/>
              <a:t>really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safe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matter</a:t>
            </a:r>
            <a:r>
              <a:rPr lang="fr-FR" baseline="0" dirty="0" smtClean="0"/>
              <a:t> in the world. Agri-</a:t>
            </a:r>
            <a:r>
              <a:rPr lang="fr-FR" baseline="0" dirty="0" err="1" smtClean="0"/>
              <a:t>waste</a:t>
            </a:r>
            <a:r>
              <a:rPr lang="fr-FR" baseline="0" dirty="0" smtClean="0"/>
              <a:t> management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priority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every</a:t>
            </a:r>
            <a:r>
              <a:rPr lang="fr-FR" baseline="0" dirty="0" smtClean="0"/>
              <a:t> country for the </a:t>
            </a:r>
            <a:r>
              <a:rPr lang="fr-FR" baseline="0" dirty="0" err="1" smtClean="0"/>
              <a:t>next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decade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9283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170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483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294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lack</a:t>
            </a:r>
            <a:r>
              <a:rPr lang="fr-FR" dirty="0" smtClean="0"/>
              <a:t> of </a:t>
            </a:r>
            <a:r>
              <a:rPr lang="fr-FR" dirty="0" err="1" smtClean="0"/>
              <a:t>collecting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scheme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waste</a:t>
            </a:r>
            <a:r>
              <a:rPr lang="fr-FR" baseline="0" dirty="0" smtClean="0"/>
              <a:t> management system cause </a:t>
            </a:r>
            <a:r>
              <a:rPr lang="fr-FR" baseline="0" dirty="0" err="1" smtClean="0"/>
              <a:t>tremendous</a:t>
            </a:r>
            <a:r>
              <a:rPr lang="fr-FR" baseline="0" dirty="0" smtClean="0"/>
              <a:t> damage on the </a:t>
            </a:r>
            <a:r>
              <a:rPr lang="fr-FR" baseline="0" dirty="0" err="1" smtClean="0"/>
              <a:t>environement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There are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few places </a:t>
            </a:r>
            <a:r>
              <a:rPr lang="fr-FR" baseline="0" dirty="0" err="1" smtClean="0"/>
              <a:t>really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safe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matter</a:t>
            </a:r>
            <a:r>
              <a:rPr lang="fr-FR" baseline="0" dirty="0" smtClean="0"/>
              <a:t> in the world. Agri-</a:t>
            </a:r>
            <a:r>
              <a:rPr lang="fr-FR" baseline="0" dirty="0" err="1" smtClean="0"/>
              <a:t>waste</a:t>
            </a:r>
            <a:r>
              <a:rPr lang="fr-FR" baseline="0" dirty="0" smtClean="0"/>
              <a:t> management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priority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every</a:t>
            </a:r>
            <a:r>
              <a:rPr lang="fr-FR" baseline="0" dirty="0" smtClean="0"/>
              <a:t> country for the </a:t>
            </a:r>
            <a:r>
              <a:rPr lang="fr-FR" baseline="0" dirty="0" err="1" smtClean="0"/>
              <a:t>next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decade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608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kill the plastic, you kill the production: 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coton</a:t>
            </a:r>
            <a:r>
              <a:rPr lang="en-US" baseline="0" dirty="0" smtClean="0"/>
              <a:t> any more in China, a strategic product.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3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scientific community should consider in any single project, the end of life of the plastic involved in their project.</a:t>
            </a:r>
          </a:p>
          <a:p>
            <a:r>
              <a:rPr lang="en-US" baseline="0" dirty="0" smtClean="0"/>
              <a:t>Producer = your 100% responsibility, Farmers 100% responsible, Distributors 100% responsibility</a:t>
            </a:r>
          </a:p>
          <a:p>
            <a:r>
              <a:rPr lang="en-US" baseline="0" dirty="0" smtClean="0"/>
              <a:t>Thank to the workshop Plasticulture and Circular Economy for the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539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/>
              <a:t>Aknowledgement</a:t>
            </a:r>
            <a:r>
              <a:rPr lang="fr-FR" dirty="0" smtClean="0"/>
              <a:t>:</a:t>
            </a:r>
            <a:r>
              <a:rPr lang="fr-FR" baseline="0" dirty="0" smtClean="0"/>
              <a:t> No official </a:t>
            </a:r>
            <a:r>
              <a:rPr lang="fr-FR" baseline="0" dirty="0" err="1" smtClean="0"/>
              <a:t>statistics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assumption</a:t>
            </a:r>
            <a:r>
              <a:rPr lang="fr-FR" baseline="0" dirty="0" smtClean="0"/>
              <a:t> made out of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analysis</a:t>
            </a:r>
            <a:r>
              <a:rPr lang="fr-FR" baseline="0" dirty="0" smtClean="0"/>
              <a:t> and communications.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subject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critisized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amended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Nevetheless</a:t>
            </a:r>
            <a:r>
              <a:rPr lang="fr-FR" baseline="0" dirty="0" smtClean="0"/>
              <a:t>, global </a:t>
            </a:r>
            <a:r>
              <a:rPr lang="fr-FR" baseline="0" dirty="0" err="1" smtClean="0"/>
              <a:t>tendencies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well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shared</a:t>
            </a:r>
            <a:r>
              <a:rPr lang="fr-FR" baseline="0" dirty="0" smtClean="0"/>
              <a:t> in the plasticulture </a:t>
            </a:r>
            <a:r>
              <a:rPr lang="fr-FR" baseline="0" dirty="0" err="1" smtClean="0"/>
              <a:t>community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as a </a:t>
            </a:r>
            <a:r>
              <a:rPr lang="fr-FR" baseline="0" dirty="0" err="1" smtClean="0"/>
              <a:t>reference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today</a:t>
            </a:r>
            <a:r>
              <a:rPr lang="fr-FR" baseline="0" dirty="0" smtClean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5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to EPRO</a:t>
            </a:r>
          </a:p>
          <a:p>
            <a:r>
              <a:rPr lang="en-US" dirty="0" smtClean="0"/>
              <a:t>We can depend on them</a:t>
            </a:r>
            <a:endParaRPr lang="en-US" baseline="0" dirty="0" smtClean="0"/>
          </a:p>
          <a:p>
            <a:r>
              <a:rPr lang="en-US" baseline="0" dirty="0" smtClean="0"/>
              <a:t>Thank to the workshop Plasticulture and Circular Economy for the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507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910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142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047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317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noProof="0" dirty="0" smtClean="0"/>
              <a:t>Asia/</a:t>
            </a:r>
            <a:r>
              <a:rPr lang="en-US" sz="900" baseline="0" noProof="0" dirty="0" smtClean="0"/>
              <a:t> China: Greenhouses+ thickness increase on mulching + Agri-plastics development plan in India (</a:t>
            </a:r>
          </a:p>
          <a:p>
            <a:r>
              <a:rPr lang="en-US" sz="900" noProof="0" dirty="0" smtClean="0"/>
              <a:t>Europe, mainly eastern </a:t>
            </a:r>
            <a:r>
              <a:rPr lang="en-US" sz="900" noProof="0" dirty="0" smtClean="0"/>
              <a:t>Europe</a:t>
            </a:r>
          </a:p>
          <a:p>
            <a:r>
              <a:rPr lang="en-US" sz="900" noProof="0" dirty="0" smtClean="0"/>
              <a:t>Independence in alimentary production: China,</a:t>
            </a:r>
            <a:r>
              <a:rPr lang="en-US" sz="900" baseline="0" noProof="0" dirty="0" smtClean="0"/>
              <a:t> India, Brazil, Russia and generally speaking Africa</a:t>
            </a:r>
            <a:endParaRPr lang="en-US" sz="900" noProof="0" dirty="0" smtClean="0"/>
          </a:p>
          <a:p>
            <a:endParaRPr lang="fr-FR" sz="9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251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772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1000 tons of </a:t>
            </a:r>
            <a:r>
              <a:rPr lang="fr-FR" baseline="0" dirty="0" smtClean="0"/>
              <a:t>plastics = 150 </a:t>
            </a:r>
            <a:r>
              <a:rPr lang="fr-FR" baseline="0" dirty="0" err="1" smtClean="0"/>
              <a:t>loads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70% </a:t>
            </a:r>
            <a:r>
              <a:rPr lang="fr-FR" baseline="0" dirty="0" err="1" smtClean="0"/>
              <a:t>soilage</a:t>
            </a:r>
            <a:r>
              <a:rPr lang="fr-FR" baseline="0" dirty="0" smtClean="0"/>
              <a:t> rate, 50 </a:t>
            </a:r>
            <a:r>
              <a:rPr lang="fr-FR" baseline="0" dirty="0" err="1" smtClean="0"/>
              <a:t>loads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30% </a:t>
            </a:r>
            <a:r>
              <a:rPr lang="fr-FR" baseline="0" dirty="0" err="1" smtClean="0"/>
              <a:t>soilage</a:t>
            </a:r>
            <a:r>
              <a:rPr lang="fr-FR" baseline="0" dirty="0" smtClean="0"/>
              <a:t> rate</a:t>
            </a:r>
          </a:p>
          <a:p>
            <a:r>
              <a:rPr lang="fr-FR" baseline="0" dirty="0" err="1" smtClean="0"/>
              <a:t>Cost</a:t>
            </a:r>
            <a:r>
              <a:rPr lang="fr-FR" baseline="0" dirty="0" smtClean="0"/>
              <a:t> per ton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250/350€, 70% to finance the </a:t>
            </a:r>
            <a:r>
              <a:rPr lang="fr-FR" baseline="0" dirty="0" err="1" smtClean="0"/>
              <a:t>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soilage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contend</a:t>
            </a:r>
            <a:r>
              <a:rPr lang="fr-FR" baseline="0" dirty="0" smtClean="0"/>
              <a:t>! (200€!)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B5579-54C2-4D97-AE96-A1FD52A53B7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981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 fontAlgn="base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 smtClean="0">
                <a:latin typeface="Arial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8D9C8F-6DFA-4E99-B6C2-680492B5632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49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272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207375" y="6645275"/>
            <a:ext cx="720725" cy="150813"/>
          </a:xfrm>
        </p:spPr>
        <p:txBody>
          <a:bodyPr/>
          <a:lstStyle>
            <a:lvl1pPr fontAlgn="base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F308A7-5A2E-4366-A5E7-E5D5D392D4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2028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F308A7-5A2E-4366-A5E7-E5D5D392D4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981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207375" y="6645275"/>
            <a:ext cx="720725" cy="150813"/>
          </a:xfrm>
        </p:spPr>
        <p:txBody>
          <a:bodyPr/>
          <a:lstStyle>
            <a:lvl1pPr fontAlgn="base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F308A7-5A2E-4366-A5E7-E5D5D392D4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88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70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3"/>
          <p:cNvSpPr txBox="1">
            <a:spLocks/>
          </p:cNvSpPr>
          <p:nvPr userDrawn="1"/>
        </p:nvSpPr>
        <p:spPr>
          <a:xfrm>
            <a:off x="8207375" y="6645275"/>
            <a:ext cx="720725" cy="150813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 kern="1200">
                <a:solidFill>
                  <a:schemeClr val="bg1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5F308A7-5A2E-4366-A5E7-E5D5D392D4D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713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itePlaz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 fontAlgn="base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 smtClean="0">
                <a:latin typeface="Arial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8D9C8F-6DFA-4E99-B6C2-680492B5632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067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628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F308A7-5A2E-4366-A5E7-E5D5D392D4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91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ags" Target="../tags/tag3.xml"/><Relationship Id="rId11" Type="http://schemas.openxmlformats.org/officeDocument/2006/relationships/image" Target="../media/image5.jpeg"/><Relationship Id="rId5" Type="http://schemas.openxmlformats.org/officeDocument/2006/relationships/theme" Target="../theme/theme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2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10" y="5963444"/>
            <a:ext cx="91440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207375" y="6645275"/>
            <a:ext cx="720725" cy="1508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fontAlgn="auto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 smtClean="0">
                <a:solidFill>
                  <a:schemeClr val="bg1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C670A27D-BBD6-48FE-9318-5AF284EB188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9" name="DokuPlaz"/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936625" y="6764338"/>
            <a:ext cx="7270750" cy="90487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endParaRPr lang="fr-FR" sz="600">
              <a:solidFill>
                <a:srgbClr val="000000"/>
              </a:solidFill>
            </a:endParaRPr>
          </a:p>
        </p:txBody>
      </p:sp>
      <p:sp>
        <p:nvSpPr>
          <p:cNvPr id="13" name="Titre 9"/>
          <p:cNvSpPr txBox="1">
            <a:spLocks/>
          </p:cNvSpPr>
          <p:nvPr userDrawn="1"/>
        </p:nvSpPr>
        <p:spPr>
          <a:xfrm>
            <a:off x="5605463" y="346075"/>
            <a:ext cx="3289300" cy="400050"/>
          </a:xfrm>
          <a:prstGeom prst="rect">
            <a:avLst/>
          </a:prstGeom>
          <a:noFill/>
        </p:spPr>
        <p:txBody>
          <a:bodyPr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4E982A"/>
                </a:solidFill>
                <a:latin typeface="Lucida Calligraphy" pitchFamily="66" charset="0"/>
              </a:rPr>
              <a:t>Alliance for Nature</a:t>
            </a:r>
            <a:endParaRPr lang="fr-FR" sz="2000" b="1" dirty="0" smtClean="0">
              <a:solidFill>
                <a:srgbClr val="4E982A"/>
              </a:solidFill>
              <a:latin typeface="Lucida Calligraphy" pitchFamily="66" charset="0"/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2035175" y="836712"/>
            <a:ext cx="6641281" cy="1"/>
          </a:xfrm>
          <a:prstGeom prst="line">
            <a:avLst/>
          </a:prstGeom>
          <a:ln w="28575">
            <a:gradFill flip="none" rotWithShape="1">
              <a:gsLst>
                <a:gs pos="30000">
                  <a:schemeClr val="accent1">
                    <a:alpha val="0"/>
                    <a:lumMod val="0"/>
                    <a:lumOff val="100000"/>
                  </a:schemeClr>
                </a:gs>
                <a:gs pos="62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Image 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9050"/>
            <a:ext cx="174307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numéro de diapositive 5"/>
          <p:cNvSpPr txBox="1">
            <a:spLocks/>
          </p:cNvSpPr>
          <p:nvPr userDrawn="1"/>
        </p:nvSpPr>
        <p:spPr>
          <a:xfrm>
            <a:off x="5425645" y="6434931"/>
            <a:ext cx="2133600" cy="188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sz="700" dirty="0" smtClean="0"/>
              <a:t> XXI st CIPA </a:t>
            </a:r>
            <a:r>
              <a:rPr lang="fr-FR" sz="700" dirty="0" err="1" smtClean="0"/>
              <a:t>Congress</a:t>
            </a:r>
            <a:r>
              <a:rPr lang="fr-FR" sz="700" dirty="0" smtClean="0"/>
              <a:t> 20180328</a:t>
            </a:r>
            <a:endParaRPr lang="fr-FR" sz="700" dirty="0"/>
          </a:p>
        </p:txBody>
      </p:sp>
      <p:sp>
        <p:nvSpPr>
          <p:cNvPr id="2" name="Ellipse 1"/>
          <p:cNvSpPr/>
          <p:nvPr userDrawn="1"/>
        </p:nvSpPr>
        <p:spPr>
          <a:xfrm>
            <a:off x="169863" y="5603875"/>
            <a:ext cx="1277937" cy="1192213"/>
          </a:xfrm>
          <a:prstGeom prst="ellips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008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Ellipse 17"/>
          <p:cNvSpPr/>
          <p:nvPr userDrawn="1"/>
        </p:nvSpPr>
        <p:spPr>
          <a:xfrm>
            <a:off x="7734300" y="5603875"/>
            <a:ext cx="1193800" cy="1157288"/>
          </a:xfrm>
          <a:prstGeom prst="ellips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008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37" name="Image 9" descr="logo cpa lettre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" y="5863034"/>
            <a:ext cx="9461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86686" y="5837542"/>
            <a:ext cx="1289027" cy="66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1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110000"/>
        </a:spcBef>
        <a:spcAft>
          <a:spcPct val="110000"/>
        </a:spcAft>
        <a:defRPr sz="3000" b="1" kern="1200">
          <a:solidFill>
            <a:srgbClr val="000000"/>
          </a:solidFill>
          <a:latin typeface="Arial"/>
          <a:ea typeface="+mj-ea"/>
          <a:cs typeface="+mj-cs"/>
        </a:defRPr>
      </a:lvl1pPr>
      <a:lvl2pPr algn="l" rtl="0" fontAlgn="base">
        <a:spcBef>
          <a:spcPct val="110000"/>
        </a:spcBef>
        <a:spcAft>
          <a:spcPct val="110000"/>
        </a:spcAft>
        <a:defRPr sz="3000" b="1">
          <a:solidFill>
            <a:srgbClr val="000000"/>
          </a:solidFill>
          <a:latin typeface="Arial" panose="020B0604020202020204" pitchFamily="34" charset="0"/>
        </a:defRPr>
      </a:lvl2pPr>
      <a:lvl3pPr algn="l" rtl="0" fontAlgn="base">
        <a:spcBef>
          <a:spcPct val="110000"/>
        </a:spcBef>
        <a:spcAft>
          <a:spcPct val="110000"/>
        </a:spcAft>
        <a:defRPr sz="3000" b="1">
          <a:solidFill>
            <a:srgbClr val="000000"/>
          </a:solidFill>
          <a:latin typeface="Arial" panose="020B0604020202020204" pitchFamily="34" charset="0"/>
        </a:defRPr>
      </a:lvl3pPr>
      <a:lvl4pPr algn="l" rtl="0" fontAlgn="base">
        <a:spcBef>
          <a:spcPct val="110000"/>
        </a:spcBef>
        <a:spcAft>
          <a:spcPct val="110000"/>
        </a:spcAft>
        <a:defRPr sz="3000" b="1">
          <a:solidFill>
            <a:srgbClr val="000000"/>
          </a:solidFill>
          <a:latin typeface="Arial" panose="020B0604020202020204" pitchFamily="34" charset="0"/>
        </a:defRPr>
      </a:lvl4pPr>
      <a:lvl5pPr algn="l" rtl="0" fontAlgn="base">
        <a:spcBef>
          <a:spcPct val="110000"/>
        </a:spcBef>
        <a:spcAft>
          <a:spcPct val="110000"/>
        </a:spcAft>
        <a:defRPr sz="3000" b="1">
          <a:solidFill>
            <a:srgbClr val="000000"/>
          </a:solidFill>
          <a:latin typeface="Arial" panose="020B0604020202020204" pitchFamily="34" charset="0"/>
        </a:defRPr>
      </a:lvl5pPr>
      <a:lvl6pPr marL="457200" algn="l" rtl="0" fontAlgn="base">
        <a:spcBef>
          <a:spcPct val="110000"/>
        </a:spcBef>
        <a:spcAft>
          <a:spcPct val="110000"/>
        </a:spcAft>
        <a:defRPr sz="3000" b="1">
          <a:solidFill>
            <a:srgbClr val="000000"/>
          </a:solidFill>
          <a:latin typeface="Arial" panose="020B0604020202020204" pitchFamily="34" charset="0"/>
        </a:defRPr>
      </a:lvl6pPr>
      <a:lvl7pPr marL="914400" algn="l" rtl="0" fontAlgn="base">
        <a:spcBef>
          <a:spcPct val="110000"/>
        </a:spcBef>
        <a:spcAft>
          <a:spcPct val="110000"/>
        </a:spcAft>
        <a:defRPr sz="3000" b="1">
          <a:solidFill>
            <a:srgbClr val="000000"/>
          </a:solidFill>
          <a:latin typeface="Arial" panose="020B0604020202020204" pitchFamily="34" charset="0"/>
        </a:defRPr>
      </a:lvl7pPr>
      <a:lvl8pPr marL="1371600" algn="l" rtl="0" fontAlgn="base">
        <a:spcBef>
          <a:spcPct val="110000"/>
        </a:spcBef>
        <a:spcAft>
          <a:spcPct val="110000"/>
        </a:spcAft>
        <a:defRPr sz="3000" b="1">
          <a:solidFill>
            <a:srgbClr val="000000"/>
          </a:solidFill>
          <a:latin typeface="Arial" panose="020B0604020202020204" pitchFamily="34" charset="0"/>
        </a:defRPr>
      </a:lvl8pPr>
      <a:lvl9pPr marL="1828800" algn="l" rtl="0" fontAlgn="base">
        <a:spcBef>
          <a:spcPct val="110000"/>
        </a:spcBef>
        <a:spcAft>
          <a:spcPct val="110000"/>
        </a:spcAft>
        <a:defRPr sz="3000" b="1">
          <a:solidFill>
            <a:srgbClr val="000000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accent1"/>
        </a:buClr>
        <a:buFont typeface="Wingdings" panose="05000000000000000000" pitchFamily="2" charset="2"/>
        <a:buChar char="n"/>
        <a:defRPr sz="2000" kern="1200">
          <a:solidFill>
            <a:srgbClr val="000000"/>
          </a:solidFill>
          <a:latin typeface="Arial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accent1"/>
        </a:buClr>
        <a:buFont typeface="Wingdings" panose="05000000000000000000" pitchFamily="2" charset="2"/>
        <a:buChar char="n"/>
        <a:defRPr sz="2000" kern="1200">
          <a:solidFill>
            <a:srgbClr val="000000"/>
          </a:solidFill>
          <a:latin typeface="Arial"/>
          <a:ea typeface="+mn-ea"/>
          <a:cs typeface="+mn-cs"/>
        </a:defRPr>
      </a:lvl2pPr>
      <a:lvl3pPr marL="1143000" indent="-2286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 kern="1200">
          <a:solidFill>
            <a:srgbClr val="7F7F7F"/>
          </a:solidFill>
          <a:latin typeface="Arial"/>
          <a:ea typeface="+mn-ea"/>
          <a:cs typeface="+mn-cs"/>
        </a:defRPr>
      </a:lvl3pPr>
      <a:lvl4pPr marL="1600200" indent="-2286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 kern="1200">
          <a:solidFill>
            <a:srgbClr val="7F7F7F"/>
          </a:solidFill>
          <a:latin typeface="Arial"/>
          <a:ea typeface="+mn-ea"/>
          <a:cs typeface="+mn-cs"/>
        </a:defRPr>
      </a:lvl4pPr>
      <a:lvl5pPr marL="2057400" indent="-2286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 kern="1200">
          <a:solidFill>
            <a:srgbClr val="7F7F7F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2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6011863"/>
            <a:ext cx="91440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itePlaz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207375" y="6645275"/>
            <a:ext cx="720725" cy="1508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fontAlgn="auto">
              <a:lnSpc>
                <a:spcPct val="100000"/>
              </a:lnSpc>
              <a:spcBef>
                <a:spcPct val="110000"/>
              </a:spcBef>
              <a:spcAft>
                <a:spcPct val="110000"/>
              </a:spcAft>
              <a:defRPr sz="800" b="0" i="0" smtClean="0">
                <a:solidFill>
                  <a:schemeClr val="bg1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C670A27D-BBD6-48FE-9318-5AF284EB188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9" name="DokuPlaz"/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936625" y="6764338"/>
            <a:ext cx="7270750" cy="90487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endParaRPr lang="fr-FR" sz="600">
              <a:solidFill>
                <a:srgbClr val="000000"/>
              </a:solidFill>
            </a:endParaRPr>
          </a:p>
        </p:txBody>
      </p:sp>
      <p:sp>
        <p:nvSpPr>
          <p:cNvPr id="13" name="Titre 9"/>
          <p:cNvSpPr txBox="1">
            <a:spLocks/>
          </p:cNvSpPr>
          <p:nvPr userDrawn="1"/>
        </p:nvSpPr>
        <p:spPr>
          <a:xfrm>
            <a:off x="5605463" y="346075"/>
            <a:ext cx="3289300" cy="400050"/>
          </a:xfrm>
          <a:prstGeom prst="rect">
            <a:avLst/>
          </a:prstGeom>
          <a:noFill/>
        </p:spPr>
        <p:txBody>
          <a:bodyPr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4E982A"/>
                </a:solidFill>
                <a:latin typeface="Lucida Calligraphy" pitchFamily="66" charset="0"/>
              </a:rPr>
              <a:t>Alliance for Nature</a:t>
            </a:r>
            <a:endParaRPr lang="fr-FR" sz="2000" b="1" dirty="0" smtClean="0">
              <a:solidFill>
                <a:srgbClr val="4E982A"/>
              </a:solidFill>
              <a:latin typeface="Lucida Calligraphy" pitchFamily="66" charset="0"/>
            </a:endParaRPr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2035175" y="836712"/>
            <a:ext cx="6641281" cy="1"/>
          </a:xfrm>
          <a:prstGeom prst="line">
            <a:avLst/>
          </a:prstGeom>
          <a:ln w="28575">
            <a:gradFill flip="none" rotWithShape="1">
              <a:gsLst>
                <a:gs pos="30000">
                  <a:schemeClr val="accent1">
                    <a:alpha val="0"/>
                    <a:lumMod val="0"/>
                    <a:lumOff val="100000"/>
                  </a:schemeClr>
                </a:gs>
                <a:gs pos="62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Image 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9050"/>
            <a:ext cx="174307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 userDrawn="1"/>
        </p:nvSpPr>
        <p:spPr>
          <a:xfrm>
            <a:off x="169863" y="5603875"/>
            <a:ext cx="1277937" cy="1192213"/>
          </a:xfrm>
          <a:prstGeom prst="ellips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008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Ellipse 17"/>
          <p:cNvSpPr/>
          <p:nvPr userDrawn="1"/>
        </p:nvSpPr>
        <p:spPr>
          <a:xfrm>
            <a:off x="7734300" y="5603875"/>
            <a:ext cx="1193800" cy="1157288"/>
          </a:xfrm>
          <a:prstGeom prst="ellipse">
            <a:avLst/>
          </a:prstGeom>
          <a:ln w="127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008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37" name="Image 9" descr="logo cpa lettre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" y="5852451"/>
            <a:ext cx="9461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821" y="5834062"/>
            <a:ext cx="864758" cy="61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Espace réservé du numéro de diapositive 5"/>
          <p:cNvSpPr txBox="1">
            <a:spLocks/>
          </p:cNvSpPr>
          <p:nvPr userDrawn="1"/>
        </p:nvSpPr>
        <p:spPr>
          <a:xfrm>
            <a:off x="5425645" y="6434931"/>
            <a:ext cx="2133600" cy="188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sz="1050" dirty="0" err="1" smtClean="0"/>
              <a:t>CoAPE</a:t>
            </a:r>
            <a:r>
              <a:rPr lang="fr-FR" sz="700" dirty="0" smtClean="0"/>
              <a:t>  20180328</a:t>
            </a:r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323337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110000"/>
        </a:spcBef>
        <a:spcAft>
          <a:spcPct val="110000"/>
        </a:spcAft>
        <a:defRPr sz="3000" b="1" kern="1200">
          <a:solidFill>
            <a:srgbClr val="000000"/>
          </a:solidFill>
          <a:latin typeface="Arial"/>
          <a:ea typeface="+mj-ea"/>
          <a:cs typeface="+mj-cs"/>
        </a:defRPr>
      </a:lvl1pPr>
      <a:lvl2pPr algn="l" rtl="0" fontAlgn="base">
        <a:spcBef>
          <a:spcPct val="110000"/>
        </a:spcBef>
        <a:spcAft>
          <a:spcPct val="110000"/>
        </a:spcAft>
        <a:defRPr sz="3000" b="1">
          <a:solidFill>
            <a:srgbClr val="000000"/>
          </a:solidFill>
          <a:latin typeface="Arial" panose="020B0604020202020204" pitchFamily="34" charset="0"/>
        </a:defRPr>
      </a:lvl2pPr>
      <a:lvl3pPr algn="l" rtl="0" fontAlgn="base">
        <a:spcBef>
          <a:spcPct val="110000"/>
        </a:spcBef>
        <a:spcAft>
          <a:spcPct val="110000"/>
        </a:spcAft>
        <a:defRPr sz="3000" b="1">
          <a:solidFill>
            <a:srgbClr val="000000"/>
          </a:solidFill>
          <a:latin typeface="Arial" panose="020B0604020202020204" pitchFamily="34" charset="0"/>
        </a:defRPr>
      </a:lvl3pPr>
      <a:lvl4pPr algn="l" rtl="0" fontAlgn="base">
        <a:spcBef>
          <a:spcPct val="110000"/>
        </a:spcBef>
        <a:spcAft>
          <a:spcPct val="110000"/>
        </a:spcAft>
        <a:defRPr sz="3000" b="1">
          <a:solidFill>
            <a:srgbClr val="000000"/>
          </a:solidFill>
          <a:latin typeface="Arial" panose="020B0604020202020204" pitchFamily="34" charset="0"/>
        </a:defRPr>
      </a:lvl4pPr>
      <a:lvl5pPr algn="l" rtl="0" fontAlgn="base">
        <a:spcBef>
          <a:spcPct val="110000"/>
        </a:spcBef>
        <a:spcAft>
          <a:spcPct val="110000"/>
        </a:spcAft>
        <a:defRPr sz="3000" b="1">
          <a:solidFill>
            <a:srgbClr val="000000"/>
          </a:solidFill>
          <a:latin typeface="Arial" panose="020B0604020202020204" pitchFamily="34" charset="0"/>
        </a:defRPr>
      </a:lvl5pPr>
      <a:lvl6pPr marL="457200" algn="l" rtl="0" fontAlgn="base">
        <a:spcBef>
          <a:spcPct val="110000"/>
        </a:spcBef>
        <a:spcAft>
          <a:spcPct val="110000"/>
        </a:spcAft>
        <a:defRPr sz="3000" b="1">
          <a:solidFill>
            <a:srgbClr val="000000"/>
          </a:solidFill>
          <a:latin typeface="Arial" panose="020B0604020202020204" pitchFamily="34" charset="0"/>
        </a:defRPr>
      </a:lvl6pPr>
      <a:lvl7pPr marL="914400" algn="l" rtl="0" fontAlgn="base">
        <a:spcBef>
          <a:spcPct val="110000"/>
        </a:spcBef>
        <a:spcAft>
          <a:spcPct val="110000"/>
        </a:spcAft>
        <a:defRPr sz="3000" b="1">
          <a:solidFill>
            <a:srgbClr val="000000"/>
          </a:solidFill>
          <a:latin typeface="Arial" panose="020B0604020202020204" pitchFamily="34" charset="0"/>
        </a:defRPr>
      </a:lvl7pPr>
      <a:lvl8pPr marL="1371600" algn="l" rtl="0" fontAlgn="base">
        <a:spcBef>
          <a:spcPct val="110000"/>
        </a:spcBef>
        <a:spcAft>
          <a:spcPct val="110000"/>
        </a:spcAft>
        <a:defRPr sz="3000" b="1">
          <a:solidFill>
            <a:srgbClr val="000000"/>
          </a:solidFill>
          <a:latin typeface="Arial" panose="020B0604020202020204" pitchFamily="34" charset="0"/>
        </a:defRPr>
      </a:lvl8pPr>
      <a:lvl9pPr marL="1828800" algn="l" rtl="0" fontAlgn="base">
        <a:spcBef>
          <a:spcPct val="110000"/>
        </a:spcBef>
        <a:spcAft>
          <a:spcPct val="110000"/>
        </a:spcAft>
        <a:defRPr sz="3000" b="1">
          <a:solidFill>
            <a:srgbClr val="000000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accent1"/>
        </a:buClr>
        <a:buFont typeface="Wingdings" panose="05000000000000000000" pitchFamily="2" charset="2"/>
        <a:buChar char="n"/>
        <a:defRPr sz="2000" kern="1200">
          <a:solidFill>
            <a:srgbClr val="000000"/>
          </a:solidFill>
          <a:latin typeface="Arial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accent1"/>
        </a:buClr>
        <a:buFont typeface="Wingdings" panose="05000000000000000000" pitchFamily="2" charset="2"/>
        <a:buChar char="n"/>
        <a:defRPr sz="2000" kern="1200">
          <a:solidFill>
            <a:srgbClr val="000000"/>
          </a:solidFill>
          <a:latin typeface="Arial"/>
          <a:ea typeface="+mn-ea"/>
          <a:cs typeface="+mn-cs"/>
        </a:defRPr>
      </a:lvl2pPr>
      <a:lvl3pPr marL="1143000" indent="-2286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 kern="1200">
          <a:solidFill>
            <a:srgbClr val="7F7F7F"/>
          </a:solidFill>
          <a:latin typeface="Arial"/>
          <a:ea typeface="+mn-ea"/>
          <a:cs typeface="+mn-cs"/>
        </a:defRPr>
      </a:lvl3pPr>
      <a:lvl4pPr marL="1600200" indent="-2286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 kern="1200">
          <a:solidFill>
            <a:srgbClr val="7F7F7F"/>
          </a:solidFill>
          <a:latin typeface="Arial"/>
          <a:ea typeface="+mn-ea"/>
          <a:cs typeface="+mn-cs"/>
        </a:defRPr>
      </a:lvl4pPr>
      <a:lvl5pPr marL="2057400" indent="-228600" algn="l" rtl="0" fontAlgn="base">
        <a:lnSpc>
          <a:spcPct val="110000"/>
        </a:lnSpc>
        <a:spcBef>
          <a:spcPct val="0"/>
        </a:spcBef>
        <a:spcAft>
          <a:spcPct val="50000"/>
        </a:spcAft>
        <a:buClr>
          <a:schemeClr val="tx1"/>
        </a:buClr>
        <a:buChar char="–"/>
        <a:defRPr sz="2000" kern="1200">
          <a:solidFill>
            <a:srgbClr val="7F7F7F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www.youtube.com/watch?v=Ez6FNzx3F_E&amp;sns=tw&amp;t=1&amp;cn=ZmxleGlibGVfcmVjcw%3D%3D&amp;refsrc=email&amp;iid=90c461db1d254a2d9e560695f1e6f24c&amp;uid=943126495320596481&amp;nid=244+272699400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 txBox="1">
            <a:spLocks noGrp="1"/>
          </p:cNvSpPr>
          <p:nvPr>
            <p:ph type="ctrTitle"/>
          </p:nvPr>
        </p:nvSpPr>
        <p:spPr>
          <a:xfrm>
            <a:off x="1106796" y="2026364"/>
            <a:ext cx="6984776" cy="1569660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1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Lucida Calligraphy" pitchFamily="66" charset="0"/>
              </a:rPr>
              <a:t/>
            </a:r>
            <a:br>
              <a:rPr lang="fr-FR" sz="3200" dirty="0">
                <a:solidFill>
                  <a:schemeClr val="bg1"/>
                </a:solidFill>
                <a:latin typeface="Lucida Calligraphy" pitchFamily="66" charset="0"/>
              </a:rPr>
            </a:br>
            <a:r>
              <a:rPr lang="fr-FR" sz="3200" dirty="0" smtClean="0">
                <a:solidFill>
                  <a:schemeClr val="bg1"/>
                </a:solidFill>
                <a:latin typeface="Lucida Calligraphy" pitchFamily="66" charset="0"/>
              </a:rPr>
              <a:t>Alliance  for Nature</a:t>
            </a:r>
            <a:br>
              <a:rPr lang="fr-FR" sz="3200" dirty="0" smtClean="0">
                <a:solidFill>
                  <a:schemeClr val="bg1"/>
                </a:solidFill>
                <a:latin typeface="Lucida Calligraphy" pitchFamily="66" charset="0"/>
              </a:rPr>
            </a:br>
            <a:endParaRPr lang="fr-FR" sz="3200" b="1" dirty="0" smtClean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2915816" y="3212976"/>
            <a:ext cx="3312368" cy="12128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195736" y="45811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 err="1" smtClean="0">
                <a:solidFill>
                  <a:srgbClr val="006600"/>
                </a:solidFill>
              </a:rPr>
              <a:t>XXIst</a:t>
            </a:r>
            <a:r>
              <a:rPr lang="fr-FR" b="1" dirty="0" smtClean="0">
                <a:solidFill>
                  <a:srgbClr val="006600"/>
                </a:solidFill>
              </a:rPr>
              <a:t>  CIPA </a:t>
            </a:r>
            <a:r>
              <a:rPr lang="fr-FR" b="1" dirty="0" err="1" smtClean="0">
                <a:solidFill>
                  <a:srgbClr val="006600"/>
                </a:solidFill>
              </a:rPr>
              <a:t>Congress</a:t>
            </a:r>
            <a:endParaRPr lang="fr-FR" b="1" dirty="0">
              <a:solidFill>
                <a:srgbClr val="0066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74" y="619871"/>
            <a:ext cx="3816424" cy="1979338"/>
          </a:xfrm>
          <a:prstGeom prst="rect">
            <a:avLst/>
          </a:prstGeom>
        </p:spPr>
      </p:pic>
      <p:pic>
        <p:nvPicPr>
          <p:cNvPr id="7" name="Picture 2" descr="IPA Congress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93" y="3429000"/>
            <a:ext cx="6953181" cy="189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92" y="1556792"/>
            <a:ext cx="6997155" cy="4202019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532706" y="1337320"/>
            <a:ext cx="4320480" cy="3312368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600" b="1" dirty="0" smtClean="0">
                <a:solidFill>
                  <a:srgbClr val="33560F"/>
                </a:solidFill>
              </a:rPr>
              <a:t>Pourquoi la Plasticulture?</a:t>
            </a:r>
          </a:p>
          <a:p>
            <a:pPr lvl="0"/>
            <a:endParaRPr lang="fr-FR" sz="1600" dirty="0">
              <a:solidFill>
                <a:srgbClr val="33560F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33560F"/>
              </a:solidFill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4853186" y="1332952"/>
            <a:ext cx="4320480" cy="1619250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600" b="1" dirty="0" err="1" smtClean="0">
                <a:solidFill>
                  <a:srgbClr val="33560F"/>
                </a:solidFill>
              </a:rPr>
              <a:t>Why</a:t>
            </a:r>
            <a:r>
              <a:rPr lang="fr-FR" sz="1600" b="1" dirty="0" smtClean="0">
                <a:solidFill>
                  <a:srgbClr val="33560F"/>
                </a:solidFill>
              </a:rPr>
              <a:t> plasticulture?</a:t>
            </a:r>
          </a:p>
          <a:p>
            <a:pPr lvl="0"/>
            <a:endParaRPr lang="fr-FR" sz="1600" dirty="0" smtClean="0">
              <a:solidFill>
                <a:srgbClr val="33560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4899" y="2189433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8000"/>
                </a:solidFill>
              </a:rPr>
              <a:t>Consommation </a:t>
            </a:r>
          </a:p>
          <a:p>
            <a:pPr algn="ctr"/>
            <a:r>
              <a:rPr lang="fr-FR" dirty="0" smtClean="0">
                <a:solidFill>
                  <a:srgbClr val="008000"/>
                </a:solidFill>
              </a:rPr>
              <a:t>films agricole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91880" y="2193951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8000"/>
                </a:solidFill>
              </a:rPr>
              <a:t>Agri-film </a:t>
            </a:r>
          </a:p>
          <a:p>
            <a:pPr algn="ctr"/>
            <a:r>
              <a:rPr lang="fr-FR" dirty="0" err="1" smtClean="0">
                <a:solidFill>
                  <a:srgbClr val="008000"/>
                </a:solidFill>
              </a:rPr>
              <a:t>consumption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25077" y="4280355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+ 5,5 MT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191880" y="3374693"/>
            <a:ext cx="16931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C00000"/>
                </a:solidFill>
              </a:rPr>
              <a:t>Costs</a:t>
            </a:r>
            <a:endParaRPr lang="fr-FR" sz="2400" b="1" dirty="0" smtClean="0">
              <a:solidFill>
                <a:srgbClr val="C00000"/>
              </a:solidFill>
            </a:endParaRPr>
          </a:p>
          <a:p>
            <a:endParaRPr lang="fr-FR" dirty="0"/>
          </a:p>
          <a:p>
            <a:endParaRPr lang="fr-FR" dirty="0"/>
          </a:p>
          <a:p>
            <a:endParaRPr lang="fr-FR" dirty="0" smtClean="0"/>
          </a:p>
          <a:p>
            <a:r>
              <a:rPr lang="fr-FR" sz="2000" b="1" dirty="0" smtClean="0">
                <a:solidFill>
                  <a:srgbClr val="33560F"/>
                </a:solidFill>
              </a:rPr>
              <a:t>Ressource</a:t>
            </a:r>
            <a:endParaRPr lang="fr-FR" sz="2000" b="1" dirty="0">
              <a:solidFill>
                <a:srgbClr val="33560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29469" y="3803302"/>
            <a:ext cx="2052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Coûts</a:t>
            </a:r>
          </a:p>
          <a:p>
            <a:endParaRPr lang="fr-FR" dirty="0"/>
          </a:p>
          <a:p>
            <a:endParaRPr lang="fr-FR" dirty="0"/>
          </a:p>
          <a:p>
            <a:r>
              <a:rPr lang="fr-FR" sz="2000" b="1" dirty="0" smtClean="0">
                <a:solidFill>
                  <a:srgbClr val="33560F"/>
                </a:solidFill>
              </a:rPr>
              <a:t>Ressource</a:t>
            </a:r>
            <a:endParaRPr lang="fr-FR" sz="2000" b="1" dirty="0">
              <a:solidFill>
                <a:srgbClr val="33560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236060" y="177324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485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124744"/>
            <a:ext cx="7314321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2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69" y="1340768"/>
            <a:ext cx="5760639" cy="345638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3573016"/>
            <a:ext cx="2997673" cy="18002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96648" y="2699628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Neuf/ New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</a:rPr>
              <a:t>9.5 MT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80981" y="4509257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Usagé/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Used</a:t>
            </a:r>
            <a:endParaRPr lang="fr-FR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17MT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Flèche courbée vers le bas 11"/>
          <p:cNvSpPr/>
          <p:nvPr/>
        </p:nvSpPr>
        <p:spPr>
          <a:xfrm rot="11054423">
            <a:off x="488639" y="5041666"/>
            <a:ext cx="5688632" cy="78116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1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 txBox="1">
            <a:spLocks/>
          </p:cNvSpPr>
          <p:nvPr/>
        </p:nvSpPr>
        <p:spPr>
          <a:xfrm>
            <a:off x="4355976" y="1466602"/>
            <a:ext cx="4320480" cy="2682478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600" b="1" dirty="0" smtClean="0">
                <a:solidFill>
                  <a:srgbClr val="33560F"/>
                </a:solidFill>
              </a:rPr>
              <a:t>ACTIONS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33560F"/>
                </a:solidFill>
              </a:rPr>
              <a:t>Development</a:t>
            </a:r>
            <a:r>
              <a:rPr lang="fr-FR" sz="1600" dirty="0" smtClean="0">
                <a:solidFill>
                  <a:srgbClr val="33560F"/>
                </a:solidFill>
              </a:rPr>
              <a:t> of </a:t>
            </a:r>
            <a:r>
              <a:rPr lang="fr-FR" sz="1600" dirty="0" err="1" smtClean="0">
                <a:solidFill>
                  <a:srgbClr val="33560F"/>
                </a:solidFill>
              </a:rPr>
              <a:t>collecting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schemes</a:t>
            </a:r>
            <a:endParaRPr lang="fr-FR" sz="1600" dirty="0" smtClean="0">
              <a:solidFill>
                <a:srgbClr val="33560F"/>
              </a:solidFill>
            </a:endParaRP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600" dirty="0" err="1" smtClean="0">
                <a:solidFill>
                  <a:srgbClr val="33560F"/>
                </a:solidFill>
              </a:rPr>
              <a:t>Waste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reduction</a:t>
            </a:r>
            <a:r>
              <a:rPr lang="fr-FR" sz="1600" dirty="0" smtClean="0">
                <a:solidFill>
                  <a:srgbClr val="33560F"/>
                </a:solidFill>
              </a:rPr>
              <a:t> at source</a:t>
            </a:r>
          </a:p>
          <a:p>
            <a:pPr marL="641350" lvl="0" indent="-285750">
              <a:spcAft>
                <a:spcPts val="0"/>
              </a:spcAft>
              <a:buFontTx/>
              <a:buChar char="-"/>
            </a:pPr>
            <a:r>
              <a:rPr lang="fr-FR" sz="1600" dirty="0" smtClean="0">
                <a:solidFill>
                  <a:srgbClr val="33560F"/>
                </a:solidFill>
              </a:rPr>
              <a:t>Good practices</a:t>
            </a:r>
          </a:p>
          <a:p>
            <a:pPr marL="641350" lvl="0" indent="-285750">
              <a:spcAft>
                <a:spcPts val="0"/>
              </a:spcAft>
              <a:buFontTx/>
              <a:buChar char="-"/>
            </a:pPr>
            <a:r>
              <a:rPr lang="fr-FR" sz="1600" dirty="0" smtClean="0">
                <a:solidFill>
                  <a:srgbClr val="33560F"/>
                </a:solidFill>
              </a:rPr>
              <a:t>Biodegradable</a:t>
            </a:r>
          </a:p>
          <a:p>
            <a:pPr marL="641350" lvl="0" indent="-285750">
              <a:buFontTx/>
              <a:buChar char="-"/>
            </a:pPr>
            <a:r>
              <a:rPr lang="fr-FR" sz="1600" dirty="0" smtClean="0">
                <a:solidFill>
                  <a:srgbClr val="33560F"/>
                </a:solidFill>
              </a:rPr>
              <a:t>Equipment (RAFU)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fr-FR" sz="1600" dirty="0" smtClean="0">
              <a:solidFill>
                <a:srgbClr val="33560F"/>
              </a:solidFill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80143" y="3140968"/>
            <a:ext cx="4320480" cy="2682478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600" b="1" dirty="0" smtClean="0">
                <a:solidFill>
                  <a:srgbClr val="33560F"/>
                </a:solidFill>
              </a:rPr>
              <a:t>ACTIONS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1600" smtClean="0">
                <a:solidFill>
                  <a:srgbClr val="33560F"/>
                </a:solidFill>
              </a:rPr>
              <a:t>Développement </a:t>
            </a:r>
            <a:r>
              <a:rPr lang="fr-FR" sz="1600" dirty="0" smtClean="0">
                <a:solidFill>
                  <a:srgbClr val="33560F"/>
                </a:solidFill>
              </a:rPr>
              <a:t>des schémas de collectes</a:t>
            </a: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Réduction des déchets à la source:</a:t>
            </a:r>
          </a:p>
          <a:p>
            <a:pPr marL="641350" lvl="0" indent="-285750">
              <a:spcAft>
                <a:spcPts val="0"/>
              </a:spcAft>
              <a:buFontTx/>
              <a:buChar char="-"/>
            </a:pPr>
            <a:r>
              <a:rPr lang="fr-FR" sz="1600" dirty="0" smtClean="0">
                <a:solidFill>
                  <a:srgbClr val="33560F"/>
                </a:solidFill>
              </a:rPr>
              <a:t>Bonnes pratiques</a:t>
            </a:r>
          </a:p>
          <a:p>
            <a:pPr marL="641350" lvl="0" indent="-285750">
              <a:spcAft>
                <a:spcPts val="0"/>
              </a:spcAft>
              <a:buFontTx/>
              <a:buChar char="-"/>
            </a:pPr>
            <a:r>
              <a:rPr lang="fr-FR" sz="1600" dirty="0" smtClean="0">
                <a:solidFill>
                  <a:srgbClr val="33560F"/>
                </a:solidFill>
              </a:rPr>
              <a:t>Biodegradable</a:t>
            </a:r>
          </a:p>
          <a:p>
            <a:pPr marL="641350" lvl="0" indent="-285750">
              <a:buFontTx/>
              <a:buChar char="-"/>
            </a:pPr>
            <a:r>
              <a:rPr lang="fr-FR" sz="1600" dirty="0" smtClean="0">
                <a:solidFill>
                  <a:srgbClr val="33560F"/>
                </a:solidFill>
              </a:rPr>
              <a:t>Equipement (RAFU)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fr-FR" sz="1600" dirty="0" smtClean="0">
              <a:solidFill>
                <a:srgbClr val="33560F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088465"/>
            <a:ext cx="2922346" cy="17534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703" y="3870139"/>
            <a:ext cx="2997673" cy="1800200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4211960" y="1466602"/>
            <a:ext cx="0" cy="3834606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6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82675"/>
            <a:ext cx="326390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592763" y="696913"/>
            <a:ext cx="24765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3654425"/>
            <a:ext cx="3230562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ZoneTexte 2"/>
          <p:cNvSpPr txBox="1">
            <a:spLocks noChangeArrowheads="1"/>
          </p:cNvSpPr>
          <p:nvPr/>
        </p:nvSpPr>
        <p:spPr bwMode="auto">
          <a:xfrm>
            <a:off x="6289080" y="3720455"/>
            <a:ext cx="264306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en-US" dirty="0">
                <a:solidFill>
                  <a:srgbClr val="FF0000"/>
                </a:solidFill>
              </a:rPr>
              <a:t>This </a:t>
            </a:r>
            <a:r>
              <a:rPr lang="fr-FR" altLang="en-US" dirty="0" err="1">
                <a:solidFill>
                  <a:srgbClr val="FF0000"/>
                </a:solidFill>
              </a:rPr>
              <a:t>is</a:t>
            </a:r>
            <a:r>
              <a:rPr lang="fr-FR" altLang="en-US" dirty="0">
                <a:solidFill>
                  <a:srgbClr val="FF0000"/>
                </a:solidFill>
              </a:rPr>
              <a:t> </a:t>
            </a:r>
            <a:r>
              <a:rPr lang="fr-FR" altLang="en-US" dirty="0" smtClean="0">
                <a:solidFill>
                  <a:srgbClr val="FF0000"/>
                </a:solidFill>
              </a:rPr>
              <a:t>reality! </a:t>
            </a:r>
          </a:p>
          <a:p>
            <a:endParaRPr lang="fr-FR" altLang="en-US" sz="24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en-US" dirty="0" smtClean="0">
                <a:solidFill>
                  <a:srgbClr val="FF0000"/>
                </a:solidFill>
              </a:rPr>
              <a:t>No plastics </a:t>
            </a:r>
            <a:r>
              <a:rPr lang="fr-FR" altLang="en-US" dirty="0" err="1" smtClean="0">
                <a:solidFill>
                  <a:srgbClr val="FF0000"/>
                </a:solidFill>
              </a:rPr>
              <a:t>burned</a:t>
            </a:r>
            <a:r>
              <a:rPr lang="fr-FR" altLang="en-US" dirty="0" smtClean="0">
                <a:solidFill>
                  <a:srgbClr val="FF0000"/>
                </a:solidFill>
              </a:rPr>
              <a:t> or </a:t>
            </a:r>
            <a:r>
              <a:rPr lang="fr-FR" altLang="en-US" dirty="0" err="1" smtClean="0">
                <a:solidFill>
                  <a:srgbClr val="FF0000"/>
                </a:solidFill>
              </a:rPr>
              <a:t>buried</a:t>
            </a:r>
            <a:endParaRPr lang="fr-FR" alt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en-US" dirty="0" smtClean="0">
                <a:solidFill>
                  <a:srgbClr val="FF0000"/>
                </a:solidFill>
              </a:rPr>
              <a:t>No plastics in the </a:t>
            </a:r>
            <a:r>
              <a:rPr lang="fr-FR" altLang="en-US" dirty="0" err="1" smtClean="0">
                <a:solidFill>
                  <a:srgbClr val="FF0000"/>
                </a:solidFill>
              </a:rPr>
              <a:t>oceans</a:t>
            </a:r>
            <a:r>
              <a:rPr lang="fr-FR" altLang="en-US" dirty="0" smtClean="0">
                <a:solidFill>
                  <a:srgbClr val="FF0000"/>
                </a:solidFill>
              </a:rPr>
              <a:t>!</a:t>
            </a:r>
            <a:endParaRPr lang="fr-FR" altLang="en-US" dirty="0">
              <a:solidFill>
                <a:srgbClr val="FF0000"/>
              </a:solidFill>
            </a:endParaRPr>
          </a:p>
        </p:txBody>
      </p:sp>
      <p:sp>
        <p:nvSpPr>
          <p:cNvPr id="6" name="ZoneTexte 2"/>
          <p:cNvSpPr txBox="1">
            <a:spLocks noChangeArrowheads="1"/>
          </p:cNvSpPr>
          <p:nvPr/>
        </p:nvSpPr>
        <p:spPr bwMode="auto">
          <a:xfrm>
            <a:off x="251520" y="3717032"/>
            <a:ext cx="25922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en-US" dirty="0" smtClean="0">
                <a:solidFill>
                  <a:srgbClr val="FF0000"/>
                </a:solidFill>
              </a:rPr>
              <a:t>C’est la réalité!</a:t>
            </a:r>
          </a:p>
          <a:p>
            <a:endParaRPr lang="fr-FR" alt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en-US" dirty="0" smtClean="0">
                <a:solidFill>
                  <a:srgbClr val="FF0000"/>
                </a:solidFill>
              </a:rPr>
              <a:t>Pas de plastique brulé ou enfouis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en-US" dirty="0" smtClean="0">
                <a:solidFill>
                  <a:srgbClr val="FF0000"/>
                </a:solidFill>
              </a:rPr>
              <a:t>Pas de plastique dans les océans</a:t>
            </a:r>
            <a:endParaRPr lang="fr-FR" altLang="en-US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2238" y="1094879"/>
            <a:ext cx="3261643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6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>
          <a:xfrm>
            <a:off x="484523" y="1268760"/>
            <a:ext cx="3960440" cy="3312368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600" b="1" dirty="0" smtClean="0">
                <a:solidFill>
                  <a:srgbClr val="33560F"/>
                </a:solidFill>
              </a:rPr>
              <a:t>Activités du CIPA</a:t>
            </a:r>
          </a:p>
          <a:p>
            <a:pPr lvl="0"/>
            <a:endParaRPr lang="fr-FR" sz="1600" dirty="0">
              <a:solidFill>
                <a:srgbClr val="33560F"/>
              </a:solidFill>
            </a:endParaRPr>
          </a:p>
          <a:p>
            <a:pPr lv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Le CIPA réunit la communauté de la Plasticulture* du monde entier pour partager, diffuser les pratiques, expériences et innovations sur les plastiques agricoles</a:t>
            </a:r>
          </a:p>
          <a:p>
            <a:pPr lv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Porte parole de la Plasticulture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Congrès du CIPA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Plasticulture Magazine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33560F"/>
              </a:solidFill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4860032" y="1268760"/>
            <a:ext cx="3967286" cy="2517229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600" b="1" dirty="0" smtClean="0">
                <a:solidFill>
                  <a:srgbClr val="33560F"/>
                </a:solidFill>
              </a:rPr>
              <a:t>CIPA ‘s </a:t>
            </a:r>
            <a:r>
              <a:rPr lang="fr-FR" sz="1600" b="1" dirty="0" err="1" smtClean="0">
                <a:solidFill>
                  <a:srgbClr val="33560F"/>
                </a:solidFill>
              </a:rPr>
              <a:t>Activities</a:t>
            </a:r>
            <a:endParaRPr lang="fr-FR" sz="1600" b="1" dirty="0" smtClean="0">
              <a:solidFill>
                <a:srgbClr val="33560F"/>
              </a:solidFill>
            </a:endParaRPr>
          </a:p>
          <a:p>
            <a:pPr lvl="0"/>
            <a:endParaRPr lang="fr-FR" sz="1600" dirty="0">
              <a:solidFill>
                <a:srgbClr val="33560F"/>
              </a:solidFill>
            </a:endParaRPr>
          </a:p>
          <a:p>
            <a:pPr lv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The CIPA </a:t>
            </a:r>
            <a:r>
              <a:rPr lang="fr-FR" sz="1600" dirty="0" err="1" smtClean="0">
                <a:solidFill>
                  <a:srgbClr val="33560F"/>
                </a:solidFill>
              </a:rPr>
              <a:t>bring</a:t>
            </a:r>
            <a:r>
              <a:rPr lang="fr-FR" sz="1600" dirty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todethers</a:t>
            </a:r>
            <a:r>
              <a:rPr lang="fr-FR" sz="1600" dirty="0" smtClean="0">
                <a:solidFill>
                  <a:srgbClr val="33560F"/>
                </a:solidFill>
              </a:rPr>
              <a:t> the </a:t>
            </a:r>
            <a:r>
              <a:rPr lang="fr-FR" sz="1600" dirty="0" err="1" smtClean="0">
                <a:solidFill>
                  <a:srgbClr val="33560F"/>
                </a:solidFill>
              </a:rPr>
              <a:t>worldwide</a:t>
            </a:r>
            <a:r>
              <a:rPr lang="fr-FR" sz="1600" dirty="0" smtClean="0">
                <a:solidFill>
                  <a:srgbClr val="33560F"/>
                </a:solidFill>
              </a:rPr>
              <a:t> plasticulture’s </a:t>
            </a:r>
            <a:r>
              <a:rPr lang="fr-FR" sz="1600" dirty="0" err="1" smtClean="0">
                <a:solidFill>
                  <a:srgbClr val="33560F"/>
                </a:solidFill>
              </a:rPr>
              <a:t>community</a:t>
            </a:r>
            <a:r>
              <a:rPr lang="fr-FR" sz="1600" dirty="0" smtClean="0">
                <a:solidFill>
                  <a:srgbClr val="33560F"/>
                </a:solidFill>
              </a:rPr>
              <a:t> to </a:t>
            </a:r>
            <a:r>
              <a:rPr lang="fr-FR" sz="1600" dirty="0" err="1" smtClean="0">
                <a:solidFill>
                  <a:srgbClr val="33560F"/>
                </a:solidFill>
              </a:rPr>
              <a:t>share</a:t>
            </a:r>
            <a:r>
              <a:rPr lang="fr-FR" sz="1600" dirty="0" smtClean="0">
                <a:solidFill>
                  <a:srgbClr val="33560F"/>
                </a:solidFill>
              </a:rPr>
              <a:t> on practices, expériences and innovation on </a:t>
            </a:r>
            <a:r>
              <a:rPr lang="fr-FR" sz="1600" dirty="0" err="1" smtClean="0">
                <a:solidFill>
                  <a:srgbClr val="33560F"/>
                </a:solidFill>
              </a:rPr>
              <a:t>plasticS</a:t>
            </a:r>
            <a:r>
              <a:rPr lang="fr-FR" sz="1600" dirty="0" smtClean="0">
                <a:solidFill>
                  <a:srgbClr val="33560F"/>
                </a:solidFill>
              </a:rPr>
              <a:t> for agriculture</a:t>
            </a:r>
          </a:p>
          <a:p>
            <a:pPr lvl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Plasticulture’s </a:t>
            </a:r>
            <a:r>
              <a:rPr lang="fr-FR" sz="1600" dirty="0" err="1" smtClean="0">
                <a:solidFill>
                  <a:srgbClr val="33560F"/>
                </a:solidFill>
              </a:rPr>
              <a:t>speaking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voice</a:t>
            </a:r>
            <a:endParaRPr lang="fr-FR" sz="800" dirty="0" smtClean="0">
              <a:solidFill>
                <a:srgbClr val="33560F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CIPA </a:t>
            </a:r>
            <a:r>
              <a:rPr lang="fr-FR" sz="1600" dirty="0" err="1" smtClean="0">
                <a:solidFill>
                  <a:srgbClr val="33560F"/>
                </a:solidFill>
              </a:rPr>
              <a:t>Congress</a:t>
            </a:r>
            <a:endParaRPr lang="fr-FR" sz="1600" dirty="0" smtClean="0">
              <a:solidFill>
                <a:srgbClr val="33560F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Plasticulture Magazine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fr-FR" sz="1600" dirty="0" smtClean="0">
              <a:solidFill>
                <a:srgbClr val="33560F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H="1">
            <a:off x="4572000" y="1556792"/>
            <a:ext cx="44493" cy="352839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732342" y="5373216"/>
            <a:ext cx="4127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008000"/>
                </a:solidFill>
              </a:rPr>
              <a:t> * Agriculteurs, distributeurs fabricants chercheurs</a:t>
            </a:r>
          </a:p>
          <a:p>
            <a:r>
              <a:rPr lang="fr-FR" sz="1400" i="1" dirty="0">
                <a:solidFill>
                  <a:srgbClr val="008000"/>
                </a:solidFill>
              </a:rPr>
              <a:t> </a:t>
            </a:r>
            <a:r>
              <a:rPr lang="fr-FR" sz="1400" i="1" dirty="0" smtClean="0">
                <a:solidFill>
                  <a:srgbClr val="008000"/>
                </a:solidFill>
              </a:rPr>
              <a:t>  </a:t>
            </a:r>
            <a:r>
              <a:rPr lang="fr-FR" sz="1400" i="1" dirty="0" err="1" smtClean="0">
                <a:solidFill>
                  <a:srgbClr val="008000"/>
                </a:solidFill>
              </a:rPr>
              <a:t>Farmers</a:t>
            </a:r>
            <a:r>
              <a:rPr lang="fr-FR" sz="1400" i="1" dirty="0" smtClean="0">
                <a:solidFill>
                  <a:srgbClr val="008000"/>
                </a:solidFill>
              </a:rPr>
              <a:t> &amp; </a:t>
            </a:r>
            <a:r>
              <a:rPr lang="fr-FR" sz="1400" i="1" dirty="0" err="1" smtClean="0">
                <a:solidFill>
                  <a:srgbClr val="008000"/>
                </a:solidFill>
              </a:rPr>
              <a:t>growers</a:t>
            </a:r>
            <a:r>
              <a:rPr lang="fr-FR" sz="1400" i="1" dirty="0" smtClean="0">
                <a:solidFill>
                  <a:srgbClr val="008000"/>
                </a:solidFill>
              </a:rPr>
              <a:t>, </a:t>
            </a:r>
            <a:r>
              <a:rPr lang="fr-FR" sz="1400" i="1" dirty="0" err="1" smtClean="0">
                <a:solidFill>
                  <a:srgbClr val="008000"/>
                </a:solidFill>
              </a:rPr>
              <a:t>producers</a:t>
            </a:r>
            <a:r>
              <a:rPr lang="fr-FR" sz="1400" i="1" dirty="0" smtClean="0">
                <a:solidFill>
                  <a:srgbClr val="008000"/>
                </a:solidFill>
              </a:rPr>
              <a:t>, </a:t>
            </a:r>
            <a:r>
              <a:rPr lang="fr-FR" sz="1400" i="1" dirty="0" err="1" smtClean="0">
                <a:solidFill>
                  <a:srgbClr val="008000"/>
                </a:solidFill>
              </a:rPr>
              <a:t>research</a:t>
            </a:r>
            <a:endParaRPr lang="fr-FR" sz="14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7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4499992" y="1556792"/>
            <a:ext cx="72008" cy="352839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23843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427984" y="1700808"/>
            <a:ext cx="4248472" cy="3662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8000"/>
                </a:solidFill>
              </a:rPr>
              <a:t>La Plasticulture améliore la production en utilisant moins de phytopharmaceutiques, d’engrais, d’eau, etc.</a:t>
            </a:r>
          </a:p>
          <a:p>
            <a:r>
              <a:rPr lang="fr-FR" sz="1400" dirty="0" smtClean="0">
                <a:solidFill>
                  <a:srgbClr val="008000"/>
                </a:solidFill>
              </a:rPr>
              <a:t>La communauté de la Plasticulture est engagée dans la protection de l’environnement et réduit l’impact négatif de la production agricole: comment produire plus avec moins…?</a:t>
            </a:r>
            <a:endParaRPr lang="fr-FR" sz="1400" dirty="0">
              <a:solidFill>
                <a:srgbClr val="008000"/>
              </a:solidFill>
            </a:endParaRPr>
          </a:p>
          <a:p>
            <a:endParaRPr lang="fr-FR" sz="1600" dirty="0" smtClean="0">
              <a:solidFill>
                <a:srgbClr val="008000"/>
              </a:solidFill>
            </a:endParaRPr>
          </a:p>
          <a:p>
            <a:endParaRPr lang="fr-FR" sz="1600" dirty="0">
              <a:solidFill>
                <a:srgbClr val="008000"/>
              </a:solidFill>
            </a:endParaRPr>
          </a:p>
          <a:p>
            <a:r>
              <a:rPr lang="fr-FR" sz="1400" dirty="0" smtClean="0">
                <a:solidFill>
                  <a:srgbClr val="008000"/>
                </a:solidFill>
              </a:rPr>
              <a:t>Plasticulture </a:t>
            </a:r>
            <a:r>
              <a:rPr lang="fr-FR" sz="1400" dirty="0" err="1" smtClean="0">
                <a:solidFill>
                  <a:srgbClr val="008000"/>
                </a:solidFill>
              </a:rPr>
              <a:t>improves</a:t>
            </a:r>
            <a:r>
              <a:rPr lang="fr-FR" sz="1400" dirty="0" smtClean="0">
                <a:solidFill>
                  <a:srgbClr val="008000"/>
                </a:solidFill>
              </a:rPr>
              <a:t> production </a:t>
            </a:r>
            <a:r>
              <a:rPr lang="fr-FR" sz="1400" dirty="0" err="1" smtClean="0">
                <a:solidFill>
                  <a:srgbClr val="008000"/>
                </a:solidFill>
              </a:rPr>
              <a:t>using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less</a:t>
            </a:r>
            <a:r>
              <a:rPr lang="fr-FR" sz="1400" dirty="0" smtClean="0">
                <a:solidFill>
                  <a:srgbClr val="008000"/>
                </a:solidFill>
              </a:rPr>
              <a:t> pesticides, </a:t>
            </a:r>
            <a:r>
              <a:rPr lang="fr-FR" sz="1400" dirty="0" err="1" smtClean="0">
                <a:solidFill>
                  <a:srgbClr val="008000"/>
                </a:solidFill>
              </a:rPr>
              <a:t>fertilizers</a:t>
            </a:r>
            <a:r>
              <a:rPr lang="fr-FR" sz="1400" dirty="0" smtClean="0">
                <a:solidFill>
                  <a:srgbClr val="008000"/>
                </a:solidFill>
              </a:rPr>
              <a:t>, water, etc.</a:t>
            </a:r>
          </a:p>
          <a:p>
            <a:r>
              <a:rPr lang="fr-FR" sz="1400" dirty="0" smtClean="0">
                <a:solidFill>
                  <a:srgbClr val="008000"/>
                </a:solidFill>
              </a:rPr>
              <a:t>The plasticulture </a:t>
            </a:r>
            <a:r>
              <a:rPr lang="fr-FR" sz="1400" dirty="0" err="1" smtClean="0">
                <a:solidFill>
                  <a:srgbClr val="008000"/>
                </a:solidFill>
              </a:rPr>
              <a:t>community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is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involved</a:t>
            </a:r>
            <a:r>
              <a:rPr lang="fr-FR" sz="1400" dirty="0" smtClean="0">
                <a:solidFill>
                  <a:srgbClr val="008000"/>
                </a:solidFill>
              </a:rPr>
              <a:t> in the </a:t>
            </a:r>
            <a:r>
              <a:rPr lang="fr-FR" sz="1400" dirty="0" err="1" smtClean="0">
                <a:solidFill>
                  <a:srgbClr val="008000"/>
                </a:solidFill>
              </a:rPr>
              <a:t>environmental</a:t>
            </a:r>
            <a:r>
              <a:rPr lang="fr-FR" sz="1400" dirty="0" smtClean="0">
                <a:solidFill>
                  <a:srgbClr val="008000"/>
                </a:solidFill>
              </a:rPr>
              <a:t> protection, </a:t>
            </a:r>
            <a:r>
              <a:rPr lang="fr-FR" sz="1400" dirty="0" err="1" smtClean="0">
                <a:solidFill>
                  <a:srgbClr val="008000"/>
                </a:solidFill>
              </a:rPr>
              <a:t>reducing</a:t>
            </a:r>
            <a:r>
              <a:rPr lang="fr-FR" sz="1400" dirty="0" smtClean="0">
                <a:solidFill>
                  <a:srgbClr val="008000"/>
                </a:solidFill>
              </a:rPr>
              <a:t> the </a:t>
            </a:r>
            <a:r>
              <a:rPr lang="fr-FR" sz="1400" dirty="0" err="1" smtClean="0">
                <a:solidFill>
                  <a:srgbClr val="008000"/>
                </a:solidFill>
              </a:rPr>
              <a:t>negative</a:t>
            </a:r>
            <a:r>
              <a:rPr lang="fr-FR" sz="1400" dirty="0" smtClean="0">
                <a:solidFill>
                  <a:srgbClr val="008000"/>
                </a:solidFill>
              </a:rPr>
              <a:t> impact of the agricultural production: how to </a:t>
            </a:r>
            <a:r>
              <a:rPr lang="fr-FR" sz="1400" dirty="0" err="1" smtClean="0">
                <a:solidFill>
                  <a:srgbClr val="008000"/>
                </a:solidFill>
              </a:rPr>
              <a:t>produce</a:t>
            </a:r>
            <a:r>
              <a:rPr lang="fr-FR" sz="1400" dirty="0" smtClean="0">
                <a:solidFill>
                  <a:srgbClr val="008000"/>
                </a:solidFill>
              </a:rPr>
              <a:t> more </a:t>
            </a:r>
            <a:r>
              <a:rPr lang="fr-FR" sz="1400" dirty="0" err="1" smtClean="0">
                <a:solidFill>
                  <a:srgbClr val="008000"/>
                </a:solidFill>
              </a:rPr>
              <a:t>with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less</a:t>
            </a:r>
            <a:r>
              <a:rPr lang="fr-FR" sz="1600" dirty="0">
                <a:solidFill>
                  <a:srgbClr val="008000"/>
                </a:solidFill>
              </a:rPr>
              <a:t>?</a:t>
            </a:r>
            <a:endParaRPr lang="fr-FR" sz="1600" dirty="0" smtClean="0">
              <a:solidFill>
                <a:srgbClr val="008000"/>
              </a:solidFill>
            </a:endParaRPr>
          </a:p>
          <a:p>
            <a:endParaRPr lang="fr-FR" sz="1600" dirty="0">
              <a:solidFill>
                <a:srgbClr val="008000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4572000" y="3501008"/>
            <a:ext cx="3467801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518830" y="5432163"/>
            <a:ext cx="3959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8000"/>
                </a:solidFill>
              </a:rPr>
              <a:t>Une contribution à l’agro-écologie</a:t>
            </a:r>
          </a:p>
          <a:p>
            <a:r>
              <a:rPr lang="fr-FR" b="1" dirty="0" smtClean="0">
                <a:solidFill>
                  <a:srgbClr val="008000"/>
                </a:solidFill>
              </a:rPr>
              <a:t>A contribution to the agro-</a:t>
            </a:r>
            <a:r>
              <a:rPr lang="fr-FR" b="1" dirty="0" err="1" smtClean="0">
                <a:solidFill>
                  <a:srgbClr val="008000"/>
                </a:solidFill>
              </a:rPr>
              <a:t>ecology</a:t>
            </a:r>
            <a:endParaRPr lang="fr-FR" b="1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8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4499992" y="1556792"/>
            <a:ext cx="72008" cy="352839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23843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86755" y="1772816"/>
            <a:ext cx="4113237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8000"/>
                </a:solidFill>
              </a:rPr>
              <a:t>Les plasticulteurs sont conscients de leur responsabilité en matière de gestion des déchets.</a:t>
            </a:r>
          </a:p>
          <a:p>
            <a:r>
              <a:rPr lang="fr-FR" sz="1600" dirty="0" smtClean="0">
                <a:solidFill>
                  <a:srgbClr val="008000"/>
                </a:solidFill>
              </a:rPr>
              <a:t>Les plastics sont fait de polymères de très bonnes qualités, faciles à recyclés.</a:t>
            </a:r>
          </a:p>
          <a:p>
            <a:endParaRPr lang="fr-FR" sz="1600" dirty="0">
              <a:solidFill>
                <a:srgbClr val="008000"/>
              </a:solidFill>
            </a:endParaRPr>
          </a:p>
          <a:p>
            <a:endParaRPr lang="fr-FR" sz="1600" dirty="0" smtClean="0">
              <a:solidFill>
                <a:srgbClr val="008000"/>
              </a:solidFill>
            </a:endParaRPr>
          </a:p>
          <a:p>
            <a:r>
              <a:rPr lang="fr-FR" sz="1600" dirty="0" smtClean="0">
                <a:solidFill>
                  <a:srgbClr val="008000"/>
                </a:solidFill>
              </a:rPr>
              <a:t>Plasticultors are </a:t>
            </a:r>
            <a:r>
              <a:rPr lang="fr-FR" sz="1600" dirty="0" err="1" smtClean="0">
                <a:solidFill>
                  <a:srgbClr val="008000"/>
                </a:solidFill>
              </a:rPr>
              <a:t>highly</a:t>
            </a:r>
            <a:r>
              <a:rPr lang="fr-FR" sz="1600" dirty="0" smtClean="0">
                <a:solidFill>
                  <a:srgbClr val="008000"/>
                </a:solidFill>
              </a:rPr>
              <a:t> </a:t>
            </a:r>
            <a:r>
              <a:rPr lang="fr-FR" sz="1600" dirty="0" err="1" smtClean="0">
                <a:solidFill>
                  <a:srgbClr val="008000"/>
                </a:solidFill>
              </a:rPr>
              <a:t>aware</a:t>
            </a:r>
            <a:r>
              <a:rPr lang="fr-FR" sz="1600" dirty="0" smtClean="0">
                <a:solidFill>
                  <a:srgbClr val="008000"/>
                </a:solidFill>
              </a:rPr>
              <a:t> of </a:t>
            </a:r>
            <a:r>
              <a:rPr lang="fr-FR" sz="1600" dirty="0" err="1" smtClean="0">
                <a:solidFill>
                  <a:srgbClr val="008000"/>
                </a:solidFill>
              </a:rPr>
              <a:t>their</a:t>
            </a:r>
            <a:r>
              <a:rPr lang="fr-FR" sz="1600" dirty="0" smtClean="0">
                <a:solidFill>
                  <a:srgbClr val="008000"/>
                </a:solidFill>
              </a:rPr>
              <a:t> </a:t>
            </a:r>
            <a:r>
              <a:rPr lang="fr-FR" sz="1600" dirty="0" err="1" smtClean="0">
                <a:solidFill>
                  <a:srgbClr val="008000"/>
                </a:solidFill>
              </a:rPr>
              <a:t>environmental</a:t>
            </a:r>
            <a:r>
              <a:rPr lang="fr-FR" sz="1600" dirty="0" smtClean="0">
                <a:solidFill>
                  <a:srgbClr val="008000"/>
                </a:solidFill>
              </a:rPr>
              <a:t> </a:t>
            </a:r>
            <a:r>
              <a:rPr lang="fr-FR" sz="1600" dirty="0" err="1" smtClean="0">
                <a:solidFill>
                  <a:srgbClr val="008000"/>
                </a:solidFill>
              </a:rPr>
              <a:t>responsibility</a:t>
            </a:r>
            <a:r>
              <a:rPr lang="fr-FR" sz="1600" dirty="0" smtClean="0">
                <a:solidFill>
                  <a:srgbClr val="008000"/>
                </a:solidFill>
              </a:rPr>
              <a:t> for an efficient </a:t>
            </a:r>
            <a:r>
              <a:rPr lang="fr-FR" sz="1600" dirty="0" err="1" smtClean="0">
                <a:solidFill>
                  <a:srgbClr val="008000"/>
                </a:solidFill>
              </a:rPr>
              <a:t>waste</a:t>
            </a:r>
            <a:r>
              <a:rPr lang="fr-FR" sz="1600" dirty="0" smtClean="0">
                <a:solidFill>
                  <a:srgbClr val="008000"/>
                </a:solidFill>
              </a:rPr>
              <a:t> management</a:t>
            </a:r>
          </a:p>
          <a:p>
            <a:endParaRPr lang="fr-FR" sz="1600" dirty="0">
              <a:solidFill>
                <a:srgbClr val="008000"/>
              </a:solidFill>
            </a:endParaRPr>
          </a:p>
          <a:p>
            <a:r>
              <a:rPr lang="fr-FR" sz="1600" dirty="0" smtClean="0">
                <a:solidFill>
                  <a:srgbClr val="008000"/>
                </a:solidFill>
              </a:rPr>
              <a:t>Plastics are made of high </a:t>
            </a:r>
            <a:r>
              <a:rPr lang="fr-FR" sz="1600" dirty="0" err="1" smtClean="0">
                <a:solidFill>
                  <a:srgbClr val="008000"/>
                </a:solidFill>
              </a:rPr>
              <a:t>quality</a:t>
            </a:r>
            <a:r>
              <a:rPr lang="fr-FR" sz="1600" dirty="0" smtClean="0">
                <a:solidFill>
                  <a:srgbClr val="008000"/>
                </a:solidFill>
              </a:rPr>
              <a:t> </a:t>
            </a:r>
            <a:r>
              <a:rPr lang="fr-FR" sz="1600" dirty="0" err="1" smtClean="0">
                <a:solidFill>
                  <a:srgbClr val="008000"/>
                </a:solidFill>
              </a:rPr>
              <a:t>polymers</a:t>
            </a:r>
            <a:r>
              <a:rPr lang="fr-FR" sz="1600" dirty="0" smtClean="0">
                <a:solidFill>
                  <a:srgbClr val="008000"/>
                </a:solidFill>
              </a:rPr>
              <a:t>, </a:t>
            </a:r>
            <a:r>
              <a:rPr lang="fr-FR" sz="1600" dirty="0" err="1" smtClean="0">
                <a:solidFill>
                  <a:srgbClr val="008000"/>
                </a:solidFill>
              </a:rPr>
              <a:t>easy</a:t>
            </a:r>
            <a:r>
              <a:rPr lang="fr-FR" sz="1600" dirty="0" smtClean="0">
                <a:solidFill>
                  <a:srgbClr val="008000"/>
                </a:solidFill>
              </a:rPr>
              <a:t> to recycle</a:t>
            </a:r>
            <a:endParaRPr lang="fr-FR" sz="1600" dirty="0">
              <a:solidFill>
                <a:srgbClr val="008000"/>
              </a:solidFill>
            </a:endParaRPr>
          </a:p>
          <a:p>
            <a:endParaRPr lang="fr-FR" sz="1600" dirty="0" smtClean="0">
              <a:solidFill>
                <a:srgbClr val="008000"/>
              </a:solidFill>
            </a:endParaRPr>
          </a:p>
          <a:p>
            <a:endParaRPr lang="fr-FR" sz="1600" dirty="0">
              <a:solidFill>
                <a:srgbClr val="008000"/>
              </a:solidFill>
            </a:endParaRPr>
          </a:p>
          <a:p>
            <a:endParaRPr lang="fr-FR" sz="1600" dirty="0">
              <a:solidFill>
                <a:srgbClr val="008000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 flipH="1">
            <a:off x="539552" y="3284984"/>
            <a:ext cx="3467801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939122" y="5374382"/>
            <a:ext cx="4583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8000"/>
                </a:solidFill>
              </a:rPr>
              <a:t>Une contribution à l’économie circulaire</a:t>
            </a:r>
          </a:p>
          <a:p>
            <a:r>
              <a:rPr lang="fr-FR" b="1" dirty="0" smtClean="0">
                <a:solidFill>
                  <a:srgbClr val="008000"/>
                </a:solidFill>
              </a:rPr>
              <a:t>A contribution to the </a:t>
            </a:r>
            <a:r>
              <a:rPr lang="fr-FR" b="1" dirty="0" err="1" smtClean="0">
                <a:solidFill>
                  <a:srgbClr val="008000"/>
                </a:solidFill>
              </a:rPr>
              <a:t>circular</a:t>
            </a:r>
            <a:r>
              <a:rPr lang="fr-FR" b="1" dirty="0" smtClean="0">
                <a:solidFill>
                  <a:srgbClr val="008000"/>
                </a:solidFill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</a:rPr>
              <a:t>economy</a:t>
            </a:r>
            <a:endParaRPr lang="fr-FR" b="1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0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4499992" y="1556792"/>
            <a:ext cx="72008" cy="352839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77" y="908720"/>
            <a:ext cx="723843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80210" y="5410090"/>
            <a:ext cx="558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8000"/>
                </a:solidFill>
              </a:rPr>
              <a:t>La responsabilité environnementale du Plasticulteur</a:t>
            </a:r>
          </a:p>
          <a:p>
            <a:r>
              <a:rPr lang="fr-FR" dirty="0" smtClean="0">
                <a:solidFill>
                  <a:srgbClr val="008000"/>
                </a:solidFill>
              </a:rPr>
              <a:t>The </a:t>
            </a:r>
            <a:r>
              <a:rPr lang="fr-FR" dirty="0" err="1" smtClean="0">
                <a:solidFill>
                  <a:srgbClr val="008000"/>
                </a:solidFill>
              </a:rPr>
              <a:t>Plasticultor’s</a:t>
            </a:r>
            <a:r>
              <a:rPr lang="fr-FR" dirty="0" smtClean="0">
                <a:solidFill>
                  <a:srgbClr val="008000"/>
                </a:solidFill>
              </a:rPr>
              <a:t> </a:t>
            </a:r>
            <a:r>
              <a:rPr lang="fr-FR" dirty="0" err="1" smtClean="0">
                <a:solidFill>
                  <a:srgbClr val="008000"/>
                </a:solidFill>
              </a:rPr>
              <a:t>environmental</a:t>
            </a:r>
            <a:r>
              <a:rPr lang="fr-FR" dirty="0" smtClean="0">
                <a:solidFill>
                  <a:srgbClr val="008000"/>
                </a:solidFill>
              </a:rPr>
              <a:t> </a:t>
            </a:r>
            <a:r>
              <a:rPr lang="fr-FR" dirty="0" err="1" smtClean="0">
                <a:solidFill>
                  <a:srgbClr val="008000"/>
                </a:solidFill>
              </a:rPr>
              <a:t>responsibility</a:t>
            </a:r>
            <a:endParaRPr lang="fr-FR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45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2402954"/>
            <a:ext cx="36724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>
                <a:solidFill>
                  <a:srgbClr val="33560F"/>
                </a:solidFill>
              </a:rPr>
              <a:t>Congressistes</a:t>
            </a:r>
            <a:r>
              <a:rPr lang="fr-FR" sz="1600" dirty="0" smtClean="0">
                <a:solidFill>
                  <a:srgbClr val="33560F"/>
                </a:solidFill>
              </a:rPr>
              <a:t>, réunis à Arcachon, vous contribuez au développement de la plasticulture pour améliorer la condition de vie de l’humanité.</a:t>
            </a:r>
          </a:p>
          <a:p>
            <a:pPr algn="just"/>
            <a:endParaRPr lang="fr-FR" sz="1600" dirty="0" smtClean="0">
              <a:solidFill>
                <a:srgbClr val="33560F"/>
              </a:solidFill>
            </a:endParaRPr>
          </a:p>
          <a:p>
            <a:pPr algn="just"/>
            <a:r>
              <a:rPr lang="fr-FR" sz="1600" dirty="0" smtClean="0">
                <a:solidFill>
                  <a:srgbClr val="33560F"/>
                </a:solidFill>
              </a:rPr>
              <a:t>Plasticulteurs vous êtes également soucieux de la condition de vie de la planète.</a:t>
            </a:r>
          </a:p>
          <a:p>
            <a:pPr algn="just"/>
            <a:endParaRPr lang="fr-FR" sz="1600" dirty="0">
              <a:solidFill>
                <a:srgbClr val="33560F"/>
              </a:solidFill>
            </a:endParaRPr>
          </a:p>
          <a:p>
            <a:pPr algn="just"/>
            <a:r>
              <a:rPr lang="fr-FR" sz="1600" dirty="0" smtClean="0">
                <a:solidFill>
                  <a:srgbClr val="33560F"/>
                </a:solidFill>
              </a:rPr>
              <a:t>On peut investir dans la plasticulture…</a:t>
            </a:r>
          </a:p>
          <a:p>
            <a:pPr algn="just"/>
            <a:endParaRPr lang="fr-FR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2747998" y="1101030"/>
            <a:ext cx="3922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33560F"/>
                </a:solidFill>
              </a:rPr>
              <a:t>Bienvenue ….  </a:t>
            </a:r>
            <a:r>
              <a:rPr lang="fr-FR" sz="2400" b="1" dirty="0" err="1" smtClean="0">
                <a:solidFill>
                  <a:srgbClr val="33560F"/>
                </a:solidFill>
              </a:rPr>
              <a:t>Welcome</a:t>
            </a:r>
            <a:r>
              <a:rPr lang="fr-FR" sz="2400" b="1" dirty="0" smtClean="0">
                <a:solidFill>
                  <a:srgbClr val="33560F"/>
                </a:solidFill>
              </a:rPr>
              <a:t> !</a:t>
            </a:r>
          </a:p>
          <a:p>
            <a:r>
              <a:rPr lang="fr-FR" sz="2400" b="1" dirty="0" smtClean="0">
                <a:solidFill>
                  <a:srgbClr val="33560F"/>
                </a:solidFill>
              </a:rPr>
              <a:t>XXIème CIPA </a:t>
            </a:r>
            <a:r>
              <a:rPr lang="fr-FR" sz="2400" b="1" dirty="0" err="1" smtClean="0">
                <a:solidFill>
                  <a:srgbClr val="33560F"/>
                </a:solidFill>
              </a:rPr>
              <a:t>Congress</a:t>
            </a:r>
            <a:endParaRPr lang="fr-FR" sz="2400" b="1" dirty="0">
              <a:solidFill>
                <a:srgbClr val="33560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60032" y="2418343"/>
            <a:ext cx="36201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33560F"/>
                </a:solidFill>
              </a:rPr>
              <a:t>Delegates</a:t>
            </a:r>
            <a:r>
              <a:rPr lang="en-US" sz="1600" dirty="0" smtClean="0">
                <a:solidFill>
                  <a:srgbClr val="33560F"/>
                </a:solidFill>
              </a:rPr>
              <a:t>, meeting in </a:t>
            </a:r>
            <a:r>
              <a:rPr lang="en-US" sz="1600" dirty="0" err="1" smtClean="0">
                <a:solidFill>
                  <a:srgbClr val="33560F"/>
                </a:solidFill>
              </a:rPr>
              <a:t>Arcachon</a:t>
            </a:r>
            <a:r>
              <a:rPr lang="en-US" sz="1600" dirty="0" smtClean="0">
                <a:solidFill>
                  <a:srgbClr val="33560F"/>
                </a:solidFill>
              </a:rPr>
              <a:t>, you contribute to the development of the plasticulture to improve the condition of life of the mankind. </a:t>
            </a:r>
          </a:p>
          <a:p>
            <a:pPr algn="just"/>
            <a:endParaRPr lang="en-US" sz="1600" dirty="0" smtClean="0">
              <a:solidFill>
                <a:srgbClr val="33560F"/>
              </a:solidFill>
            </a:endParaRPr>
          </a:p>
          <a:p>
            <a:pPr algn="just"/>
            <a:r>
              <a:rPr lang="en-US" sz="1600" dirty="0" smtClean="0">
                <a:solidFill>
                  <a:srgbClr val="33560F"/>
                </a:solidFill>
              </a:rPr>
              <a:t>Plasticulteurs you are also concerned about the living conditions of the planet.</a:t>
            </a:r>
          </a:p>
          <a:p>
            <a:pPr algn="just"/>
            <a:endParaRPr lang="en-US" sz="1600" dirty="0">
              <a:solidFill>
                <a:srgbClr val="33560F"/>
              </a:solidFill>
            </a:endParaRPr>
          </a:p>
          <a:p>
            <a:pPr algn="just"/>
            <a:r>
              <a:rPr lang="en-US" sz="1600" dirty="0" smtClean="0">
                <a:solidFill>
                  <a:srgbClr val="33560F"/>
                </a:solidFill>
              </a:rPr>
              <a:t>Plasticulture is the place to invest…</a:t>
            </a:r>
            <a:endParaRPr lang="fr-FR" sz="1600" dirty="0"/>
          </a:p>
        </p:txBody>
      </p:sp>
      <p:sp>
        <p:nvSpPr>
          <p:cNvPr id="4" name="ZoneTexte 3"/>
          <p:cNvSpPr txBox="1"/>
          <p:nvPr/>
        </p:nvSpPr>
        <p:spPr>
          <a:xfrm>
            <a:off x="2699792" y="5085184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33560F"/>
                </a:solidFill>
              </a:rPr>
              <a:t>Plasticultors, </a:t>
            </a:r>
            <a:r>
              <a:rPr lang="fr-FR" sz="2400" b="1" dirty="0" err="1" smtClean="0">
                <a:solidFill>
                  <a:srgbClr val="33560F"/>
                </a:solidFill>
              </a:rPr>
              <a:t>be</a:t>
            </a:r>
            <a:r>
              <a:rPr lang="fr-FR" sz="2400" b="1" dirty="0" smtClean="0">
                <a:solidFill>
                  <a:srgbClr val="33560F"/>
                </a:solidFill>
              </a:rPr>
              <a:t> </a:t>
            </a:r>
            <a:r>
              <a:rPr lang="fr-FR" sz="2400" b="1" dirty="0" err="1" smtClean="0">
                <a:solidFill>
                  <a:srgbClr val="33560F"/>
                </a:solidFill>
              </a:rPr>
              <a:t>involved</a:t>
            </a:r>
            <a:r>
              <a:rPr lang="fr-FR" sz="2400" b="1" dirty="0" smtClean="0">
                <a:solidFill>
                  <a:srgbClr val="33560F"/>
                </a:solidFill>
              </a:rPr>
              <a:t>!</a:t>
            </a:r>
            <a:endParaRPr lang="fr-FR" sz="2400" b="1" dirty="0">
              <a:solidFill>
                <a:srgbClr val="33560F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4499992" y="2338789"/>
            <a:ext cx="0" cy="2634099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71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259632" y="1700808"/>
            <a:ext cx="61206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6600"/>
                </a:solidFill>
              </a:rPr>
              <a:t>Plasticulture Mondiale</a:t>
            </a:r>
          </a:p>
          <a:p>
            <a:pPr algn="ctr"/>
            <a:r>
              <a:rPr lang="fr-FR" sz="3600" b="1" dirty="0" smtClean="0">
                <a:solidFill>
                  <a:srgbClr val="006600"/>
                </a:solidFill>
              </a:rPr>
              <a:t>Worldwide Plasticulture</a:t>
            </a:r>
          </a:p>
          <a:p>
            <a:pPr algn="ctr"/>
            <a:r>
              <a:rPr lang="fr-FR" sz="3200" i="1" dirty="0" smtClean="0">
                <a:solidFill>
                  <a:srgbClr val="006600"/>
                </a:solidFill>
              </a:rPr>
              <a:t>A focus on films</a:t>
            </a:r>
            <a:endParaRPr lang="fr-FR" sz="3200" i="1" dirty="0">
              <a:solidFill>
                <a:srgbClr val="0066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96136" y="4365104"/>
            <a:ext cx="29862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6600"/>
                </a:solidFill>
              </a:rPr>
              <a:t> </a:t>
            </a:r>
            <a:r>
              <a:rPr lang="fr-FR" sz="1600" dirty="0" smtClean="0">
                <a:solidFill>
                  <a:srgbClr val="006600"/>
                </a:solidFill>
              </a:rPr>
              <a:t>Bernard Le Moine</a:t>
            </a:r>
          </a:p>
          <a:p>
            <a:r>
              <a:rPr lang="fr-FR" dirty="0">
                <a:solidFill>
                  <a:srgbClr val="006600"/>
                </a:solidFill>
              </a:rPr>
              <a:t>	</a:t>
            </a:r>
            <a:r>
              <a:rPr lang="fr-FR" sz="1400" i="1" dirty="0" smtClean="0">
                <a:solidFill>
                  <a:srgbClr val="006600"/>
                </a:solidFill>
              </a:rPr>
              <a:t>General </a:t>
            </a:r>
            <a:r>
              <a:rPr lang="fr-FR" sz="1400" i="1" dirty="0" err="1" smtClean="0">
                <a:solidFill>
                  <a:srgbClr val="006600"/>
                </a:solidFill>
              </a:rPr>
              <a:t>secretary</a:t>
            </a:r>
            <a:r>
              <a:rPr lang="fr-FR" sz="1400" i="1" dirty="0" smtClean="0">
                <a:solidFill>
                  <a:srgbClr val="006600"/>
                </a:solidFill>
              </a:rPr>
              <a:t> CIPA</a:t>
            </a:r>
          </a:p>
          <a:p>
            <a:r>
              <a:rPr lang="fr-FR" sz="1400" i="1" dirty="0" smtClean="0">
                <a:solidFill>
                  <a:srgbClr val="006600"/>
                </a:solidFill>
              </a:rPr>
              <a:t>	</a:t>
            </a:r>
            <a:r>
              <a:rPr lang="fr-FR" sz="1400" i="1" dirty="0" err="1" smtClean="0">
                <a:solidFill>
                  <a:srgbClr val="006600"/>
                </a:solidFill>
              </a:rPr>
              <a:t>President</a:t>
            </a:r>
            <a:r>
              <a:rPr lang="fr-FR" sz="1400" i="1" dirty="0" smtClean="0">
                <a:solidFill>
                  <a:srgbClr val="006600"/>
                </a:solidFill>
              </a:rPr>
              <a:t> APE Europe</a:t>
            </a:r>
          </a:p>
          <a:p>
            <a:r>
              <a:rPr lang="fr-FR" sz="1400" i="1" dirty="0">
                <a:solidFill>
                  <a:srgbClr val="006600"/>
                </a:solidFill>
              </a:rPr>
              <a:t>	</a:t>
            </a:r>
            <a:r>
              <a:rPr lang="fr-FR" sz="1400" i="1" dirty="0" smtClean="0">
                <a:solidFill>
                  <a:srgbClr val="006600"/>
                </a:solidFill>
              </a:rPr>
              <a:t>General </a:t>
            </a:r>
            <a:r>
              <a:rPr lang="fr-FR" sz="1400" i="1" dirty="0" err="1" smtClean="0">
                <a:solidFill>
                  <a:srgbClr val="006600"/>
                </a:solidFill>
              </a:rPr>
              <a:t>secretary</a:t>
            </a:r>
            <a:r>
              <a:rPr lang="fr-FR" sz="1400" i="1" dirty="0" smtClean="0">
                <a:solidFill>
                  <a:srgbClr val="006600"/>
                </a:solidFill>
              </a:rPr>
              <a:t> CPA</a:t>
            </a:r>
          </a:p>
          <a:p>
            <a:endParaRPr lang="fr-FR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3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F308A7-5A2E-4366-A5E7-E5D5D392D4DC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-109998"/>
            <a:ext cx="9324528" cy="6993398"/>
          </a:xfrm>
          <a:prstGeom prst="rect">
            <a:avLst/>
          </a:prstGeom>
        </p:spPr>
      </p:pic>
      <p:pic>
        <p:nvPicPr>
          <p:cNvPr id="4" name="Image 9" descr="logo cpa lett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37386"/>
            <a:ext cx="1364027" cy="80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60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F308A7-5A2E-4366-A5E7-E5D5D392D4DC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36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439380" y="1215132"/>
            <a:ext cx="5057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33560F"/>
                </a:solidFill>
              </a:rPr>
              <a:t>Plasticulture &amp; </a:t>
            </a:r>
            <a:r>
              <a:rPr lang="fr-FR" sz="2400" b="1" dirty="0" err="1" smtClean="0">
                <a:solidFill>
                  <a:srgbClr val="33560F"/>
                </a:solidFill>
              </a:rPr>
              <a:t>Circular</a:t>
            </a:r>
            <a:r>
              <a:rPr lang="fr-FR" sz="2400" b="1" dirty="0" smtClean="0">
                <a:solidFill>
                  <a:srgbClr val="33560F"/>
                </a:solidFill>
              </a:rPr>
              <a:t> </a:t>
            </a:r>
            <a:r>
              <a:rPr lang="fr-FR" sz="2400" b="1" dirty="0" err="1" smtClean="0">
                <a:solidFill>
                  <a:srgbClr val="33560F"/>
                </a:solidFill>
              </a:rPr>
              <a:t>Economy</a:t>
            </a:r>
            <a:endParaRPr lang="fr-FR" sz="2400" b="1" dirty="0">
              <a:solidFill>
                <a:srgbClr val="33560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39802" y="2360437"/>
            <a:ext cx="3620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33560F"/>
                </a:solidFill>
              </a:rPr>
              <a:t>Key messages</a:t>
            </a:r>
            <a:endParaRPr lang="fr-FR" sz="1600" dirty="0"/>
          </a:p>
        </p:txBody>
      </p:sp>
      <p:sp>
        <p:nvSpPr>
          <p:cNvPr id="4" name="ZoneTexte 3"/>
          <p:cNvSpPr txBox="1"/>
          <p:nvPr/>
        </p:nvSpPr>
        <p:spPr>
          <a:xfrm>
            <a:off x="2699792" y="5085184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33560F"/>
                </a:solidFill>
              </a:rPr>
              <a:t>Plasticultors, </a:t>
            </a:r>
            <a:r>
              <a:rPr lang="fr-FR" sz="2400" b="1" dirty="0" err="1" smtClean="0">
                <a:solidFill>
                  <a:srgbClr val="33560F"/>
                </a:solidFill>
              </a:rPr>
              <a:t>be</a:t>
            </a:r>
            <a:r>
              <a:rPr lang="fr-FR" sz="2400" b="1" dirty="0" smtClean="0">
                <a:solidFill>
                  <a:srgbClr val="33560F"/>
                </a:solidFill>
              </a:rPr>
              <a:t> </a:t>
            </a:r>
            <a:r>
              <a:rPr lang="fr-FR" sz="2400" b="1" dirty="0" err="1" smtClean="0">
                <a:solidFill>
                  <a:srgbClr val="33560F"/>
                </a:solidFill>
              </a:rPr>
              <a:t>involved</a:t>
            </a:r>
            <a:r>
              <a:rPr lang="fr-FR" sz="2400" b="1" dirty="0" smtClean="0">
                <a:solidFill>
                  <a:srgbClr val="33560F"/>
                </a:solidFill>
              </a:rPr>
              <a:t>!</a:t>
            </a:r>
            <a:endParaRPr lang="fr-FR" sz="2400" b="1" dirty="0">
              <a:solidFill>
                <a:srgbClr val="33560F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4499992" y="2338789"/>
            <a:ext cx="0" cy="2634099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23529" y="5877272"/>
            <a:ext cx="100811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e 2" descr="EPRO_new_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08" y="5877272"/>
            <a:ext cx="1288743" cy="6266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619672" y="2360437"/>
            <a:ext cx="3620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33560F"/>
                </a:solidFill>
              </a:rPr>
              <a:t>Messages clés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93464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803153" y="2735054"/>
            <a:ext cx="504056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https://www.youtube.com/watch?v=Ez6FNzx3F_E&amp;sns=tw&amp;t=1&amp;cn=ZmxleGlibGVfcmVjcw%3D%3D&amp;refsrc=email&amp;iid=90c461db1d254a2d9e560695f1e6f24c&amp;uid=943126495320596481&amp;nid=244+272699400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7106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82675"/>
            <a:ext cx="326390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592763" y="696913"/>
            <a:ext cx="24765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3654425"/>
            <a:ext cx="3230562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ZoneTexte 2"/>
          <p:cNvSpPr txBox="1">
            <a:spLocks noChangeArrowheads="1"/>
          </p:cNvSpPr>
          <p:nvPr/>
        </p:nvSpPr>
        <p:spPr bwMode="auto">
          <a:xfrm>
            <a:off x="6289080" y="3720455"/>
            <a:ext cx="264306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en-US" dirty="0">
                <a:solidFill>
                  <a:srgbClr val="FF0000"/>
                </a:solidFill>
              </a:rPr>
              <a:t>This </a:t>
            </a:r>
            <a:r>
              <a:rPr lang="fr-FR" altLang="en-US" dirty="0" err="1">
                <a:solidFill>
                  <a:srgbClr val="FF0000"/>
                </a:solidFill>
              </a:rPr>
              <a:t>is</a:t>
            </a:r>
            <a:r>
              <a:rPr lang="fr-FR" altLang="en-US" dirty="0">
                <a:solidFill>
                  <a:srgbClr val="FF0000"/>
                </a:solidFill>
              </a:rPr>
              <a:t> </a:t>
            </a:r>
            <a:r>
              <a:rPr lang="fr-FR" altLang="en-US" dirty="0" smtClean="0">
                <a:solidFill>
                  <a:srgbClr val="FF0000"/>
                </a:solidFill>
              </a:rPr>
              <a:t>reality! </a:t>
            </a:r>
          </a:p>
          <a:p>
            <a:endParaRPr lang="fr-FR" altLang="en-US" sz="24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en-US" dirty="0" smtClean="0">
                <a:solidFill>
                  <a:srgbClr val="FF0000"/>
                </a:solidFill>
              </a:rPr>
              <a:t>No plastics </a:t>
            </a:r>
            <a:r>
              <a:rPr lang="fr-FR" altLang="en-US" dirty="0" err="1" smtClean="0">
                <a:solidFill>
                  <a:srgbClr val="FF0000"/>
                </a:solidFill>
              </a:rPr>
              <a:t>burned</a:t>
            </a:r>
            <a:r>
              <a:rPr lang="fr-FR" altLang="en-US" dirty="0" smtClean="0">
                <a:solidFill>
                  <a:srgbClr val="FF0000"/>
                </a:solidFill>
              </a:rPr>
              <a:t> or </a:t>
            </a:r>
            <a:r>
              <a:rPr lang="fr-FR" altLang="en-US" dirty="0" err="1" smtClean="0">
                <a:solidFill>
                  <a:srgbClr val="FF0000"/>
                </a:solidFill>
              </a:rPr>
              <a:t>buried</a:t>
            </a:r>
            <a:endParaRPr lang="fr-FR" alt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en-US" dirty="0" smtClean="0">
                <a:solidFill>
                  <a:srgbClr val="FF0000"/>
                </a:solidFill>
              </a:rPr>
              <a:t>No plastics in the </a:t>
            </a:r>
            <a:r>
              <a:rPr lang="fr-FR" altLang="en-US" dirty="0" err="1" smtClean="0">
                <a:solidFill>
                  <a:srgbClr val="FF0000"/>
                </a:solidFill>
              </a:rPr>
              <a:t>oceans</a:t>
            </a:r>
            <a:r>
              <a:rPr lang="fr-FR" altLang="en-US" dirty="0" smtClean="0">
                <a:solidFill>
                  <a:srgbClr val="FF0000"/>
                </a:solidFill>
              </a:rPr>
              <a:t>!</a:t>
            </a:r>
            <a:endParaRPr lang="fr-FR" altLang="en-US" dirty="0">
              <a:solidFill>
                <a:srgbClr val="FF0000"/>
              </a:solidFill>
            </a:endParaRPr>
          </a:p>
        </p:txBody>
      </p:sp>
      <p:sp>
        <p:nvSpPr>
          <p:cNvPr id="6" name="ZoneTexte 2"/>
          <p:cNvSpPr txBox="1">
            <a:spLocks noChangeArrowheads="1"/>
          </p:cNvSpPr>
          <p:nvPr/>
        </p:nvSpPr>
        <p:spPr bwMode="auto">
          <a:xfrm>
            <a:off x="251520" y="3717032"/>
            <a:ext cx="25922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en-US" dirty="0" smtClean="0">
                <a:solidFill>
                  <a:srgbClr val="FF0000"/>
                </a:solidFill>
              </a:rPr>
              <a:t>C’est la réalité!</a:t>
            </a:r>
          </a:p>
          <a:p>
            <a:endParaRPr lang="fr-FR" alt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en-US" dirty="0" smtClean="0">
                <a:solidFill>
                  <a:srgbClr val="FF0000"/>
                </a:solidFill>
              </a:rPr>
              <a:t>Pas de plastique brulé ou enfouis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altLang="en-US" dirty="0" smtClean="0">
                <a:solidFill>
                  <a:srgbClr val="FF0000"/>
                </a:solidFill>
              </a:rPr>
              <a:t>Pas de plastique dans les océans</a:t>
            </a:r>
            <a:endParaRPr lang="fr-FR" altLang="en-US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2238" y="1094879"/>
            <a:ext cx="3261643" cy="24812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156" y="5877272"/>
            <a:ext cx="93647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ilde 2" descr="EPRO_new_logo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08" y="5877272"/>
            <a:ext cx="1288743" cy="626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58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7525" y="2418342"/>
            <a:ext cx="4032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33560F"/>
                </a:solidFill>
              </a:rPr>
              <a:t>Le plastique est un produit miraculeux!</a:t>
            </a:r>
          </a:p>
          <a:p>
            <a:endParaRPr lang="fr-FR" sz="1600" dirty="0">
              <a:solidFill>
                <a:srgbClr val="33560F"/>
              </a:solidFill>
            </a:endParaRPr>
          </a:p>
          <a:p>
            <a:r>
              <a:rPr lang="fr-FR" sz="1600" i="1" dirty="0" smtClean="0">
                <a:solidFill>
                  <a:srgbClr val="33560F"/>
                </a:solidFill>
              </a:rPr>
              <a:t>17 Millions de tonnes en 2030…</a:t>
            </a:r>
          </a:p>
          <a:p>
            <a:endParaRPr lang="fr-FR" sz="1600" dirty="0">
              <a:solidFill>
                <a:srgbClr val="33560F"/>
              </a:solidFill>
            </a:endParaRPr>
          </a:p>
          <a:p>
            <a:r>
              <a:rPr lang="fr-FR" sz="1600" dirty="0" smtClean="0">
                <a:solidFill>
                  <a:srgbClr val="33560F"/>
                </a:solidFill>
              </a:rPr>
              <a:t>Irresponsabilité humaine….</a:t>
            </a:r>
            <a:endParaRPr lang="fr-FR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2439380" y="1215132"/>
            <a:ext cx="5057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33560F"/>
                </a:solidFill>
              </a:rPr>
              <a:t>Plasticulture &amp; </a:t>
            </a:r>
            <a:r>
              <a:rPr lang="fr-FR" sz="2400" b="1" dirty="0" err="1" smtClean="0">
                <a:solidFill>
                  <a:srgbClr val="33560F"/>
                </a:solidFill>
              </a:rPr>
              <a:t>Circular</a:t>
            </a:r>
            <a:r>
              <a:rPr lang="fr-FR" sz="2400" b="1" dirty="0" smtClean="0">
                <a:solidFill>
                  <a:srgbClr val="33560F"/>
                </a:solidFill>
              </a:rPr>
              <a:t> </a:t>
            </a:r>
            <a:r>
              <a:rPr lang="fr-FR" sz="2400" b="1" dirty="0" err="1" smtClean="0">
                <a:solidFill>
                  <a:srgbClr val="33560F"/>
                </a:solidFill>
              </a:rPr>
              <a:t>Economy</a:t>
            </a:r>
            <a:endParaRPr lang="fr-FR" sz="2400" b="1" dirty="0">
              <a:solidFill>
                <a:srgbClr val="33560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60032" y="2418343"/>
            <a:ext cx="3620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3560F"/>
                </a:solidFill>
              </a:rPr>
              <a:t>Plastic is a miraculous material</a:t>
            </a:r>
          </a:p>
          <a:p>
            <a:endParaRPr lang="fr-FR" sz="1600" dirty="0" smtClean="0"/>
          </a:p>
          <a:p>
            <a:r>
              <a:rPr lang="fr-FR" sz="1600" i="1" dirty="0" smtClean="0"/>
              <a:t>17 M tons in 2030…</a:t>
            </a:r>
          </a:p>
          <a:p>
            <a:endParaRPr lang="fr-FR" sz="1600" i="1" dirty="0"/>
          </a:p>
          <a:p>
            <a:r>
              <a:rPr lang="fr-FR" sz="1600" dirty="0" err="1"/>
              <a:t>H</a:t>
            </a:r>
            <a:r>
              <a:rPr lang="fr-FR" sz="1600" dirty="0" err="1" smtClean="0"/>
              <a:t>uman</a:t>
            </a:r>
            <a:r>
              <a:rPr lang="fr-FR" sz="1600" dirty="0" smtClean="0"/>
              <a:t> </a:t>
            </a:r>
            <a:r>
              <a:rPr lang="fr-FR" sz="1600" dirty="0" err="1" smtClean="0"/>
              <a:t>irresponsibility</a:t>
            </a:r>
            <a:endParaRPr lang="fr-FR" sz="1600" dirty="0"/>
          </a:p>
        </p:txBody>
      </p:sp>
      <p:sp>
        <p:nvSpPr>
          <p:cNvPr id="4" name="ZoneTexte 3"/>
          <p:cNvSpPr txBox="1"/>
          <p:nvPr/>
        </p:nvSpPr>
        <p:spPr>
          <a:xfrm>
            <a:off x="2699792" y="5085184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33560F"/>
                </a:solidFill>
              </a:rPr>
              <a:t>Plasticultors, </a:t>
            </a:r>
            <a:r>
              <a:rPr lang="fr-FR" sz="2400" b="1" dirty="0" err="1" smtClean="0">
                <a:solidFill>
                  <a:srgbClr val="33560F"/>
                </a:solidFill>
              </a:rPr>
              <a:t>be</a:t>
            </a:r>
            <a:r>
              <a:rPr lang="fr-FR" sz="2400" b="1" dirty="0" smtClean="0">
                <a:solidFill>
                  <a:srgbClr val="33560F"/>
                </a:solidFill>
              </a:rPr>
              <a:t> </a:t>
            </a:r>
            <a:r>
              <a:rPr lang="fr-FR" sz="2400" b="1" dirty="0" err="1" smtClean="0">
                <a:solidFill>
                  <a:srgbClr val="33560F"/>
                </a:solidFill>
              </a:rPr>
              <a:t>involved</a:t>
            </a:r>
            <a:r>
              <a:rPr lang="fr-FR" sz="2400" b="1" dirty="0" smtClean="0">
                <a:solidFill>
                  <a:srgbClr val="33560F"/>
                </a:solidFill>
              </a:rPr>
              <a:t>!</a:t>
            </a:r>
            <a:endParaRPr lang="fr-FR" sz="2400" b="1" dirty="0">
              <a:solidFill>
                <a:srgbClr val="33560F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4499992" y="2338789"/>
            <a:ext cx="0" cy="2634099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23529" y="5877272"/>
            <a:ext cx="100811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e 2" descr="EPRO_new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08" y="5877272"/>
            <a:ext cx="1288743" cy="626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40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5877272"/>
            <a:ext cx="93610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395536" y="1719464"/>
            <a:ext cx="36724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33560F"/>
                </a:solidFill>
              </a:rPr>
              <a:t>La gestion des plastiques agricoles usagés est juste une nécessité;</a:t>
            </a:r>
          </a:p>
          <a:p>
            <a:endParaRPr lang="fr-FR" sz="1600" dirty="0">
              <a:solidFill>
                <a:srgbClr val="33560F"/>
              </a:solidFill>
            </a:endParaRPr>
          </a:p>
          <a:p>
            <a:r>
              <a:rPr lang="fr-FR" sz="1600" dirty="0" smtClean="0">
                <a:solidFill>
                  <a:srgbClr val="33560F"/>
                </a:solidFill>
              </a:rPr>
              <a:t>C’est une responsabilités collective et partagée entre les </a:t>
            </a:r>
            <a:r>
              <a:rPr lang="fr-FR" sz="1600" b="1" dirty="0" smtClean="0">
                <a:solidFill>
                  <a:srgbClr val="33560F"/>
                </a:solidFill>
              </a:rPr>
              <a:t>TOUS</a:t>
            </a:r>
            <a:r>
              <a:rPr lang="fr-FR" sz="1600" dirty="0" smtClean="0">
                <a:solidFill>
                  <a:srgbClr val="33560F"/>
                </a:solidFill>
              </a:rPr>
              <a:t> différents acteurs de la plasticulture…</a:t>
            </a:r>
          </a:p>
          <a:p>
            <a:endParaRPr lang="fr-FR" sz="1600" dirty="0">
              <a:solidFill>
                <a:srgbClr val="33560F"/>
              </a:solidFill>
            </a:endParaRPr>
          </a:p>
          <a:p>
            <a:r>
              <a:rPr lang="fr-FR" sz="1600" dirty="0" smtClean="0">
                <a:solidFill>
                  <a:srgbClr val="33560F"/>
                </a:solidFill>
              </a:rPr>
              <a:t>Les solutions d’organisation, techniques et financières existent!</a:t>
            </a:r>
          </a:p>
          <a:p>
            <a:endParaRPr lang="fr-FR" sz="1600" dirty="0">
              <a:solidFill>
                <a:srgbClr val="33560F"/>
              </a:solidFill>
            </a:endParaRPr>
          </a:p>
          <a:p>
            <a:r>
              <a:rPr lang="fr-FR" sz="1600" dirty="0" smtClean="0">
                <a:solidFill>
                  <a:srgbClr val="33560F"/>
                </a:solidFill>
              </a:rPr>
              <a:t>Nous pouvons le faire…</a:t>
            </a:r>
            <a:endParaRPr lang="fr-FR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2411760" y="1093559"/>
            <a:ext cx="5057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33560F"/>
                </a:solidFill>
              </a:rPr>
              <a:t>Plasticulture &amp; </a:t>
            </a:r>
            <a:r>
              <a:rPr lang="fr-FR" sz="2400" b="1" dirty="0" err="1" smtClean="0">
                <a:solidFill>
                  <a:srgbClr val="33560F"/>
                </a:solidFill>
              </a:rPr>
              <a:t>Circular</a:t>
            </a:r>
            <a:r>
              <a:rPr lang="fr-FR" sz="2400" b="1" dirty="0" smtClean="0">
                <a:solidFill>
                  <a:srgbClr val="33560F"/>
                </a:solidFill>
              </a:rPr>
              <a:t> </a:t>
            </a:r>
            <a:r>
              <a:rPr lang="fr-FR" sz="2400" b="1" dirty="0" err="1" smtClean="0">
                <a:solidFill>
                  <a:srgbClr val="33560F"/>
                </a:solidFill>
              </a:rPr>
              <a:t>Economy</a:t>
            </a:r>
            <a:endParaRPr lang="fr-FR" sz="2400" b="1" dirty="0">
              <a:solidFill>
                <a:srgbClr val="33560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88024" y="1715403"/>
            <a:ext cx="36201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33560F"/>
                </a:solidFill>
              </a:rPr>
              <a:t>The plastic agri-</a:t>
            </a:r>
            <a:r>
              <a:rPr lang="fr-FR" sz="1600" dirty="0" err="1" smtClean="0">
                <a:solidFill>
                  <a:srgbClr val="33560F"/>
                </a:solidFill>
              </a:rPr>
              <a:t>waste</a:t>
            </a:r>
            <a:r>
              <a:rPr lang="fr-FR" sz="1600" dirty="0" smtClean="0">
                <a:solidFill>
                  <a:srgbClr val="33560F"/>
                </a:solidFill>
              </a:rPr>
              <a:t> management </a:t>
            </a:r>
            <a:r>
              <a:rPr lang="fr-FR" sz="1600" dirty="0" err="1" smtClean="0">
                <a:solidFill>
                  <a:srgbClr val="33560F"/>
                </a:solidFill>
              </a:rPr>
              <a:t>is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just</a:t>
            </a:r>
            <a:r>
              <a:rPr lang="fr-FR" sz="1600" dirty="0" smtClean="0">
                <a:solidFill>
                  <a:srgbClr val="33560F"/>
                </a:solidFill>
              </a:rPr>
              <a:t> a </a:t>
            </a:r>
            <a:r>
              <a:rPr lang="fr-FR" sz="1600" dirty="0" err="1" smtClean="0">
                <a:solidFill>
                  <a:srgbClr val="33560F"/>
                </a:solidFill>
              </a:rPr>
              <a:t>necessity</a:t>
            </a:r>
            <a:r>
              <a:rPr lang="fr-FR" sz="1600" dirty="0">
                <a:solidFill>
                  <a:srgbClr val="33560F"/>
                </a:solidFill>
              </a:rPr>
              <a:t>.</a:t>
            </a:r>
            <a:endParaRPr lang="fr-FR" sz="1600" dirty="0" smtClean="0">
              <a:solidFill>
                <a:srgbClr val="33560F"/>
              </a:solidFill>
            </a:endParaRPr>
          </a:p>
          <a:p>
            <a:endParaRPr lang="fr-FR" sz="1600" dirty="0">
              <a:solidFill>
                <a:srgbClr val="33560F"/>
              </a:solidFill>
            </a:endParaRPr>
          </a:p>
          <a:p>
            <a:r>
              <a:rPr lang="fr-FR" sz="1600" dirty="0" smtClean="0">
                <a:solidFill>
                  <a:srgbClr val="33560F"/>
                </a:solidFill>
              </a:rPr>
              <a:t>It </a:t>
            </a:r>
            <a:r>
              <a:rPr lang="fr-FR" sz="1600" dirty="0" err="1" smtClean="0">
                <a:solidFill>
                  <a:srgbClr val="33560F"/>
                </a:solidFill>
              </a:rPr>
              <a:t>is</a:t>
            </a:r>
            <a:r>
              <a:rPr lang="fr-FR" sz="1600" dirty="0" smtClean="0">
                <a:solidFill>
                  <a:srgbClr val="33560F"/>
                </a:solidFill>
              </a:rPr>
              <a:t> a collective and </a:t>
            </a:r>
            <a:r>
              <a:rPr lang="fr-FR" sz="1600" dirty="0" err="1" smtClean="0">
                <a:solidFill>
                  <a:srgbClr val="33560F"/>
                </a:solidFill>
              </a:rPr>
              <a:t>shared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responsability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between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b="1" dirty="0" smtClean="0">
                <a:solidFill>
                  <a:srgbClr val="33560F"/>
                </a:solidFill>
              </a:rPr>
              <a:t>ALL</a:t>
            </a:r>
            <a:r>
              <a:rPr lang="fr-FR" sz="1600" dirty="0" smtClean="0">
                <a:solidFill>
                  <a:srgbClr val="33560F"/>
                </a:solidFill>
              </a:rPr>
              <a:t> plasticulture </a:t>
            </a:r>
            <a:r>
              <a:rPr lang="fr-FR" sz="1600" dirty="0" err="1" smtClean="0">
                <a:solidFill>
                  <a:srgbClr val="33560F"/>
                </a:solidFill>
              </a:rPr>
              <a:t>actors</a:t>
            </a:r>
            <a:r>
              <a:rPr lang="fr-FR" sz="1600" dirty="0" smtClean="0">
                <a:solidFill>
                  <a:srgbClr val="33560F"/>
                </a:solidFill>
              </a:rPr>
              <a:t>…</a:t>
            </a:r>
          </a:p>
          <a:p>
            <a:endParaRPr lang="fr-FR" sz="1600" dirty="0">
              <a:solidFill>
                <a:srgbClr val="33560F"/>
              </a:solidFill>
            </a:endParaRPr>
          </a:p>
          <a:p>
            <a:r>
              <a:rPr lang="fr-FR" sz="1600" dirty="0" smtClean="0">
                <a:solidFill>
                  <a:srgbClr val="33560F"/>
                </a:solidFill>
              </a:rPr>
              <a:t>Solutions in </a:t>
            </a:r>
            <a:r>
              <a:rPr lang="fr-FR" sz="1600" dirty="0" err="1" smtClean="0">
                <a:solidFill>
                  <a:srgbClr val="33560F"/>
                </a:solidFill>
              </a:rPr>
              <a:t>organization</a:t>
            </a:r>
            <a:r>
              <a:rPr lang="fr-FR" sz="1600" dirty="0" smtClean="0">
                <a:solidFill>
                  <a:srgbClr val="33560F"/>
                </a:solidFill>
              </a:rPr>
              <a:t>, </a:t>
            </a:r>
            <a:r>
              <a:rPr lang="fr-FR" sz="1600" dirty="0" err="1" smtClean="0">
                <a:solidFill>
                  <a:srgbClr val="33560F"/>
                </a:solidFill>
              </a:rPr>
              <a:t>technical</a:t>
            </a:r>
            <a:r>
              <a:rPr lang="fr-FR" sz="1600" dirty="0" smtClean="0">
                <a:solidFill>
                  <a:srgbClr val="33560F"/>
                </a:solidFill>
              </a:rPr>
              <a:t> and </a:t>
            </a:r>
            <a:r>
              <a:rPr lang="fr-FR" sz="1600" dirty="0" err="1" smtClean="0">
                <a:solidFill>
                  <a:srgbClr val="33560F"/>
                </a:solidFill>
              </a:rPr>
              <a:t>financial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exist</a:t>
            </a:r>
            <a:r>
              <a:rPr lang="fr-FR" sz="1600" dirty="0">
                <a:solidFill>
                  <a:srgbClr val="33560F"/>
                </a:solidFill>
              </a:rPr>
              <a:t>!</a:t>
            </a:r>
            <a:endParaRPr lang="fr-FR" sz="1600" dirty="0" smtClean="0">
              <a:solidFill>
                <a:srgbClr val="33560F"/>
              </a:solidFill>
            </a:endParaRPr>
          </a:p>
          <a:p>
            <a:endParaRPr lang="fr-FR" sz="1600" dirty="0">
              <a:solidFill>
                <a:srgbClr val="33560F"/>
              </a:solidFill>
            </a:endParaRPr>
          </a:p>
          <a:p>
            <a:r>
              <a:rPr lang="fr-FR" sz="1600" dirty="0" err="1" smtClean="0">
                <a:solidFill>
                  <a:srgbClr val="33560F"/>
                </a:solidFill>
              </a:rPr>
              <a:t>We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can</a:t>
            </a:r>
            <a:r>
              <a:rPr lang="fr-FR" sz="1600" dirty="0" smtClean="0">
                <a:solidFill>
                  <a:srgbClr val="33560F"/>
                </a:solidFill>
              </a:rPr>
              <a:t> do </a:t>
            </a:r>
            <a:r>
              <a:rPr lang="fr-FR" sz="1600" dirty="0" err="1" smtClean="0">
                <a:solidFill>
                  <a:srgbClr val="33560F"/>
                </a:solidFill>
              </a:rPr>
              <a:t>it</a:t>
            </a:r>
            <a:r>
              <a:rPr lang="fr-FR" sz="1600" dirty="0" smtClean="0">
                <a:solidFill>
                  <a:srgbClr val="33560F"/>
                </a:solidFill>
              </a:rPr>
              <a:t>…</a:t>
            </a:r>
            <a:endParaRPr lang="fr-FR" sz="1600" dirty="0"/>
          </a:p>
        </p:txBody>
      </p:sp>
      <p:sp>
        <p:nvSpPr>
          <p:cNvPr id="4" name="ZoneTexte 3"/>
          <p:cNvSpPr txBox="1"/>
          <p:nvPr/>
        </p:nvSpPr>
        <p:spPr>
          <a:xfrm>
            <a:off x="2699792" y="5085184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33560F"/>
                </a:solidFill>
              </a:rPr>
              <a:t>Plasticultors, </a:t>
            </a:r>
            <a:r>
              <a:rPr lang="fr-FR" sz="2400" b="1" dirty="0" err="1" smtClean="0">
                <a:solidFill>
                  <a:srgbClr val="33560F"/>
                </a:solidFill>
              </a:rPr>
              <a:t>be</a:t>
            </a:r>
            <a:r>
              <a:rPr lang="fr-FR" sz="2400" b="1" dirty="0" smtClean="0">
                <a:solidFill>
                  <a:srgbClr val="33560F"/>
                </a:solidFill>
              </a:rPr>
              <a:t> </a:t>
            </a:r>
            <a:r>
              <a:rPr lang="fr-FR" sz="2400" b="1" dirty="0" err="1" smtClean="0">
                <a:solidFill>
                  <a:srgbClr val="33560F"/>
                </a:solidFill>
              </a:rPr>
              <a:t>involved</a:t>
            </a:r>
            <a:r>
              <a:rPr lang="fr-FR" sz="2400" b="1" dirty="0" smtClean="0">
                <a:solidFill>
                  <a:srgbClr val="33560F"/>
                </a:solidFill>
              </a:rPr>
              <a:t>!</a:t>
            </a:r>
            <a:endParaRPr lang="fr-FR" sz="2400" b="1" dirty="0">
              <a:solidFill>
                <a:srgbClr val="33560F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4499992" y="1719464"/>
            <a:ext cx="0" cy="2634099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2" descr="EPRO_new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08" y="5877272"/>
            <a:ext cx="1288743" cy="626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42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5877272"/>
            <a:ext cx="93610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395536" y="1719464"/>
            <a:ext cx="3672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33560F"/>
                </a:solidFill>
              </a:rPr>
              <a:t>Merci à EPRO de nous engager dans une réflexion sur ces sujet à l’occasion du congrès.</a:t>
            </a:r>
          </a:p>
          <a:p>
            <a:endParaRPr lang="fr-FR" sz="1600" dirty="0" smtClean="0">
              <a:solidFill>
                <a:srgbClr val="33560F"/>
              </a:solidFill>
            </a:endParaRPr>
          </a:p>
          <a:p>
            <a:r>
              <a:rPr lang="fr-FR" sz="1600" dirty="0" smtClean="0">
                <a:solidFill>
                  <a:srgbClr val="33560F"/>
                </a:solidFill>
              </a:rPr>
              <a:t>EPRO assure la promotion et accompagne le développement des schéma de collecte nationaux en Europe.</a:t>
            </a:r>
          </a:p>
          <a:p>
            <a:endParaRPr lang="fr-FR" sz="1600" dirty="0" smtClean="0">
              <a:solidFill>
                <a:srgbClr val="33560F"/>
              </a:solidFill>
            </a:endParaRPr>
          </a:p>
          <a:p>
            <a:r>
              <a:rPr lang="fr-FR" sz="1600" dirty="0" smtClean="0">
                <a:solidFill>
                  <a:srgbClr val="33560F"/>
                </a:solidFill>
              </a:rPr>
              <a:t>Ce sont des experts</a:t>
            </a:r>
          </a:p>
          <a:p>
            <a:endParaRPr lang="fr-FR" sz="1600" dirty="0">
              <a:solidFill>
                <a:srgbClr val="33560F"/>
              </a:solidFill>
            </a:endParaRPr>
          </a:p>
          <a:p>
            <a:endParaRPr lang="fr-FR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2411760" y="1093559"/>
            <a:ext cx="5057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33560F"/>
                </a:solidFill>
              </a:rPr>
              <a:t>Plasticulture &amp; </a:t>
            </a:r>
            <a:r>
              <a:rPr lang="fr-FR" sz="2400" b="1" dirty="0" err="1" smtClean="0">
                <a:solidFill>
                  <a:srgbClr val="33560F"/>
                </a:solidFill>
              </a:rPr>
              <a:t>Circular</a:t>
            </a:r>
            <a:r>
              <a:rPr lang="fr-FR" sz="2400" b="1" dirty="0" smtClean="0">
                <a:solidFill>
                  <a:srgbClr val="33560F"/>
                </a:solidFill>
              </a:rPr>
              <a:t> </a:t>
            </a:r>
            <a:r>
              <a:rPr lang="fr-FR" sz="2400" b="1" dirty="0" err="1" smtClean="0">
                <a:solidFill>
                  <a:srgbClr val="33560F"/>
                </a:solidFill>
              </a:rPr>
              <a:t>Economy</a:t>
            </a:r>
            <a:endParaRPr lang="fr-FR" sz="2400" b="1" dirty="0">
              <a:solidFill>
                <a:srgbClr val="33560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18484" y="1732479"/>
            <a:ext cx="3620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560F"/>
                </a:solidFill>
              </a:rPr>
              <a:t>Thanks</a:t>
            </a:r>
            <a:r>
              <a:rPr lang="fr-FR" sz="1600" dirty="0" smtClean="0">
                <a:solidFill>
                  <a:srgbClr val="33560F"/>
                </a:solidFill>
              </a:rPr>
              <a:t> to EPRO to lead for </a:t>
            </a:r>
            <a:r>
              <a:rPr lang="fr-FR" sz="1600" dirty="0" err="1" smtClean="0">
                <a:solidFill>
                  <a:srgbClr val="33560F"/>
                </a:solidFill>
              </a:rPr>
              <a:t>this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think</a:t>
            </a:r>
            <a:r>
              <a:rPr lang="fr-FR" sz="1600" dirty="0" smtClean="0">
                <a:solidFill>
                  <a:srgbClr val="33560F"/>
                </a:solidFill>
              </a:rPr>
              <a:t> tank about agri-plastic </a:t>
            </a:r>
            <a:r>
              <a:rPr lang="fr-FR" sz="1600" dirty="0" err="1" smtClean="0">
                <a:solidFill>
                  <a:srgbClr val="33560F"/>
                </a:solidFill>
              </a:rPr>
              <a:t>waste</a:t>
            </a:r>
            <a:r>
              <a:rPr lang="fr-FR" sz="1600" dirty="0" smtClean="0">
                <a:solidFill>
                  <a:srgbClr val="33560F"/>
                </a:solidFill>
              </a:rPr>
              <a:t> management </a:t>
            </a:r>
            <a:r>
              <a:rPr lang="fr-FR" sz="1600" dirty="0" err="1" smtClean="0">
                <a:solidFill>
                  <a:srgbClr val="33560F"/>
                </a:solidFill>
              </a:rPr>
              <a:t>during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this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congress</a:t>
            </a:r>
            <a:endParaRPr lang="fr-FR" sz="1600" dirty="0" smtClean="0">
              <a:solidFill>
                <a:srgbClr val="33560F"/>
              </a:solidFill>
            </a:endParaRPr>
          </a:p>
          <a:p>
            <a:endParaRPr lang="fr-FR" sz="1600" dirty="0">
              <a:solidFill>
                <a:srgbClr val="33560F"/>
              </a:solidFill>
            </a:endParaRPr>
          </a:p>
          <a:p>
            <a:r>
              <a:rPr lang="fr-FR" sz="1600" dirty="0" smtClean="0">
                <a:solidFill>
                  <a:srgbClr val="33560F"/>
                </a:solidFill>
              </a:rPr>
              <a:t>EPRO </a:t>
            </a:r>
            <a:r>
              <a:rPr lang="fr-FR" sz="1600" dirty="0" err="1" smtClean="0">
                <a:solidFill>
                  <a:srgbClr val="33560F"/>
                </a:solidFill>
              </a:rPr>
              <a:t>insure</a:t>
            </a:r>
            <a:r>
              <a:rPr lang="fr-FR" sz="1600" dirty="0" smtClean="0">
                <a:solidFill>
                  <a:srgbClr val="33560F"/>
                </a:solidFill>
              </a:rPr>
              <a:t> the promotion, and the </a:t>
            </a:r>
            <a:r>
              <a:rPr lang="fr-FR" sz="1600" dirty="0" err="1" smtClean="0">
                <a:solidFill>
                  <a:srgbClr val="33560F"/>
                </a:solidFill>
              </a:rPr>
              <a:t>development</a:t>
            </a:r>
            <a:r>
              <a:rPr lang="fr-FR" sz="1600" dirty="0" smtClean="0">
                <a:solidFill>
                  <a:srgbClr val="33560F"/>
                </a:solidFill>
              </a:rPr>
              <a:t> of national </a:t>
            </a:r>
            <a:r>
              <a:rPr lang="fr-FR" sz="1600" dirty="0" err="1" smtClean="0">
                <a:solidFill>
                  <a:srgbClr val="33560F"/>
                </a:solidFill>
              </a:rPr>
              <a:t>collecting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schemes</a:t>
            </a:r>
            <a:r>
              <a:rPr lang="fr-FR" sz="1600" dirty="0" smtClean="0">
                <a:solidFill>
                  <a:srgbClr val="33560F"/>
                </a:solidFill>
              </a:rPr>
              <a:t> (NCS) in Europe.</a:t>
            </a:r>
          </a:p>
          <a:p>
            <a:endParaRPr lang="fr-FR" sz="1600" dirty="0">
              <a:solidFill>
                <a:srgbClr val="33560F"/>
              </a:solidFill>
            </a:endParaRPr>
          </a:p>
          <a:p>
            <a:r>
              <a:rPr lang="fr-FR" sz="1600" dirty="0" err="1" smtClean="0">
                <a:solidFill>
                  <a:srgbClr val="33560F"/>
                </a:solidFill>
              </a:rPr>
              <a:t>They</a:t>
            </a:r>
            <a:r>
              <a:rPr lang="fr-FR" sz="1600" dirty="0" smtClean="0">
                <a:solidFill>
                  <a:srgbClr val="33560F"/>
                </a:solidFill>
              </a:rPr>
              <a:t> are experts!</a:t>
            </a:r>
            <a:endParaRPr lang="fr-FR" sz="1600" dirty="0"/>
          </a:p>
        </p:txBody>
      </p:sp>
      <p:sp>
        <p:nvSpPr>
          <p:cNvPr id="4" name="ZoneTexte 3"/>
          <p:cNvSpPr txBox="1"/>
          <p:nvPr/>
        </p:nvSpPr>
        <p:spPr>
          <a:xfrm>
            <a:off x="2699792" y="5085184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33560F"/>
                </a:solidFill>
              </a:rPr>
              <a:t>Plasticultors, </a:t>
            </a:r>
            <a:r>
              <a:rPr lang="fr-FR" sz="2400" b="1" dirty="0" err="1" smtClean="0">
                <a:solidFill>
                  <a:srgbClr val="33560F"/>
                </a:solidFill>
              </a:rPr>
              <a:t>be</a:t>
            </a:r>
            <a:r>
              <a:rPr lang="fr-FR" sz="2400" b="1" dirty="0" smtClean="0">
                <a:solidFill>
                  <a:srgbClr val="33560F"/>
                </a:solidFill>
              </a:rPr>
              <a:t> </a:t>
            </a:r>
            <a:r>
              <a:rPr lang="fr-FR" sz="2400" b="1" dirty="0" err="1" smtClean="0">
                <a:solidFill>
                  <a:srgbClr val="33560F"/>
                </a:solidFill>
              </a:rPr>
              <a:t>involved</a:t>
            </a:r>
            <a:r>
              <a:rPr lang="fr-FR" sz="2400" b="1" dirty="0" smtClean="0">
                <a:solidFill>
                  <a:srgbClr val="33560F"/>
                </a:solidFill>
              </a:rPr>
              <a:t>!</a:t>
            </a:r>
            <a:endParaRPr lang="fr-FR" sz="2400" b="1" dirty="0">
              <a:solidFill>
                <a:srgbClr val="33560F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4499992" y="1719464"/>
            <a:ext cx="0" cy="2634099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2" descr="EPRO_new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08" y="5877272"/>
            <a:ext cx="1288743" cy="626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84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>
          <a:xfrm>
            <a:off x="467544" y="2909925"/>
            <a:ext cx="4320480" cy="1584176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600" dirty="0" smtClean="0">
                <a:solidFill>
                  <a:srgbClr val="33560F"/>
                </a:solidFill>
              </a:rPr>
              <a:t>Pourquoi la Plasticulture?</a:t>
            </a:r>
          </a:p>
          <a:p>
            <a:pPr lvl="0"/>
            <a:r>
              <a:rPr lang="fr-FR" sz="1600" dirty="0" smtClean="0">
                <a:solidFill>
                  <a:srgbClr val="33560F"/>
                </a:solidFill>
              </a:rPr>
              <a:t>Gestion des externalités négatives</a:t>
            </a:r>
            <a:endParaRPr lang="en-US" sz="1600" dirty="0">
              <a:solidFill>
                <a:srgbClr val="33560F"/>
              </a:solidFill>
            </a:endParaRPr>
          </a:p>
          <a:p>
            <a:pPr lvl="0"/>
            <a:r>
              <a:rPr lang="fr-FR" sz="1600" dirty="0" smtClean="0">
                <a:solidFill>
                  <a:srgbClr val="33560F"/>
                </a:solidFill>
              </a:rPr>
              <a:t>Activités du CIPA</a:t>
            </a:r>
            <a:endParaRPr lang="en-US" sz="1600" dirty="0">
              <a:solidFill>
                <a:srgbClr val="33560F"/>
              </a:solidFill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4788024" y="2884773"/>
            <a:ext cx="4320480" cy="1619250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600" dirty="0" err="1" smtClean="0">
                <a:solidFill>
                  <a:srgbClr val="33560F"/>
                </a:solidFill>
              </a:rPr>
              <a:t>Why</a:t>
            </a:r>
            <a:r>
              <a:rPr lang="fr-FR" sz="1600" dirty="0" smtClean="0">
                <a:solidFill>
                  <a:srgbClr val="33560F"/>
                </a:solidFill>
              </a:rPr>
              <a:t> plasticulture?</a:t>
            </a:r>
          </a:p>
          <a:p>
            <a:pPr lvl="0"/>
            <a:r>
              <a:rPr lang="fr-FR" sz="1600" dirty="0" err="1" smtClean="0">
                <a:solidFill>
                  <a:srgbClr val="33560F"/>
                </a:solidFill>
              </a:rPr>
              <a:t>Negatives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externalities</a:t>
            </a:r>
            <a:r>
              <a:rPr lang="fr-FR" sz="1600" dirty="0" smtClean="0">
                <a:solidFill>
                  <a:srgbClr val="33560F"/>
                </a:solidFill>
              </a:rPr>
              <a:t> management</a:t>
            </a:r>
          </a:p>
          <a:p>
            <a:pPr lvl="0"/>
            <a:r>
              <a:rPr lang="fr-FR" sz="1600" dirty="0" smtClean="0">
                <a:solidFill>
                  <a:srgbClr val="33560F"/>
                </a:solidFill>
              </a:rPr>
              <a:t>CIPA </a:t>
            </a:r>
            <a:r>
              <a:rPr lang="fr-FR" sz="1600" dirty="0" err="1" smtClean="0">
                <a:solidFill>
                  <a:srgbClr val="33560F"/>
                </a:solidFill>
              </a:rPr>
              <a:t>Activities</a:t>
            </a:r>
            <a:endParaRPr lang="fr-FR" sz="1600" dirty="0" smtClean="0">
              <a:solidFill>
                <a:srgbClr val="33560F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4459792" y="2917441"/>
            <a:ext cx="0" cy="1115194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627784" y="1052736"/>
            <a:ext cx="366401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6600"/>
                </a:solidFill>
              </a:rPr>
              <a:t>Plasticulture Mondiale</a:t>
            </a:r>
          </a:p>
          <a:p>
            <a:pPr algn="ctr"/>
            <a:r>
              <a:rPr lang="fr-FR" sz="2400" b="1" dirty="0" smtClean="0">
                <a:solidFill>
                  <a:srgbClr val="006600"/>
                </a:solidFill>
              </a:rPr>
              <a:t>Worldwide Plasticulture</a:t>
            </a:r>
          </a:p>
          <a:p>
            <a:pPr algn="ctr"/>
            <a:r>
              <a:rPr lang="fr-FR" sz="2000" i="1" dirty="0" smtClean="0">
                <a:solidFill>
                  <a:srgbClr val="006600"/>
                </a:solidFill>
              </a:rPr>
              <a:t>A focus on films</a:t>
            </a:r>
            <a:endParaRPr lang="fr-FR" sz="2000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>
          <a:xfrm>
            <a:off x="539552" y="1556792"/>
            <a:ext cx="4320480" cy="3312368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600" b="1" dirty="0" smtClean="0">
                <a:solidFill>
                  <a:srgbClr val="33560F"/>
                </a:solidFill>
              </a:rPr>
              <a:t>Pourquoi la Plasticulture?</a:t>
            </a:r>
            <a:endParaRPr lang="en-US" sz="1600" b="1" dirty="0">
              <a:solidFill>
                <a:srgbClr val="33560F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Mal aimé</a:t>
            </a:r>
            <a:endParaRPr lang="en-US" sz="1600" dirty="0">
              <a:solidFill>
                <a:srgbClr val="33560F"/>
              </a:solidFill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Mal connu</a:t>
            </a:r>
          </a:p>
          <a:p>
            <a:pPr marL="0" indent="0">
              <a:spcAft>
                <a:spcPts val="0"/>
              </a:spcAft>
              <a:buNone/>
            </a:pPr>
            <a:endParaRPr lang="fr-FR" sz="4000" dirty="0" smtClean="0">
              <a:solidFill>
                <a:srgbClr val="33560F"/>
              </a:solidFill>
            </a:endParaRPr>
          </a:p>
          <a:p>
            <a:pPr marL="0" indent="0">
              <a:buNone/>
            </a:pPr>
            <a:r>
              <a:rPr lang="fr-FR" sz="1600" dirty="0" smtClean="0">
                <a:solidFill>
                  <a:srgbClr val="33560F"/>
                </a:solidFill>
              </a:rPr>
              <a:t>MAIS</a:t>
            </a:r>
          </a:p>
          <a:p>
            <a:pPr marL="0" indent="0">
              <a:buNone/>
            </a:pPr>
            <a:r>
              <a:rPr lang="fr-FR" sz="1600" dirty="0" smtClean="0">
                <a:solidFill>
                  <a:srgbClr val="33560F"/>
                </a:solidFill>
              </a:rPr>
              <a:t>Produit indispensable pour une agriculture moderne et responsable</a:t>
            </a:r>
          </a:p>
          <a:p>
            <a:pPr marL="0" indent="0">
              <a:buNone/>
            </a:pPr>
            <a:r>
              <a:rPr lang="fr-FR" sz="1600" dirty="0" smtClean="0">
                <a:solidFill>
                  <a:srgbClr val="33560F"/>
                </a:solidFill>
              </a:rPr>
              <a:t>Réduit l’impact environnemental de la production</a:t>
            </a:r>
          </a:p>
          <a:p>
            <a:pPr marL="0" indent="0">
              <a:buNone/>
            </a:pPr>
            <a:r>
              <a:rPr lang="fr-FR" sz="1600" dirty="0" smtClean="0">
                <a:solidFill>
                  <a:srgbClr val="33560F"/>
                </a:solidFill>
              </a:rPr>
              <a:t>Doit contribuer à l’économie circulaire</a:t>
            </a:r>
          </a:p>
          <a:p>
            <a:pPr marL="0" indent="0">
              <a:buNone/>
            </a:pPr>
            <a:endParaRPr lang="en-US" sz="1600" dirty="0">
              <a:solidFill>
                <a:srgbClr val="33560F"/>
              </a:solidFill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4860032" y="1556792"/>
            <a:ext cx="4320480" cy="3635474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600" b="1" dirty="0" err="1" smtClean="0">
                <a:solidFill>
                  <a:srgbClr val="33560F"/>
                </a:solidFill>
              </a:rPr>
              <a:t>Why</a:t>
            </a:r>
            <a:r>
              <a:rPr lang="fr-FR" sz="1600" b="1" dirty="0" smtClean="0">
                <a:solidFill>
                  <a:srgbClr val="33560F"/>
                </a:solidFill>
              </a:rPr>
              <a:t> plasticulture?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Bad </a:t>
            </a:r>
            <a:r>
              <a:rPr lang="fr-FR" sz="1600" dirty="0" err="1" smtClean="0">
                <a:solidFill>
                  <a:srgbClr val="33560F"/>
                </a:solidFill>
              </a:rPr>
              <a:t>liked</a:t>
            </a:r>
            <a:endParaRPr lang="fr-FR" sz="1600" dirty="0" smtClean="0">
              <a:solidFill>
                <a:srgbClr val="33560F"/>
              </a:solidFill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1600" dirty="0" err="1" smtClean="0">
                <a:solidFill>
                  <a:srgbClr val="33560F"/>
                </a:solidFill>
              </a:rPr>
              <a:t>Poorly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known</a:t>
            </a:r>
            <a:endParaRPr lang="fr-FR" sz="1600" dirty="0" smtClean="0">
              <a:solidFill>
                <a:srgbClr val="33560F"/>
              </a:solidFill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fr-FR" sz="4000" dirty="0">
              <a:solidFill>
                <a:srgbClr val="33560F"/>
              </a:solidFill>
            </a:endParaRPr>
          </a:p>
          <a:p>
            <a:pPr marL="0" lvl="0" indent="0">
              <a:buNone/>
            </a:pPr>
            <a:r>
              <a:rPr lang="fr-FR" sz="1600" dirty="0" smtClean="0">
                <a:solidFill>
                  <a:srgbClr val="33560F"/>
                </a:solidFill>
              </a:rPr>
              <a:t>BUT</a:t>
            </a:r>
            <a:endParaRPr lang="fr-FR" sz="1600" dirty="0" smtClean="0">
              <a:solidFill>
                <a:srgbClr val="33560F"/>
              </a:solidFill>
            </a:endParaRPr>
          </a:p>
          <a:p>
            <a:pPr marL="0" lvl="0" indent="0">
              <a:buNone/>
            </a:pPr>
            <a:r>
              <a:rPr lang="en-US" sz="1600" dirty="0" smtClean="0">
                <a:solidFill>
                  <a:srgbClr val="33560F"/>
                </a:solidFill>
              </a:rPr>
              <a:t>Essential product for a modern and responsible agriculture</a:t>
            </a:r>
          </a:p>
          <a:p>
            <a:pPr marL="0" lvl="0" indent="0">
              <a:buNone/>
            </a:pPr>
            <a:r>
              <a:rPr lang="en-US" sz="1600" dirty="0" smtClean="0">
                <a:solidFill>
                  <a:srgbClr val="33560F"/>
                </a:solidFill>
              </a:rPr>
              <a:t>Environmental impact reduction</a:t>
            </a:r>
            <a:endParaRPr lang="fr-FR" sz="1600" dirty="0">
              <a:solidFill>
                <a:srgbClr val="33560F"/>
              </a:solidFill>
            </a:endParaRPr>
          </a:p>
          <a:p>
            <a:pPr marL="0" lvl="0" indent="0">
              <a:buNone/>
            </a:pPr>
            <a:r>
              <a:rPr lang="fr-FR" sz="1600" dirty="0" smtClean="0">
                <a:solidFill>
                  <a:srgbClr val="33560F"/>
                </a:solidFill>
              </a:rPr>
              <a:t>Must </a:t>
            </a:r>
            <a:r>
              <a:rPr lang="fr-FR" sz="1600" dirty="0" err="1" smtClean="0">
                <a:solidFill>
                  <a:srgbClr val="33560F"/>
                </a:solidFill>
              </a:rPr>
              <a:t>contribute</a:t>
            </a:r>
            <a:r>
              <a:rPr lang="fr-FR" sz="1600" dirty="0" smtClean="0">
                <a:solidFill>
                  <a:srgbClr val="33560F"/>
                </a:solidFill>
              </a:rPr>
              <a:t> to the </a:t>
            </a:r>
            <a:r>
              <a:rPr lang="fr-FR" sz="1600" dirty="0" err="1" smtClean="0">
                <a:solidFill>
                  <a:srgbClr val="33560F"/>
                </a:solidFill>
              </a:rPr>
              <a:t>circular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economy</a:t>
            </a:r>
            <a:endParaRPr lang="fr-FR" sz="1600" dirty="0" smtClean="0">
              <a:solidFill>
                <a:srgbClr val="33560F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33560F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4644008" y="1556792"/>
            <a:ext cx="0" cy="3816424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92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>
          <a:xfrm>
            <a:off x="532706" y="1349946"/>
            <a:ext cx="4320480" cy="3312368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600" b="1" dirty="0" smtClean="0">
                <a:solidFill>
                  <a:srgbClr val="33560F"/>
                </a:solidFill>
              </a:rPr>
              <a:t>Pourquoi la Plasticulture?</a:t>
            </a:r>
          </a:p>
          <a:p>
            <a:pPr lvl="0"/>
            <a:endParaRPr lang="en-US" sz="1600" b="1" dirty="0">
              <a:solidFill>
                <a:srgbClr val="33560F"/>
              </a:solidFill>
            </a:endParaRP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Augmente quantités et qualités</a:t>
            </a:r>
            <a:endParaRPr lang="en-US" sz="1600" dirty="0">
              <a:solidFill>
                <a:srgbClr val="33560F"/>
              </a:solidFill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Diminue la consommation intrants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Protège les plantes et récoltes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Protège le fourrage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Libère des terres arables </a:t>
            </a:r>
          </a:p>
          <a:p>
            <a:pPr marL="0" indent="0">
              <a:spcAft>
                <a:spcPts val="0"/>
              </a:spcAft>
              <a:buNone/>
            </a:pPr>
            <a:endParaRPr lang="fr-FR" sz="1600" dirty="0" smtClean="0">
              <a:solidFill>
                <a:srgbClr val="33560F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33560F"/>
              </a:solidFill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4853186" y="1349946"/>
            <a:ext cx="4320480" cy="1619250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 b="1" dirty="0" smtClean="0">
                <a:solidFill>
                  <a:srgbClr val="33560F"/>
                </a:solidFill>
              </a:rPr>
              <a:t>Why plasticulture?</a:t>
            </a:r>
          </a:p>
          <a:p>
            <a:pPr lvl="0"/>
            <a:endParaRPr lang="en-US" sz="1600" b="1" dirty="0" smtClean="0">
              <a:solidFill>
                <a:srgbClr val="33560F"/>
              </a:solidFill>
            </a:endParaRP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33560F"/>
                </a:solidFill>
              </a:rPr>
              <a:t>Increase quantity and quality</a:t>
            </a: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33560F"/>
                </a:solidFill>
              </a:rPr>
              <a:t>Reduce input consumption</a:t>
            </a: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33560F"/>
                </a:solidFill>
              </a:rPr>
              <a:t>Protecting plants &amp; harvest</a:t>
            </a: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33560F"/>
                </a:solidFill>
              </a:rPr>
              <a:t>Protecting fodder</a:t>
            </a:r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33560F"/>
                </a:solidFill>
              </a:rPr>
              <a:t>Free arable lands</a:t>
            </a:r>
          </a:p>
          <a:p>
            <a:pPr marL="0" lvl="0" indent="0">
              <a:spcAft>
                <a:spcPts val="600"/>
              </a:spcAft>
              <a:buNone/>
            </a:pPr>
            <a:endParaRPr lang="en-US" sz="1600" dirty="0" smtClean="0">
              <a:solidFill>
                <a:srgbClr val="33560F"/>
              </a:solidFill>
            </a:endParaRPr>
          </a:p>
          <a:p>
            <a:pPr marL="0" lvl="0" indent="0">
              <a:spcAft>
                <a:spcPts val="600"/>
              </a:spcAft>
              <a:buNone/>
            </a:pPr>
            <a:endParaRPr lang="en-US" sz="1600" dirty="0" smtClean="0">
              <a:solidFill>
                <a:srgbClr val="33560F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4644008" y="1349946"/>
            <a:ext cx="0" cy="2655118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97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>
          <a:xfrm>
            <a:off x="539552" y="1556792"/>
            <a:ext cx="4320480" cy="3312368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600" b="1" dirty="0" smtClean="0">
                <a:solidFill>
                  <a:srgbClr val="33560F"/>
                </a:solidFill>
              </a:rPr>
              <a:t>Pourquoi la plasticulture?</a:t>
            </a:r>
          </a:p>
          <a:p>
            <a:pPr lvl="0"/>
            <a:endParaRPr lang="fr-FR" sz="900" dirty="0">
              <a:solidFill>
                <a:srgbClr val="33560F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33560F"/>
                </a:solidFill>
              </a:rPr>
              <a:t>Les </a:t>
            </a:r>
            <a:r>
              <a:rPr lang="en-US" sz="1600" dirty="0" err="1" smtClean="0">
                <a:solidFill>
                  <a:srgbClr val="33560F"/>
                </a:solidFill>
              </a:rPr>
              <a:t>besoins</a:t>
            </a:r>
            <a:r>
              <a:rPr lang="en-US" sz="1600" dirty="0" smtClean="0">
                <a:solidFill>
                  <a:srgbClr val="33560F"/>
                </a:solidFill>
              </a:rPr>
              <a:t> </a:t>
            </a:r>
            <a:r>
              <a:rPr lang="en-US" sz="1600" dirty="0" err="1" smtClean="0">
                <a:solidFill>
                  <a:srgbClr val="33560F"/>
                </a:solidFill>
              </a:rPr>
              <a:t>alimentaires</a:t>
            </a:r>
            <a:r>
              <a:rPr lang="en-US" sz="1600" dirty="0" smtClean="0">
                <a:solidFill>
                  <a:srgbClr val="33560F"/>
                </a:solidFill>
              </a:rPr>
              <a:t> </a:t>
            </a:r>
            <a:r>
              <a:rPr lang="en-US" sz="1600" dirty="0" err="1" smtClean="0">
                <a:solidFill>
                  <a:srgbClr val="33560F"/>
                </a:solidFill>
              </a:rPr>
              <a:t>vont</a:t>
            </a:r>
            <a:r>
              <a:rPr lang="en-US" sz="1600" dirty="0" smtClean="0">
                <a:solidFill>
                  <a:srgbClr val="33560F"/>
                </a:solidFill>
              </a:rPr>
              <a:t> croissants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33560F"/>
                </a:solidFill>
              </a:rPr>
              <a:t>Les </a:t>
            </a:r>
            <a:r>
              <a:rPr lang="en-US" sz="1600" dirty="0" err="1">
                <a:solidFill>
                  <a:srgbClr val="33560F"/>
                </a:solidFill>
              </a:rPr>
              <a:t>besoins</a:t>
            </a:r>
            <a:r>
              <a:rPr lang="en-US" sz="1600" dirty="0">
                <a:solidFill>
                  <a:srgbClr val="33560F"/>
                </a:solidFill>
              </a:rPr>
              <a:t> de </a:t>
            </a:r>
            <a:r>
              <a:rPr lang="en-US" sz="1600" dirty="0" err="1">
                <a:solidFill>
                  <a:srgbClr val="33560F"/>
                </a:solidFill>
              </a:rPr>
              <a:t>plastiques</a:t>
            </a:r>
            <a:r>
              <a:rPr lang="en-US" sz="1600" dirty="0">
                <a:solidFill>
                  <a:srgbClr val="33560F"/>
                </a:solidFill>
              </a:rPr>
              <a:t> </a:t>
            </a:r>
            <a:r>
              <a:rPr lang="en-US" sz="1600" dirty="0" err="1">
                <a:solidFill>
                  <a:srgbClr val="33560F"/>
                </a:solidFill>
              </a:rPr>
              <a:t>agricoles</a:t>
            </a:r>
            <a:r>
              <a:rPr lang="en-US" sz="1600" dirty="0">
                <a:solidFill>
                  <a:srgbClr val="33560F"/>
                </a:solidFill>
              </a:rPr>
              <a:t> </a:t>
            </a:r>
            <a:r>
              <a:rPr lang="en-US" sz="1600" dirty="0" err="1">
                <a:solidFill>
                  <a:srgbClr val="33560F"/>
                </a:solidFill>
              </a:rPr>
              <a:t>augmentent</a:t>
            </a:r>
            <a:r>
              <a:rPr lang="en-US" sz="1600" dirty="0">
                <a:solidFill>
                  <a:srgbClr val="33560F"/>
                </a:solidFill>
              </a:rPr>
              <a:t>: 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33560F"/>
                </a:solidFill>
              </a:rPr>
              <a:t>Les </a:t>
            </a:r>
            <a:r>
              <a:rPr lang="en-US" sz="1600" dirty="0" err="1" smtClean="0">
                <a:solidFill>
                  <a:srgbClr val="33560F"/>
                </a:solidFill>
              </a:rPr>
              <a:t>caractéristiques</a:t>
            </a:r>
            <a:r>
              <a:rPr lang="en-US" sz="1600" dirty="0" smtClean="0">
                <a:solidFill>
                  <a:srgbClr val="33560F"/>
                </a:solidFill>
              </a:rPr>
              <a:t> </a:t>
            </a:r>
            <a:r>
              <a:rPr lang="en-US" sz="1600" dirty="0" err="1" smtClean="0">
                <a:solidFill>
                  <a:srgbClr val="33560F"/>
                </a:solidFill>
              </a:rPr>
              <a:t>changent</a:t>
            </a:r>
            <a:endParaRPr lang="en-US" sz="1600" dirty="0" smtClean="0">
              <a:solidFill>
                <a:srgbClr val="33560F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33560F"/>
              </a:solidFill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4853186" y="1521718"/>
            <a:ext cx="4320480" cy="1619250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600" b="1" dirty="0" err="1" smtClean="0">
                <a:solidFill>
                  <a:srgbClr val="33560F"/>
                </a:solidFill>
              </a:rPr>
              <a:t>Why</a:t>
            </a:r>
            <a:r>
              <a:rPr lang="fr-FR" sz="1600" b="1" dirty="0" smtClean="0">
                <a:solidFill>
                  <a:srgbClr val="33560F"/>
                </a:solidFill>
              </a:rPr>
              <a:t> plasticulture?</a:t>
            </a:r>
          </a:p>
          <a:p>
            <a:pPr lvl="0"/>
            <a:endParaRPr lang="fr-FR" sz="1050" dirty="0">
              <a:solidFill>
                <a:srgbClr val="33560F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1600" dirty="0" err="1" smtClean="0">
                <a:solidFill>
                  <a:srgbClr val="33560F"/>
                </a:solidFill>
              </a:rPr>
              <a:t>Increase</a:t>
            </a:r>
            <a:r>
              <a:rPr lang="fr-FR" sz="1600" dirty="0" smtClean="0">
                <a:solidFill>
                  <a:srgbClr val="33560F"/>
                </a:solidFill>
              </a:rPr>
              <a:t> in </a:t>
            </a:r>
            <a:r>
              <a:rPr lang="fr-FR" sz="1600" dirty="0" err="1" smtClean="0">
                <a:solidFill>
                  <a:srgbClr val="33560F"/>
                </a:solidFill>
              </a:rPr>
              <a:t>alimentary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needs</a:t>
            </a:r>
            <a:endParaRPr lang="fr-FR" sz="1600" dirty="0" smtClean="0">
              <a:solidFill>
                <a:srgbClr val="33560F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1600" dirty="0" err="1">
                <a:solidFill>
                  <a:srgbClr val="33560F"/>
                </a:solidFill>
              </a:rPr>
              <a:t>Increase</a:t>
            </a:r>
            <a:r>
              <a:rPr lang="fr-FR" sz="1600" dirty="0">
                <a:solidFill>
                  <a:srgbClr val="33560F"/>
                </a:solidFill>
              </a:rPr>
              <a:t> on agri-plastics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33560F"/>
                </a:solidFill>
              </a:rPr>
              <a:t>Changes in </a:t>
            </a:r>
            <a:r>
              <a:rPr lang="fr-FR" sz="1600" dirty="0" err="1" smtClean="0">
                <a:solidFill>
                  <a:srgbClr val="33560F"/>
                </a:solidFill>
              </a:rPr>
              <a:t>caracteristics</a:t>
            </a:r>
            <a:endParaRPr lang="fr-FR" sz="1600" dirty="0" smtClean="0">
              <a:solidFill>
                <a:srgbClr val="33560F"/>
              </a:solidFill>
            </a:endParaRPr>
          </a:p>
          <a:p>
            <a:pPr lvl="0"/>
            <a:endParaRPr lang="fr-FR" sz="1600" dirty="0" smtClean="0">
              <a:solidFill>
                <a:srgbClr val="33560F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716016" y="1556792"/>
            <a:ext cx="0" cy="180020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755576" y="4435404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8000"/>
                </a:solidFill>
              </a:rPr>
              <a:t>Consommation </a:t>
            </a:r>
          </a:p>
          <a:p>
            <a:pPr algn="ctr"/>
            <a:r>
              <a:rPr lang="fr-FR" dirty="0" smtClean="0">
                <a:solidFill>
                  <a:srgbClr val="008000"/>
                </a:solidFill>
              </a:rPr>
              <a:t>films agricoles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16216" y="4435405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8000"/>
                </a:solidFill>
              </a:rPr>
              <a:t>Agri-film </a:t>
            </a:r>
          </a:p>
          <a:p>
            <a:pPr algn="ctr"/>
            <a:r>
              <a:rPr lang="fr-FR" dirty="0" err="1" smtClean="0">
                <a:solidFill>
                  <a:srgbClr val="008000"/>
                </a:solidFill>
              </a:rPr>
              <a:t>consumption</a:t>
            </a:r>
            <a:endParaRPr lang="fr-FR" dirty="0">
              <a:solidFill>
                <a:srgbClr val="008000"/>
              </a:solidFill>
            </a:endParaRP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7906025"/>
              </p:ext>
            </p:extLst>
          </p:nvPr>
        </p:nvGraphicFramePr>
        <p:xfrm>
          <a:off x="2424286" y="353263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4224779" y="5053126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+ 3,5 MT</a:t>
            </a:r>
          </a:p>
          <a:p>
            <a:pPr algn="ctr"/>
            <a:r>
              <a:rPr lang="fr-FR" dirty="0" smtClean="0">
                <a:solidFill>
                  <a:srgbClr val="C00000"/>
                </a:solidFill>
              </a:rPr>
              <a:t>+ 50%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6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700808"/>
            <a:ext cx="611525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8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96" y="-33718"/>
            <a:ext cx="9203196" cy="5445224"/>
          </a:xfrm>
        </p:spPr>
      </p:pic>
      <p:sp>
        <p:nvSpPr>
          <p:cNvPr id="26" name="ZoneTexte 25"/>
          <p:cNvSpPr txBox="1"/>
          <p:nvPr/>
        </p:nvSpPr>
        <p:spPr>
          <a:xfrm>
            <a:off x="6561631" y="182777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4 300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202183" y="3332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9900"/>
                </a:solidFill>
              </a:rPr>
              <a:t>7 050</a:t>
            </a:r>
            <a:endParaRPr lang="fr-FR" b="1" dirty="0">
              <a:solidFill>
                <a:srgbClr val="FF99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466610" y="7340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650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965359" y="-8199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9900"/>
                </a:solidFill>
              </a:rPr>
              <a:t>755</a:t>
            </a:r>
            <a:endParaRPr lang="fr-FR" b="1" dirty="0">
              <a:solidFill>
                <a:srgbClr val="FF99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602799" y="175921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9900"/>
                </a:solidFill>
              </a:rPr>
              <a:t>680</a:t>
            </a:r>
            <a:endParaRPr lang="fr-FR" b="1" dirty="0">
              <a:solidFill>
                <a:srgbClr val="FF990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181916" y="213881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450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102521" y="74728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490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538996" y="679835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9900"/>
                </a:solidFill>
              </a:rPr>
              <a:t>550</a:t>
            </a:r>
            <a:endParaRPr lang="fr-FR" b="1" dirty="0">
              <a:solidFill>
                <a:srgbClr val="FF9900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928466" y="277768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240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391353" y="256389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9900"/>
                </a:solidFill>
              </a:rPr>
              <a:t>410</a:t>
            </a:r>
            <a:endParaRPr lang="fr-FR" b="1" dirty="0">
              <a:solidFill>
                <a:srgbClr val="FF990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1182313" y="155252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+12%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4628012" y="115435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+16%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2075301" y="3376431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+71%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4309848" y="2947453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+51%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6856344" y="3951422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+64%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2856284" y="4327709"/>
            <a:ext cx="368112" cy="341609"/>
          </a:xfrm>
          <a:prstGeom prst="rect">
            <a:avLst/>
          </a:prstGeom>
          <a:solidFill>
            <a:srgbClr val="029CCC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5" name="ZoneTexte 44"/>
          <p:cNvSpPr txBox="1"/>
          <p:nvPr/>
        </p:nvSpPr>
        <p:spPr>
          <a:xfrm>
            <a:off x="3211598" y="4327710"/>
            <a:ext cx="165462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2018 – 6 120KT</a:t>
            </a:r>
            <a:endParaRPr lang="fr-FR" sz="1600" b="1" dirty="0">
              <a:solidFill>
                <a:srgbClr val="0070C0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4866446" y="4318384"/>
            <a:ext cx="344834" cy="347880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>
            <a:off x="5227764" y="4316768"/>
            <a:ext cx="16097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9900"/>
                </a:solidFill>
              </a:rPr>
              <a:t>2030 - 9 500KT</a:t>
            </a:r>
            <a:endParaRPr lang="fr-FR" sz="1600" b="1" dirty="0">
              <a:solidFill>
                <a:srgbClr val="FF9900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1295179" y="1858549"/>
            <a:ext cx="487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6600"/>
                </a:solidFill>
              </a:rPr>
              <a:t>+70</a:t>
            </a:r>
            <a:endParaRPr lang="fr-FR" sz="1400" b="1" dirty="0">
              <a:solidFill>
                <a:srgbClr val="006600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2190090" y="3656139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6600"/>
                </a:solidFill>
              </a:rPr>
              <a:t>+170</a:t>
            </a:r>
            <a:endParaRPr lang="fr-FR" sz="1400" b="1" dirty="0">
              <a:solidFill>
                <a:srgbClr val="006600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4687411" y="1435114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6600"/>
                </a:solidFill>
              </a:rPr>
              <a:t>+105</a:t>
            </a:r>
            <a:endParaRPr lang="fr-FR" sz="1400" b="1" dirty="0">
              <a:solidFill>
                <a:srgbClr val="006600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6899416" y="4277242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6600"/>
                </a:solidFill>
              </a:rPr>
              <a:t>+2 750</a:t>
            </a:r>
            <a:endParaRPr lang="fr-FR" sz="1400" b="1" dirty="0">
              <a:solidFill>
                <a:srgbClr val="006600"/>
              </a:solidFill>
            </a:endParaRP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542" y="-2028"/>
            <a:ext cx="1511939" cy="4072481"/>
          </a:xfrm>
          <a:prstGeom prst="rect">
            <a:avLst/>
          </a:prstGeom>
        </p:spPr>
      </p:pic>
      <p:sp>
        <p:nvSpPr>
          <p:cNvPr id="56" name="ZoneTexte 55"/>
          <p:cNvSpPr txBox="1"/>
          <p:nvPr/>
        </p:nvSpPr>
        <p:spPr>
          <a:xfrm>
            <a:off x="4574867" y="468845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+55%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4598821" y="4998164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6600"/>
                </a:solidFill>
              </a:rPr>
              <a:t>+3 380</a:t>
            </a:r>
            <a:endParaRPr lang="fr-FR" sz="1400" b="1" dirty="0">
              <a:solidFill>
                <a:srgbClr val="006600"/>
              </a:solidFill>
            </a:endParaRPr>
          </a:p>
        </p:txBody>
      </p:sp>
      <p:pic>
        <p:nvPicPr>
          <p:cNvPr id="58" name="Imag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007" y="61656"/>
            <a:ext cx="1048739" cy="1134500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8888" y="1766355"/>
            <a:ext cx="1122905" cy="1195416"/>
          </a:xfrm>
          <a:prstGeom prst="rect">
            <a:avLst/>
          </a:prstGeom>
        </p:spPr>
      </p:pic>
      <p:sp>
        <p:nvSpPr>
          <p:cNvPr id="60" name="ZoneTexte 59"/>
          <p:cNvSpPr txBox="1"/>
          <p:nvPr/>
        </p:nvSpPr>
        <p:spPr>
          <a:xfrm>
            <a:off x="4334357" y="3247184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006600"/>
                </a:solidFill>
              </a:rPr>
              <a:t>+230</a:t>
            </a:r>
            <a:endParaRPr lang="fr-FR" sz="1400" b="1" dirty="0">
              <a:solidFill>
                <a:srgbClr val="006600"/>
              </a:solidFill>
            </a:endParaRP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788" y="814432"/>
            <a:ext cx="995915" cy="763448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0151" y="2624058"/>
            <a:ext cx="1027594" cy="9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2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249" y="2812905"/>
            <a:ext cx="5403534" cy="3244998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532706" y="1337320"/>
            <a:ext cx="4320480" cy="3312368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600" b="1" dirty="0" smtClean="0">
                <a:solidFill>
                  <a:srgbClr val="33560F"/>
                </a:solidFill>
              </a:rPr>
              <a:t>Gestion des externalité négatives?</a:t>
            </a:r>
          </a:p>
          <a:p>
            <a:pPr lvl="0"/>
            <a:endParaRPr lang="fr-FR" sz="1600" dirty="0">
              <a:solidFill>
                <a:srgbClr val="33560F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1600" dirty="0" err="1" smtClean="0">
                <a:solidFill>
                  <a:srgbClr val="33560F"/>
                </a:solidFill>
              </a:rPr>
              <a:t>Croissance</a:t>
            </a:r>
            <a:r>
              <a:rPr lang="en-US" sz="1600" dirty="0" smtClean="0">
                <a:solidFill>
                  <a:srgbClr val="33560F"/>
                </a:solidFill>
              </a:rPr>
              <a:t> des </a:t>
            </a:r>
            <a:r>
              <a:rPr lang="en-US" sz="1600" dirty="0" err="1" smtClean="0">
                <a:solidFill>
                  <a:srgbClr val="33560F"/>
                </a:solidFill>
              </a:rPr>
              <a:t>externalités</a:t>
            </a:r>
            <a:r>
              <a:rPr lang="en-US" sz="1600" dirty="0" smtClean="0">
                <a:solidFill>
                  <a:srgbClr val="33560F"/>
                </a:solidFill>
              </a:rPr>
              <a:t> </a:t>
            </a:r>
            <a:r>
              <a:rPr lang="en-US" sz="1600" dirty="0" err="1" smtClean="0">
                <a:solidFill>
                  <a:srgbClr val="33560F"/>
                </a:solidFill>
              </a:rPr>
              <a:t>négatives</a:t>
            </a:r>
            <a:r>
              <a:rPr lang="en-US" sz="1600" dirty="0" smtClean="0">
                <a:solidFill>
                  <a:srgbClr val="33560F"/>
                </a:solidFill>
              </a:rPr>
              <a:t> </a:t>
            </a:r>
            <a:r>
              <a:rPr lang="en-US" sz="1600" dirty="0" err="1" smtClean="0">
                <a:solidFill>
                  <a:srgbClr val="33560F"/>
                </a:solidFill>
              </a:rPr>
              <a:t>aussi</a:t>
            </a:r>
            <a:endParaRPr lang="en-US" sz="1600" dirty="0" smtClean="0">
              <a:solidFill>
                <a:srgbClr val="33560F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33560F"/>
              </a:solidFill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4853186" y="1332952"/>
            <a:ext cx="4320480" cy="1619250"/>
          </a:xfrm>
          <a:prstGeom prst="rect">
            <a:avLst/>
          </a:prstGeom>
          <a:ln w="12700">
            <a:noFill/>
          </a:ln>
        </p:spPr>
        <p:txBody>
          <a:bodyPr/>
          <a:lstStyle>
            <a:lvl1pPr marL="342900" indent="-3429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Char char="–"/>
              <a:defRPr sz="2000" kern="1200">
                <a:solidFill>
                  <a:srgbClr val="7F7F7F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600" b="1" dirty="0" err="1" smtClean="0">
                <a:solidFill>
                  <a:srgbClr val="33560F"/>
                </a:solidFill>
              </a:rPr>
              <a:t>Negatives</a:t>
            </a:r>
            <a:r>
              <a:rPr lang="fr-FR" sz="1600" b="1" dirty="0" smtClean="0">
                <a:solidFill>
                  <a:srgbClr val="33560F"/>
                </a:solidFill>
              </a:rPr>
              <a:t> </a:t>
            </a:r>
            <a:r>
              <a:rPr lang="fr-FR" sz="1600" b="1" dirty="0" err="1" smtClean="0">
                <a:solidFill>
                  <a:srgbClr val="33560F"/>
                </a:solidFill>
              </a:rPr>
              <a:t>externalities</a:t>
            </a:r>
            <a:r>
              <a:rPr lang="fr-FR" sz="1600" b="1" dirty="0" smtClean="0">
                <a:solidFill>
                  <a:srgbClr val="33560F"/>
                </a:solidFill>
              </a:rPr>
              <a:t> management</a:t>
            </a:r>
          </a:p>
          <a:p>
            <a:pPr lvl="0"/>
            <a:endParaRPr lang="fr-FR" sz="1600" dirty="0">
              <a:solidFill>
                <a:srgbClr val="33560F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fr-FR" sz="1600" dirty="0" err="1" smtClean="0">
                <a:solidFill>
                  <a:srgbClr val="33560F"/>
                </a:solidFill>
              </a:rPr>
              <a:t>Increase</a:t>
            </a:r>
            <a:r>
              <a:rPr lang="fr-FR" sz="1600" dirty="0" smtClean="0">
                <a:solidFill>
                  <a:srgbClr val="33560F"/>
                </a:solidFill>
              </a:rPr>
              <a:t> of </a:t>
            </a:r>
            <a:r>
              <a:rPr lang="fr-FR" sz="1600" dirty="0" err="1" smtClean="0">
                <a:solidFill>
                  <a:srgbClr val="33560F"/>
                </a:solidFill>
              </a:rPr>
              <a:t>negatives</a:t>
            </a:r>
            <a:r>
              <a:rPr lang="fr-FR" sz="1600" dirty="0" smtClean="0">
                <a:solidFill>
                  <a:srgbClr val="33560F"/>
                </a:solidFill>
              </a:rPr>
              <a:t> </a:t>
            </a:r>
            <a:r>
              <a:rPr lang="fr-FR" sz="1600" dirty="0" err="1" smtClean="0">
                <a:solidFill>
                  <a:srgbClr val="33560F"/>
                </a:solidFill>
              </a:rPr>
              <a:t>externalities</a:t>
            </a:r>
            <a:r>
              <a:rPr lang="fr-FR" sz="1600" dirty="0" smtClean="0">
                <a:solidFill>
                  <a:srgbClr val="33560F"/>
                </a:solidFill>
              </a:rPr>
              <a:t> as </a:t>
            </a:r>
            <a:r>
              <a:rPr lang="fr-FR" sz="1600" dirty="0" err="1" smtClean="0">
                <a:solidFill>
                  <a:srgbClr val="33560F"/>
                </a:solidFill>
              </a:rPr>
              <a:t>well</a:t>
            </a:r>
            <a:endParaRPr lang="fr-FR" sz="1600" dirty="0" smtClean="0">
              <a:solidFill>
                <a:srgbClr val="33560F"/>
              </a:solidFill>
            </a:endParaRPr>
          </a:p>
          <a:p>
            <a:pPr lvl="0"/>
            <a:endParaRPr lang="fr-FR" sz="1600" dirty="0" smtClean="0">
              <a:solidFill>
                <a:srgbClr val="33560F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716016" y="1337320"/>
            <a:ext cx="0" cy="129959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91155" y="4319325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8000"/>
                </a:solidFill>
              </a:rPr>
              <a:t>Consommation </a:t>
            </a:r>
          </a:p>
          <a:p>
            <a:pPr algn="ctr"/>
            <a:r>
              <a:rPr lang="fr-FR" dirty="0" smtClean="0">
                <a:solidFill>
                  <a:srgbClr val="008000"/>
                </a:solidFill>
              </a:rPr>
              <a:t>films agricole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90040" y="4181887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8000"/>
                </a:solidFill>
              </a:rPr>
              <a:t>Agri-film </a:t>
            </a:r>
          </a:p>
          <a:p>
            <a:pPr algn="ctr"/>
            <a:r>
              <a:rPr lang="fr-FR" dirty="0" err="1" smtClean="0">
                <a:solidFill>
                  <a:srgbClr val="008000"/>
                </a:solidFill>
              </a:rPr>
              <a:t>consumption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191038" y="4860705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+ 5,5 MT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544793" y="292552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207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8,79/20,2/0,25"/>
  <p:tag name="LOCKED" val="1"/>
  <p:tag name="WIZSHAPE" val="WizShape"/>
  <p:tag name="VISIBLE" val="System.Xml.XmlAttribu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2,8/18,46/2/0,42"/>
  <p:tag name="LOCKED" val="1"/>
  <p:tag name="WIZSHAPE" val="WizShape"/>
  <p:tag name="VISIBLE" val="System.Xml.XmlAttribu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2,6/18,79/20,2/0,25"/>
  <p:tag name="LOCKED" val="1"/>
  <p:tag name="WIZSHAPE" val="WizShape"/>
  <p:tag name="VISIBLE" val="System.Xml.XmlAttribute"/>
</p:tagLst>
</file>

<file path=ppt/theme/theme1.xml><?xml version="1.0" encoding="utf-8"?>
<a:theme xmlns:a="http://schemas.openxmlformats.org/drawingml/2006/main" name="4_BASF_TitelDesign">
  <a:themeElements>
    <a:clrScheme name="Lariss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5AC1E"/>
      </a:accent1>
      <a:accent2>
        <a:srgbClr val="95C66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ADA9A"/>
      </a:hlink>
      <a:folHlink>
        <a:srgbClr val="E9F3D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ASF_TitelDesign">
  <a:themeElements>
    <a:clrScheme name="Lariss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5AC1E"/>
      </a:accent1>
      <a:accent2>
        <a:srgbClr val="95C66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ADA9A"/>
      </a:hlink>
      <a:folHlink>
        <a:srgbClr val="E9F3D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7B3D1E5FCFFE4D800C8020F4A34219" ma:contentTypeVersion="7" ma:contentTypeDescription="Crée un document." ma:contentTypeScope="" ma:versionID="864d1503b2d8b7008264017c3c0f440d">
  <xsd:schema xmlns:xsd="http://www.w3.org/2001/XMLSchema" xmlns:xs="http://www.w3.org/2001/XMLSchema" xmlns:p="http://schemas.microsoft.com/office/2006/metadata/properties" xmlns:ns2="85d20be4-6353-4895-ba6f-6d9a26eaedbe" xmlns:ns3="d2f7ce84-89d8-40c2-9bcb-4894bf6a5898" targetNamespace="http://schemas.microsoft.com/office/2006/metadata/properties" ma:root="true" ma:fieldsID="8489545b1651b0cd47b988742a9dda3d" ns2:_="" ns3:_="">
    <xsd:import namespace="85d20be4-6353-4895-ba6f-6d9a26eaedbe"/>
    <xsd:import namespace="d2f7ce84-89d8-40c2-9bcb-4894bf6a589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d20be4-6353-4895-ba6f-6d9a26eaedb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f7ce84-89d8-40c2-9bcb-4894bf6a58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5d20be4-6353-4895-ba6f-6d9a26eaedbe">56QSXDCCM45M-1175889822-20286</_dlc_DocId>
    <_dlc_DocIdUrl xmlns="85d20be4-6353-4895-ba6f-6d9a26eaedbe">
      <Url>https://plastiquesagriculture.sharepoint.com/sites/cpa.extranet/_layouts/15/DocIdRedir.aspx?ID=56QSXDCCM45M-1175889822-20286</Url>
      <Description>56QSXDCCM45M-1175889822-20286</Description>
    </_dlc_DocIdUrl>
  </documentManagement>
</p:properties>
</file>

<file path=customXml/itemProps1.xml><?xml version="1.0" encoding="utf-8"?>
<ds:datastoreItem xmlns:ds="http://schemas.openxmlformats.org/officeDocument/2006/customXml" ds:itemID="{2BE897F4-F52B-4F1E-A37A-DCA9BA6C22D0}"/>
</file>

<file path=customXml/itemProps2.xml><?xml version="1.0" encoding="utf-8"?>
<ds:datastoreItem xmlns:ds="http://schemas.openxmlformats.org/officeDocument/2006/customXml" ds:itemID="{B8852FB5-6528-4723-9B84-EF5576F79BC4}"/>
</file>

<file path=customXml/itemProps3.xml><?xml version="1.0" encoding="utf-8"?>
<ds:datastoreItem xmlns:ds="http://schemas.openxmlformats.org/officeDocument/2006/customXml" ds:itemID="{7CA83504-F28F-479D-938B-43047BB5A6CD}"/>
</file>

<file path=customXml/itemProps4.xml><?xml version="1.0" encoding="utf-8"?>
<ds:datastoreItem xmlns:ds="http://schemas.openxmlformats.org/officeDocument/2006/customXml" ds:itemID="{32933641-2AEE-42CD-A3F0-DDD5B5A255A5}"/>
</file>

<file path=docProps/app.xml><?xml version="1.0" encoding="utf-8"?>
<Properties xmlns="http://schemas.openxmlformats.org/officeDocument/2006/extended-properties" xmlns:vt="http://schemas.openxmlformats.org/officeDocument/2006/docPropsVTypes">
  <TotalTime>142662</TotalTime>
  <Words>1355</Words>
  <Application>Microsoft Office PowerPoint</Application>
  <PresentationFormat>Affichage à l'écran (4:3)</PresentationFormat>
  <Paragraphs>287</Paragraphs>
  <Slides>26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Arial</vt:lpstr>
      <vt:lpstr>Calibri</vt:lpstr>
      <vt:lpstr>Lucida Calligraphy</vt:lpstr>
      <vt:lpstr>Times New Roman</vt:lpstr>
      <vt:lpstr>Wingdings</vt:lpstr>
      <vt:lpstr>4_BASF_TitelDesign</vt:lpstr>
      <vt:lpstr>3_BASF_TitelDesign</vt:lpstr>
      <vt:lpstr> Alliance  for Nature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Le Moine</dc:creator>
  <cp:lastModifiedBy>Bernard LE MOINE</cp:lastModifiedBy>
  <cp:revision>651</cp:revision>
  <cp:lastPrinted>2018-03-22T13:46:19Z</cp:lastPrinted>
  <dcterms:created xsi:type="dcterms:W3CDTF">2011-06-24T15:57:23Z</dcterms:created>
  <dcterms:modified xsi:type="dcterms:W3CDTF">2018-05-24T09:35:50Z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0x010100987B3D1E5FCFFE4D800C8020F4A34219</vt:lpwstr>
  </property>
  <property fmtid="{D5CDD505-2E9C-101B-9397-08002B2CF9AE}" pid="3" name="_dlc_DocIdItemGuid">
    <vt:lpwstr>53fb8b49-aef2-47a9-a84d-12f6bc468bec</vt:lpwstr>
  </property>
</Properties>
</file>