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60" r:id="rId3"/>
    <p:sldId id="261" r:id="rId4"/>
    <p:sldId id="262" r:id="rId5"/>
    <p:sldId id="299" r:id="rId6"/>
    <p:sldId id="263" r:id="rId7"/>
    <p:sldId id="265" r:id="rId8"/>
    <p:sldId id="296" r:id="rId9"/>
    <p:sldId id="297" r:id="rId10"/>
    <p:sldId id="300" r:id="rId11"/>
    <p:sldId id="301" r:id="rId12"/>
    <p:sldId id="298" r:id="rId13"/>
    <p:sldId id="293" r:id="rId14"/>
    <p:sldId id="295" r:id="rId15"/>
    <p:sldId id="294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80" r:id="rId27"/>
    <p:sldId id="281" r:id="rId28"/>
    <p:sldId id="283" r:id="rId29"/>
    <p:sldId id="282" r:id="rId30"/>
    <p:sldId id="285" r:id="rId31"/>
    <p:sldId id="284" r:id="rId32"/>
    <p:sldId id="288" r:id="rId33"/>
    <p:sldId id="286" r:id="rId34"/>
    <p:sldId id="287" r:id="rId35"/>
    <p:sldId id="292" r:id="rId36"/>
    <p:sldId id="290" r:id="rId37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8D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Sheet2!$B$3</c:f>
              <c:strCache>
                <c:ptCount val="1"/>
                <c:pt idx="0">
                  <c:v>HAS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Sheet2!$A$4:$A$8</c:f>
              <c:numCache>
                <c:formatCode>General</c:formatCode>
                <c:ptCount val="5"/>
                <c:pt idx="0">
                  <c:v>1992</c:v>
                </c:pt>
                <c:pt idx="1">
                  <c:v>1996</c:v>
                </c:pt>
                <c:pt idx="2">
                  <c:v>1999</c:v>
                </c:pt>
                <c:pt idx="3">
                  <c:v>2004</c:v>
                </c:pt>
                <c:pt idx="4">
                  <c:v>2010</c:v>
                </c:pt>
              </c:numCache>
            </c:numRef>
          </c:cat>
          <c:val>
            <c:numRef>
              <c:f>Sheet2!$B$4:$B$8</c:f>
              <c:numCache>
                <c:formatCode>#,##0</c:formatCode>
                <c:ptCount val="5"/>
                <c:pt idx="0">
                  <c:v>136</c:v>
                </c:pt>
                <c:pt idx="1">
                  <c:v>270</c:v>
                </c:pt>
                <c:pt idx="2">
                  <c:v>310</c:v>
                </c:pt>
                <c:pt idx="3">
                  <c:v>350</c:v>
                </c:pt>
                <c:pt idx="4">
                  <c:v>550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459776"/>
        <c:axId val="6462848"/>
      </c:lineChart>
      <c:catAx>
        <c:axId val="6459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AÑOS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6462848"/>
        <c:crosses val="autoZero"/>
        <c:auto val="1"/>
        <c:lblAlgn val="ctr"/>
        <c:lblOffset val="100"/>
        <c:noMultiLvlLbl val="0"/>
      </c:catAx>
      <c:valAx>
        <c:axId val="646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HECTAREAS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645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G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'CRECIMIENTO GUATE'!$A$4:$A$12</c:f>
              <c:numCache>
                <c:formatCode>General</c:formatCode>
                <c:ptCount val="9"/>
                <c:pt idx="0">
                  <c:v>1996</c:v>
                </c:pt>
                <c:pt idx="1">
                  <c:v>1998</c:v>
                </c:pt>
                <c:pt idx="2">
                  <c:v>1999</c:v>
                </c:pt>
                <c:pt idx="3">
                  <c:v>2001</c:v>
                </c:pt>
                <c:pt idx="4">
                  <c:v>2004</c:v>
                </c:pt>
                <c:pt idx="5">
                  <c:v>2007</c:v>
                </c:pt>
                <c:pt idx="6">
                  <c:v>2010</c:v>
                </c:pt>
                <c:pt idx="7">
                  <c:v>2013</c:v>
                </c:pt>
                <c:pt idx="8">
                  <c:v>2016</c:v>
                </c:pt>
              </c:numCache>
            </c:numRef>
          </c:cat>
          <c:val>
            <c:numRef>
              <c:f>'CRECIMIENTO GUATE'!$B$4:$B$12</c:f>
              <c:numCache>
                <c:formatCode>#,##0</c:formatCode>
                <c:ptCount val="9"/>
                <c:pt idx="0">
                  <c:v>2000</c:v>
                </c:pt>
                <c:pt idx="1">
                  <c:v>3500</c:v>
                </c:pt>
                <c:pt idx="2">
                  <c:v>4800</c:v>
                </c:pt>
                <c:pt idx="3">
                  <c:v>5000</c:v>
                </c:pt>
                <c:pt idx="4">
                  <c:v>5500</c:v>
                </c:pt>
                <c:pt idx="5">
                  <c:v>8000</c:v>
                </c:pt>
                <c:pt idx="6">
                  <c:v>10060</c:v>
                </c:pt>
                <c:pt idx="7">
                  <c:v>11135</c:v>
                </c:pt>
                <c:pt idx="8">
                  <c:v>14227</c:v>
                </c:pt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262144"/>
        <c:axId val="40890368"/>
      </c:lineChart>
      <c:catAx>
        <c:axId val="62621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AÑOS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40890368"/>
        <c:crosses val="autoZero"/>
        <c:auto val="1"/>
        <c:lblAlgn val="ctr"/>
        <c:lblOffset val="100"/>
        <c:noMultiLvlLbl val="0"/>
      </c:catAx>
      <c:valAx>
        <c:axId val="4089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HECTAREAS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GT"/>
          </a:p>
        </c:txPr>
        <c:crossAx val="626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G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A4ED9-81E1-4056-94C3-A6A3928E300B}" type="datetimeFigureOut">
              <a:rPr lang="es-GT" smtClean="0"/>
              <a:t>28/05/2018</a:t>
            </a:fld>
            <a:endParaRPr lang="es-G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EBF2F-3536-4530-BFEC-10B2DF06A162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12351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GT" smtClean="0"/>
          </a:p>
        </p:txBody>
      </p:sp>
      <p:sp>
        <p:nvSpPr>
          <p:cNvPr id="3174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29A696C-910C-456B-9B55-A1B55AD754DC}" type="slidenum">
              <a:rPr lang="es-GT" smtClean="0"/>
              <a:pPr/>
              <a:t>31</a:t>
            </a:fld>
            <a:endParaRPr lang="es-GT" smtClean="0"/>
          </a:p>
        </p:txBody>
      </p:sp>
    </p:spTree>
    <p:extLst>
      <p:ext uri="{BB962C8B-B14F-4D97-AF65-F5344CB8AC3E}">
        <p14:creationId xmlns:p14="http://schemas.microsoft.com/office/powerpoint/2010/main" val="1661492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GT" smtClean="0"/>
          </a:p>
        </p:txBody>
      </p:sp>
      <p:sp>
        <p:nvSpPr>
          <p:cNvPr id="389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75AD1116-06C7-4580-BF7E-062003AA8708}" type="slidenum">
              <a:rPr lang="es-GT" smtClean="0"/>
              <a:pPr/>
              <a:t>36</a:t>
            </a:fld>
            <a:endParaRPr lang="es-GT" smtClean="0"/>
          </a:p>
        </p:txBody>
      </p:sp>
    </p:spTree>
    <p:extLst>
      <p:ext uri="{BB962C8B-B14F-4D97-AF65-F5344CB8AC3E}">
        <p14:creationId xmlns:p14="http://schemas.microsoft.com/office/powerpoint/2010/main" val="2335414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G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F82A-A69A-4EAD-8E46-2AEA7517AB61}" type="datetimeFigureOut">
              <a:rPr lang="es-GT" smtClean="0"/>
              <a:t>28/05/2018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DC430-A6DD-4825-BCFF-7BF7FA62EEB3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04667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G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F82A-A69A-4EAD-8E46-2AEA7517AB61}" type="datetimeFigureOut">
              <a:rPr lang="es-GT" smtClean="0"/>
              <a:t>28/05/2018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DC430-A6DD-4825-BCFF-7BF7FA62EEB3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751806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G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F82A-A69A-4EAD-8E46-2AEA7517AB61}" type="datetimeFigureOut">
              <a:rPr lang="es-GT" smtClean="0"/>
              <a:t>28/05/2018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DC430-A6DD-4825-BCFF-7BF7FA62EEB3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872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G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F82A-A69A-4EAD-8E46-2AEA7517AB61}" type="datetimeFigureOut">
              <a:rPr lang="es-GT" smtClean="0"/>
              <a:t>28/05/2018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DC430-A6DD-4825-BCFF-7BF7FA62EEB3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66067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F82A-A69A-4EAD-8E46-2AEA7517AB61}" type="datetimeFigureOut">
              <a:rPr lang="es-GT" smtClean="0"/>
              <a:t>28/05/2018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DC430-A6DD-4825-BCFF-7BF7FA62EEB3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8265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G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G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F82A-A69A-4EAD-8E46-2AEA7517AB61}" type="datetimeFigureOut">
              <a:rPr lang="es-GT" smtClean="0"/>
              <a:t>28/05/2018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DC430-A6DD-4825-BCFF-7BF7FA62EEB3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98555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G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G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F82A-A69A-4EAD-8E46-2AEA7517AB61}" type="datetimeFigureOut">
              <a:rPr lang="es-GT" smtClean="0"/>
              <a:t>28/05/2018</a:t>
            </a:fld>
            <a:endParaRPr lang="es-G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DC430-A6DD-4825-BCFF-7BF7FA62EEB3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039083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F82A-A69A-4EAD-8E46-2AEA7517AB61}" type="datetimeFigureOut">
              <a:rPr lang="es-GT" smtClean="0"/>
              <a:t>28/05/2018</a:t>
            </a:fld>
            <a:endParaRPr lang="es-G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DC430-A6DD-4825-BCFF-7BF7FA62EEB3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8986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F82A-A69A-4EAD-8E46-2AEA7517AB61}" type="datetimeFigureOut">
              <a:rPr lang="es-GT" smtClean="0"/>
              <a:t>28/05/2018</a:t>
            </a:fld>
            <a:endParaRPr lang="es-G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DC430-A6DD-4825-BCFF-7BF7FA62EEB3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32577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G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F82A-A69A-4EAD-8E46-2AEA7517AB61}" type="datetimeFigureOut">
              <a:rPr lang="es-GT" smtClean="0"/>
              <a:t>28/05/2018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DC430-A6DD-4825-BCFF-7BF7FA62EEB3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68078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5F82A-A69A-4EAD-8E46-2AEA7517AB61}" type="datetimeFigureOut">
              <a:rPr lang="es-GT" smtClean="0"/>
              <a:t>28/05/2018</a:t>
            </a:fld>
            <a:endParaRPr lang="es-G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DC430-A6DD-4825-BCFF-7BF7FA62EEB3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8464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G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G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5F82A-A69A-4EAD-8E46-2AEA7517AB61}" type="datetimeFigureOut">
              <a:rPr lang="es-GT" smtClean="0"/>
              <a:t>28/05/2018</a:t>
            </a:fld>
            <a:endParaRPr lang="es-G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DC430-A6DD-4825-BCFF-7BF7FA62EEB3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1955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gt/url?sa=i&amp;rct=j&amp;q=&amp;esrc=s&amp;source=images&amp;cd=&amp;cad=rja&amp;uact=8&amp;ved=0CAcQjRw&amp;url=http://www.google.com.gt/url?sa=i&amp;rct=j&amp;q=&amp;esrc=s&amp;source=images&amp;cd=&amp;ved=&amp;url=http://www.thegrowsecret.com/guia-y-consejos-1-w.asp&amp;ei=bHdNVNPIEIbwgwSZ-IKIBw&amp;bvm=bv.77880786,d.eXY&amp;psig=AFQjCNG4HkSrVoqcTJ6GE90VYF97u-3NJQ&amp;ust=1414449388603620&amp;ei=xXdNVMm-NYbpggThzIKoBg&amp;bvm=bv.77880786,d.eXY&amp;psig=AFQjCNG4HkSrVoqcTJ6GE90VYF97u-3NJQ&amp;ust=1414449388603620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ctrTitle"/>
          </p:nvPr>
        </p:nvSpPr>
        <p:spPr>
          <a:xfrm>
            <a:off x="179512" y="2060848"/>
            <a:ext cx="8793162" cy="125571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_tradnl" sz="2400" b="1" dirty="0" smtClean="0">
                <a:solidFill>
                  <a:srgbClr val="2E8D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SITUACION ACTUAL DE LA PLASTICULTURA EN GUATEMALA</a:t>
            </a:r>
            <a:br>
              <a:rPr lang="es-ES_tradnl" sz="2400" b="1" dirty="0" smtClean="0">
                <a:solidFill>
                  <a:srgbClr val="2E8D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000" dirty="0" smtClean="0">
                <a:solidFill>
                  <a:srgbClr val="2E8D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ROBERTO BRAN SHAW</a:t>
            </a:r>
            <a:br>
              <a:rPr lang="es-ES_tradnl" sz="2000" dirty="0" smtClean="0">
                <a:solidFill>
                  <a:srgbClr val="2E8D5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1800" dirty="0" smtClean="0">
                <a:solidFill>
                  <a:srgbClr val="2E8D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BORDEAUX, ARCACHON, FRANCIA, MAYO 2018.</a:t>
            </a:r>
            <a:endParaRPr lang="es-GT" sz="1800" dirty="0" smtClean="0">
              <a:solidFill>
                <a:srgbClr val="2E8D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2" descr="C:\Users\Roberto Bran\Documents\Sacos Agroindust\Fotos Ayco Farms\IMG_99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3" y="4697760"/>
            <a:ext cx="307646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1 Título"/>
          <p:cNvSpPr txBox="1">
            <a:spLocks/>
          </p:cNvSpPr>
          <p:nvPr/>
        </p:nvSpPr>
        <p:spPr bwMode="auto">
          <a:xfrm>
            <a:off x="702868" y="1134035"/>
            <a:ext cx="5351463" cy="86102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_tradnl" sz="2400" b="1" dirty="0" smtClean="0">
                <a:solidFill>
                  <a:srgbClr val="2E8D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XXI CIPA CONGRESS </a:t>
            </a:r>
            <a:endParaRPr lang="es-GT" sz="2400" b="1" dirty="0">
              <a:solidFill>
                <a:srgbClr val="2E8D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542" y="4697760"/>
            <a:ext cx="23812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39449"/>
            <a:ext cx="4010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82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Chile pimiento o </a:t>
            </a:r>
            <a:r>
              <a:rPr lang="es-GT" dirty="0" err="1"/>
              <a:t>M</a:t>
            </a:r>
            <a:r>
              <a:rPr lang="es-GT" dirty="0" err="1" smtClean="0"/>
              <a:t>orron</a:t>
            </a:r>
            <a:endParaRPr lang="es-GT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4248472" cy="41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C:\Users\HP4\Desktop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56992"/>
            <a:ext cx="3800873" cy="28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2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s-GT" dirty="0" smtClean="0"/>
              <a:t>Melón, Chile Jalapeño, Pepino</a:t>
            </a:r>
            <a:endParaRPr lang="es-GT" dirty="0"/>
          </a:p>
        </p:txBody>
      </p:sp>
      <p:pic>
        <p:nvPicPr>
          <p:cNvPr id="15362" name="Picture 2" descr="C:\Users\HP4\Desktop\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HP4\Desktop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333" y="1516863"/>
            <a:ext cx="3512840" cy="263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HP4\Desktop\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014" y="3861048"/>
            <a:ext cx="2094570" cy="279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6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70609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GT" sz="3200" b="1" dirty="0" smtClean="0"/>
              <a:t>Producción de plántulas o Cepellones</a:t>
            </a:r>
            <a:endParaRPr lang="es-GT" sz="3200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69674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17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67744" y="260648"/>
            <a:ext cx="5976664" cy="86895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s-GT" dirty="0" smtClean="0"/>
              <a:t>Techitos</a:t>
            </a:r>
            <a:endParaRPr lang="es-GT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679347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242319" y="2234564"/>
            <a:ext cx="1593578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s-GT" b="1" dirty="0" smtClean="0"/>
              <a:t>50 has </a:t>
            </a:r>
            <a:r>
              <a:rPr lang="es-GT" b="1" dirty="0" err="1" smtClean="0"/>
              <a:t>aprox</a:t>
            </a:r>
            <a:endParaRPr lang="es-GT" b="1" dirty="0" smtClean="0"/>
          </a:p>
          <a:p>
            <a:pPr algn="ctr"/>
            <a:r>
              <a:rPr lang="es-GT" b="1" dirty="0" smtClean="0"/>
              <a:t>Flores de corte</a:t>
            </a:r>
            <a:endParaRPr lang="es-GT" b="1" dirty="0"/>
          </a:p>
        </p:txBody>
      </p:sp>
    </p:spTree>
    <p:extLst>
      <p:ext uri="{BB962C8B-B14F-4D97-AF65-F5344CB8AC3E}">
        <p14:creationId xmlns:p14="http://schemas.microsoft.com/office/powerpoint/2010/main" val="415733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452" y="1600200"/>
            <a:ext cx="67770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73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G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6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>
          <a:xfrm>
            <a:off x="2771800" y="404664"/>
            <a:ext cx="5302250" cy="754062"/>
          </a:xfrm>
        </p:spPr>
        <p:txBody>
          <a:bodyPr>
            <a:normAutofit fontScale="90000"/>
          </a:bodyPr>
          <a:lstStyle/>
          <a:p>
            <a:r>
              <a:rPr lang="es-ES_tradnl" sz="3200" b="1" dirty="0" smtClean="0">
                <a:solidFill>
                  <a:srgbClr val="2E8D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ACOLCHADO PLASTICO (MULCH)</a:t>
            </a:r>
            <a:endParaRPr lang="es-GT" sz="3200" b="1" dirty="0" smtClean="0">
              <a:solidFill>
                <a:srgbClr val="2E8D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1" name="Marcador de contenido 3" descr="C:\Users\Roberto Bran\Desktop\FOTOS MAYO\IMG_921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3728" y="1700808"/>
            <a:ext cx="5705475" cy="4230688"/>
          </a:xfrm>
        </p:spPr>
      </p:pic>
    </p:spTree>
    <p:extLst>
      <p:ext uri="{BB962C8B-B14F-4D97-AF65-F5344CB8AC3E}">
        <p14:creationId xmlns:p14="http://schemas.microsoft.com/office/powerpoint/2010/main" val="82879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Título"/>
          <p:cNvSpPr>
            <a:spLocks noGrp="1"/>
          </p:cNvSpPr>
          <p:nvPr>
            <p:ph type="title"/>
          </p:nvPr>
        </p:nvSpPr>
        <p:spPr>
          <a:xfrm>
            <a:off x="2771800" y="422276"/>
            <a:ext cx="5302250" cy="754062"/>
          </a:xfrm>
        </p:spPr>
        <p:txBody>
          <a:bodyPr/>
          <a:lstStyle/>
          <a:p>
            <a:r>
              <a:rPr lang="es-ES_tradnl" sz="3200" b="1" dirty="0" smtClean="0">
                <a:solidFill>
                  <a:srgbClr val="2E8D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CARACTERISTICAS</a:t>
            </a:r>
            <a:endParaRPr lang="es-GT" sz="3200" b="1" dirty="0" smtClean="0">
              <a:solidFill>
                <a:srgbClr val="2E8D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_tradnl" dirty="0" smtClean="0"/>
              <a:t>Se ofrecen en colores plata/negro, blanco/negro y negro/negro.</a:t>
            </a:r>
          </a:p>
          <a:p>
            <a:pPr>
              <a:buFont typeface="Arial" panose="020B0604020202020204" pitchFamily="34" charset="0"/>
              <a:buNone/>
            </a:pPr>
            <a:endParaRPr lang="es-ES_tradnl" dirty="0" smtClean="0"/>
          </a:p>
          <a:p>
            <a:endParaRPr lang="es-ES_tradnl" dirty="0" smtClean="0"/>
          </a:p>
        </p:txBody>
      </p:sp>
      <p:pic>
        <p:nvPicPr>
          <p:cNvPr id="13316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2635250"/>
            <a:ext cx="28829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4518025"/>
            <a:ext cx="27844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706688"/>
            <a:ext cx="26892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70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778125" y="226835"/>
            <a:ext cx="5226050" cy="1143000"/>
          </a:xfrm>
        </p:spPr>
        <p:txBody>
          <a:bodyPr/>
          <a:lstStyle/>
          <a:p>
            <a:r>
              <a:rPr lang="es-GT" sz="3200" dirty="0" smtClean="0">
                <a:solidFill>
                  <a:srgbClr val="2E8D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ACOLCHADO DE SUELOS</a:t>
            </a: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 flipV="1">
            <a:off x="355600" y="2306638"/>
            <a:ext cx="12971463" cy="5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GT" sz="1800"/>
          </a:p>
        </p:txBody>
      </p:sp>
      <p:sp>
        <p:nvSpPr>
          <p:cNvPr id="14341" name="Rectangle 3"/>
          <p:cNvSpPr>
            <a:spLocks noChangeArrowheads="1"/>
          </p:cNvSpPr>
          <p:nvPr/>
        </p:nvSpPr>
        <p:spPr bwMode="auto">
          <a:xfrm flipV="1">
            <a:off x="355600" y="5754688"/>
            <a:ext cx="12971463" cy="5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GT" sz="180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8207486"/>
              </p:ext>
            </p:extLst>
          </p:nvPr>
        </p:nvGraphicFramePr>
        <p:xfrm>
          <a:off x="899592" y="1369834"/>
          <a:ext cx="6984776" cy="4579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4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>
          <a:xfrm>
            <a:off x="2411760" y="476672"/>
            <a:ext cx="5929313" cy="576263"/>
          </a:xfrm>
        </p:spPr>
        <p:txBody>
          <a:bodyPr>
            <a:normAutofit fontScale="90000"/>
          </a:bodyPr>
          <a:lstStyle/>
          <a:p>
            <a:r>
              <a:rPr lang="es-GT" sz="2400" b="1" dirty="0" smtClean="0">
                <a:solidFill>
                  <a:srgbClr val="2E8D52"/>
                </a:solidFill>
              </a:rPr>
              <a:t>CULTIVOS CON ACOLCHADO DE SUELOS</a:t>
            </a:r>
            <a:br>
              <a:rPr lang="es-GT" sz="2400" b="1" dirty="0" smtClean="0">
                <a:solidFill>
                  <a:srgbClr val="2E8D52"/>
                </a:solidFill>
              </a:rPr>
            </a:br>
            <a:r>
              <a:rPr lang="es-GT" sz="2400" b="1" dirty="0" smtClean="0">
                <a:solidFill>
                  <a:srgbClr val="2E8D52"/>
                </a:solidFill>
              </a:rPr>
              <a:t>GUATEMALA 2012-13</a:t>
            </a:r>
          </a:p>
        </p:txBody>
      </p:sp>
      <p:graphicFrame>
        <p:nvGraphicFramePr>
          <p:cNvPr id="15363" name="Marcador de contenido 7"/>
          <p:cNvGraphicFramePr>
            <a:graphicFrameLocks noGrp="1"/>
          </p:cNvGraphicFramePr>
          <p:nvPr>
            <p:ph idx="1"/>
          </p:nvPr>
        </p:nvGraphicFramePr>
        <p:xfrm>
          <a:off x="406400" y="1535113"/>
          <a:ext cx="8331200" cy="462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Chart" r:id="rId3" imgW="8340051" imgH="4639458" progId="Excel.Chart.8">
                  <p:embed/>
                </p:oleObj>
              </mc:Choice>
              <mc:Fallback>
                <p:oleObj name="Chart" r:id="rId3" imgW="8340051" imgH="4639458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0" y="1535113"/>
                        <a:ext cx="8331200" cy="462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434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9640888" cy="1143000"/>
          </a:xfrm>
        </p:spPr>
        <p:txBody>
          <a:bodyPr/>
          <a:lstStyle/>
          <a:p>
            <a:r>
              <a:rPr lang="es-GT" sz="3200" dirty="0" smtClean="0">
                <a:solidFill>
                  <a:srgbClr val="2E8D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LOCALIZACION</a:t>
            </a:r>
          </a:p>
        </p:txBody>
      </p:sp>
      <p:pic>
        <p:nvPicPr>
          <p:cNvPr id="614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617663"/>
            <a:ext cx="632777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06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 txBox="1">
            <a:spLocks/>
          </p:cNvSpPr>
          <p:nvPr/>
        </p:nvSpPr>
        <p:spPr bwMode="auto">
          <a:xfrm>
            <a:off x="2483768" y="548680"/>
            <a:ext cx="5144169" cy="576064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GT" dirty="0" err="1" smtClean="0">
                <a:solidFill>
                  <a:srgbClr val="2E8D52"/>
                </a:solidFill>
              </a:rPr>
              <a:t>Saran</a:t>
            </a:r>
            <a:r>
              <a:rPr lang="es-GT" dirty="0" smtClean="0">
                <a:solidFill>
                  <a:srgbClr val="2E8D52"/>
                </a:solidFill>
              </a:rPr>
              <a:t> o Malla Sombra</a:t>
            </a:r>
            <a:endParaRPr lang="es-GT" dirty="0">
              <a:solidFill>
                <a:srgbClr val="2E8D52"/>
              </a:solidFill>
            </a:endParaRPr>
          </a:p>
        </p:txBody>
      </p:sp>
      <p:pic>
        <p:nvPicPr>
          <p:cNvPr id="16387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0"/>
            <a:ext cx="4430713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190750"/>
            <a:ext cx="4445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0" y="5524500"/>
            <a:ext cx="2850023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GT" sz="2400" b="1" dirty="0" smtClean="0"/>
              <a:t>80 Has al 2018</a:t>
            </a:r>
          </a:p>
          <a:p>
            <a:endParaRPr lang="es-GT" sz="2400" b="1" dirty="0"/>
          </a:p>
        </p:txBody>
      </p:sp>
    </p:spTree>
    <p:extLst>
      <p:ext uri="{BB962C8B-B14F-4D97-AF65-F5344CB8AC3E}">
        <p14:creationId xmlns:p14="http://schemas.microsoft.com/office/powerpoint/2010/main" val="38799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483768" y="522287"/>
            <a:ext cx="6035675" cy="695325"/>
          </a:xfrm>
        </p:spPr>
        <p:txBody>
          <a:bodyPr/>
          <a:lstStyle/>
          <a:p>
            <a:r>
              <a:rPr lang="es-GT" sz="3200" dirty="0" smtClean="0">
                <a:solidFill>
                  <a:srgbClr val="2E8D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 O MALLA SOMBRA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2039938" y="2546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GT" sz="1800"/>
          </a:p>
        </p:txBody>
      </p:sp>
      <p:graphicFrame>
        <p:nvGraphicFramePr>
          <p:cNvPr id="1741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4923969"/>
              </p:ext>
            </p:extLst>
          </p:nvPr>
        </p:nvGraphicFramePr>
        <p:xfrm>
          <a:off x="107504" y="1412777"/>
          <a:ext cx="8928992" cy="500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Chart" r:id="rId3" imgW="5505444" imgH="3248111" progId="Excel.Chart.8">
                  <p:embed/>
                </p:oleObj>
              </mc:Choice>
              <mc:Fallback>
                <p:oleObj name="Chart" r:id="rId3" imgW="5505444" imgH="324811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412777"/>
                        <a:ext cx="8928992" cy="5002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2039938" y="5803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GT" sz="1800"/>
          </a:p>
        </p:txBody>
      </p:sp>
    </p:spTree>
    <p:extLst>
      <p:ext uri="{BB962C8B-B14F-4D97-AF65-F5344CB8AC3E}">
        <p14:creationId xmlns:p14="http://schemas.microsoft.com/office/powerpoint/2010/main" val="186192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1570038"/>
            <a:ext cx="5654675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ítulo 1"/>
          <p:cNvSpPr txBox="1">
            <a:spLocks/>
          </p:cNvSpPr>
          <p:nvPr/>
        </p:nvSpPr>
        <p:spPr bwMode="auto">
          <a:xfrm>
            <a:off x="1590675" y="5964238"/>
            <a:ext cx="585787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/>
              <a:t>(Rumohra adiantiformis)</a:t>
            </a:r>
            <a:endParaRPr lang="es-GT"/>
          </a:p>
        </p:txBody>
      </p:sp>
      <p:sp>
        <p:nvSpPr>
          <p:cNvPr id="2" name="1 CuadroTexto"/>
          <p:cNvSpPr txBox="1"/>
          <p:nvPr/>
        </p:nvSpPr>
        <p:spPr>
          <a:xfrm>
            <a:off x="3563888" y="908720"/>
            <a:ext cx="2337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3200" dirty="0" err="1" smtClean="0"/>
              <a:t>Leather</a:t>
            </a:r>
            <a:r>
              <a:rPr lang="es-GT" sz="3200" dirty="0" smtClean="0"/>
              <a:t> </a:t>
            </a:r>
            <a:r>
              <a:rPr lang="es-GT" sz="3200" dirty="0" err="1" smtClean="0"/>
              <a:t>Leaf</a:t>
            </a:r>
            <a:r>
              <a:rPr lang="es-GT" sz="3200" dirty="0" smtClean="0"/>
              <a:t> </a:t>
            </a:r>
            <a:endParaRPr lang="es-GT" sz="3200" dirty="0"/>
          </a:p>
        </p:txBody>
      </p:sp>
    </p:spTree>
    <p:extLst>
      <p:ext uri="{BB962C8B-B14F-4D97-AF65-F5344CB8AC3E}">
        <p14:creationId xmlns:p14="http://schemas.microsoft.com/office/powerpoint/2010/main" val="416038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Imagen 44" descr="F:\DCIM\249CANON\IM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1417638"/>
            <a:ext cx="6021387" cy="440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ítulo 1"/>
          <p:cNvSpPr txBox="1">
            <a:spLocks/>
          </p:cNvSpPr>
          <p:nvPr/>
        </p:nvSpPr>
        <p:spPr bwMode="auto">
          <a:xfrm>
            <a:off x="1573213" y="5561013"/>
            <a:ext cx="5857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GT"/>
              <a:t>(Aralia schefflera)</a:t>
            </a:r>
          </a:p>
        </p:txBody>
      </p:sp>
    </p:spTree>
    <p:extLst>
      <p:ext uri="{BB962C8B-B14F-4D97-AF65-F5344CB8AC3E}">
        <p14:creationId xmlns:p14="http://schemas.microsoft.com/office/powerpoint/2010/main" val="34001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/>
          <p:cNvSpPr>
            <a:spLocks noGrp="1"/>
          </p:cNvSpPr>
          <p:nvPr>
            <p:ph type="title"/>
          </p:nvPr>
        </p:nvSpPr>
        <p:spPr>
          <a:xfrm>
            <a:off x="2411760" y="260648"/>
            <a:ext cx="6120680" cy="864096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s-ES_tradnl" sz="3200" dirty="0" smtClean="0">
                <a:solidFill>
                  <a:srgbClr val="2E8D52"/>
                </a:solidFill>
              </a:rPr>
              <a:t>MACROTUNELES (600 Has, 2018)</a:t>
            </a:r>
            <a:endParaRPr lang="es-GT" sz="3200" dirty="0" smtClean="0">
              <a:solidFill>
                <a:srgbClr val="2E8D52"/>
              </a:solidFill>
            </a:endParaRPr>
          </a:p>
        </p:txBody>
      </p:sp>
      <p:pic>
        <p:nvPicPr>
          <p:cNvPr id="20483" name="3 Marcador de contenido" descr="DSC0514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5038" y="1654175"/>
            <a:ext cx="7273925" cy="4752975"/>
          </a:xfrm>
        </p:spPr>
      </p:pic>
    </p:spTree>
    <p:extLst>
      <p:ext uri="{BB962C8B-B14F-4D97-AF65-F5344CB8AC3E}">
        <p14:creationId xmlns:p14="http://schemas.microsoft.com/office/powerpoint/2010/main" val="178068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4103688"/>
            <a:ext cx="3230562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1 Título"/>
          <p:cNvSpPr>
            <a:spLocks noGrp="1"/>
          </p:cNvSpPr>
          <p:nvPr>
            <p:ph type="title"/>
          </p:nvPr>
        </p:nvSpPr>
        <p:spPr>
          <a:xfrm>
            <a:off x="2652712" y="465137"/>
            <a:ext cx="5586413" cy="781050"/>
          </a:xfrm>
        </p:spPr>
        <p:txBody>
          <a:bodyPr>
            <a:normAutofit fontScale="90000"/>
          </a:bodyPr>
          <a:lstStyle/>
          <a:p>
            <a:r>
              <a:rPr lang="es-ES_tradnl" sz="3200" dirty="0" smtClean="0">
                <a:solidFill>
                  <a:srgbClr val="2E8D52"/>
                </a:solidFill>
              </a:rPr>
              <a:t>TELA NO TEJIDA DE POLIPROPILENO</a:t>
            </a:r>
            <a:endParaRPr lang="es-GT" sz="3200" dirty="0" smtClean="0">
              <a:solidFill>
                <a:srgbClr val="2E8D52"/>
              </a:solidFill>
            </a:endParaRPr>
          </a:p>
        </p:txBody>
      </p:sp>
      <p:pic>
        <p:nvPicPr>
          <p:cNvPr id="2150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463675"/>
            <a:ext cx="3230562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3 Marcador de contenido" descr="Num19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975" y="1463675"/>
            <a:ext cx="3292475" cy="2422525"/>
          </a:xfrm>
        </p:spPr>
      </p:pic>
      <p:pic>
        <p:nvPicPr>
          <p:cNvPr id="21510" name="Marcador de contenido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4103688"/>
            <a:ext cx="329247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16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/>
          <p:cNvSpPr txBox="1">
            <a:spLocks/>
          </p:cNvSpPr>
          <p:nvPr/>
        </p:nvSpPr>
        <p:spPr bwMode="auto">
          <a:xfrm>
            <a:off x="3008313" y="476672"/>
            <a:ext cx="5857875" cy="720080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GT" dirty="0" smtClean="0">
                <a:solidFill>
                  <a:srgbClr val="2E8D52"/>
                </a:solidFill>
              </a:rPr>
              <a:t>PITA PLASTICA TUTORES</a:t>
            </a:r>
            <a:endParaRPr lang="es-GT" dirty="0">
              <a:solidFill>
                <a:srgbClr val="2E8D52"/>
              </a:solidFill>
            </a:endParaRPr>
          </a:p>
        </p:txBody>
      </p:sp>
      <p:pic>
        <p:nvPicPr>
          <p:cNvPr id="26627" name="Picture 5" descr="Captura de pantalla completa 23062013 080516 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2160588"/>
            <a:ext cx="3635375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2178050"/>
            <a:ext cx="4519613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39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  <p:extLst>
      <p:ext uri="{BB962C8B-B14F-4D97-AF65-F5344CB8AC3E}">
        <p14:creationId xmlns:p14="http://schemas.microsoft.com/office/powerpoint/2010/main" val="17752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663700"/>
            <a:ext cx="6200775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Trampas </a:t>
            </a:r>
            <a:endParaRPr lang="es-GT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5067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>
          <a:xfrm>
            <a:off x="1979712" y="225425"/>
            <a:ext cx="6442661" cy="755303"/>
          </a:xfrm>
        </p:spPr>
        <p:txBody>
          <a:bodyPr>
            <a:normAutofit fontScale="90000"/>
          </a:bodyPr>
          <a:lstStyle/>
          <a:p>
            <a:r>
              <a:rPr lang="es-GT" sz="3200" dirty="0" smtClean="0">
                <a:solidFill>
                  <a:srgbClr val="2E8D52"/>
                </a:solidFill>
              </a:rPr>
              <a:t>CONTROL ETOLOGICO (</a:t>
            </a:r>
            <a:r>
              <a:rPr lang="es-GT" sz="3200" i="1" dirty="0" err="1" smtClean="0">
                <a:solidFill>
                  <a:srgbClr val="2E8D52"/>
                </a:solidFill>
              </a:rPr>
              <a:t>Bemisia</a:t>
            </a:r>
            <a:r>
              <a:rPr lang="es-GT" sz="3200" i="1" dirty="0" smtClean="0">
                <a:solidFill>
                  <a:srgbClr val="2E8D52"/>
                </a:solidFill>
              </a:rPr>
              <a:t> </a:t>
            </a:r>
            <a:r>
              <a:rPr lang="es-GT" sz="3200" i="1" dirty="0" err="1" smtClean="0">
                <a:solidFill>
                  <a:srgbClr val="2E8D52"/>
                </a:solidFill>
              </a:rPr>
              <a:t>tabaci</a:t>
            </a:r>
            <a:r>
              <a:rPr lang="es-GT" sz="3200" dirty="0" smtClean="0">
                <a:solidFill>
                  <a:srgbClr val="2E8D52"/>
                </a:solidFill>
              </a:rPr>
              <a:t>)</a:t>
            </a:r>
          </a:p>
        </p:txBody>
      </p:sp>
      <p:pic>
        <p:nvPicPr>
          <p:cNvPr id="28675" name="Imagen 3" descr="La plaga de la mosca blan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1809750"/>
            <a:ext cx="3662363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Imagen 3" descr="https://encrypted-tbn2.gstatic.com/images?q=tbn:ANd9GcS-59R75uaoHKnRQkccpNpIPA9YO_GvWTXZ7Gj9c0ad4sY99vm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670050"/>
            <a:ext cx="2954338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Marcador de conteni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7650" y="4008438"/>
            <a:ext cx="3295650" cy="2471737"/>
          </a:xfrm>
        </p:spPr>
      </p:pic>
    </p:spTree>
    <p:extLst>
      <p:ext uri="{BB962C8B-B14F-4D97-AF65-F5344CB8AC3E}">
        <p14:creationId xmlns:p14="http://schemas.microsoft.com/office/powerpoint/2010/main" val="84066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908720"/>
            <a:ext cx="7772400" cy="100811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s-GT" dirty="0"/>
              <a:t>PRINCIPALES </a:t>
            </a:r>
            <a:r>
              <a:rPr lang="es-GT" dirty="0" smtClean="0"/>
              <a:t>APLICACIONES</a:t>
            </a:r>
            <a:endParaRPr lang="es-GT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475656" y="1916832"/>
            <a:ext cx="6400800" cy="1752600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endParaRPr lang="es-GT" dirty="0" smtClean="0"/>
          </a:p>
          <a:p>
            <a:pPr algn="l">
              <a:buFont typeface="Wingdings" panose="05000000000000000000" pitchFamily="2" charset="2"/>
              <a:buChar char="ü"/>
              <a:defRPr/>
            </a:pPr>
            <a:r>
              <a:rPr lang="es-GT" sz="14400" dirty="0" smtClean="0"/>
              <a:t>Invernaderos</a:t>
            </a:r>
            <a:r>
              <a:rPr lang="es-GT" sz="14400" dirty="0" smtClean="0"/>
              <a:t>.</a:t>
            </a:r>
          </a:p>
          <a:p>
            <a:pPr algn="l">
              <a:buFont typeface="Wingdings" panose="05000000000000000000" pitchFamily="2" charset="2"/>
              <a:buChar char="ü"/>
              <a:defRPr/>
            </a:pPr>
            <a:r>
              <a:rPr lang="es-GT" sz="14400" dirty="0" smtClean="0"/>
              <a:t>Techitos</a:t>
            </a:r>
            <a:endParaRPr lang="es-GT" sz="14400" dirty="0" smtClean="0"/>
          </a:p>
          <a:p>
            <a:pPr algn="l">
              <a:buFont typeface="Wingdings" panose="05000000000000000000" pitchFamily="2" charset="2"/>
              <a:buChar char="ü"/>
              <a:defRPr/>
            </a:pPr>
            <a:r>
              <a:rPr lang="es-GT" sz="14400" dirty="0" smtClean="0"/>
              <a:t>Acolchados.</a:t>
            </a:r>
          </a:p>
          <a:p>
            <a:pPr algn="l">
              <a:buFont typeface="Wingdings" panose="05000000000000000000" pitchFamily="2" charset="2"/>
              <a:buChar char="ü"/>
              <a:defRPr/>
            </a:pPr>
            <a:r>
              <a:rPr lang="es-GT" sz="14400" dirty="0" smtClean="0"/>
              <a:t>Sarán o Malla Sombra.</a:t>
            </a:r>
          </a:p>
          <a:p>
            <a:pPr algn="l">
              <a:buFont typeface="Wingdings" panose="05000000000000000000" pitchFamily="2" charset="2"/>
              <a:buChar char="ü"/>
              <a:defRPr/>
            </a:pPr>
            <a:r>
              <a:rPr lang="es-GT" sz="14400" dirty="0" smtClean="0"/>
              <a:t>Cubiertas flotantes, </a:t>
            </a:r>
            <a:r>
              <a:rPr lang="es-GT" sz="14400" dirty="0" err="1" smtClean="0"/>
              <a:t>macrotuneles</a:t>
            </a:r>
            <a:r>
              <a:rPr lang="es-GT" sz="14400" dirty="0" smtClean="0"/>
              <a:t> y </a:t>
            </a:r>
            <a:r>
              <a:rPr lang="es-GT" sz="14400" dirty="0" err="1" smtClean="0"/>
              <a:t>microtuneles</a:t>
            </a:r>
            <a:r>
              <a:rPr lang="es-GT" sz="14400" dirty="0" smtClean="0"/>
              <a:t>.</a:t>
            </a:r>
          </a:p>
          <a:p>
            <a:pPr algn="l">
              <a:buFont typeface="Wingdings" panose="05000000000000000000" pitchFamily="2" charset="2"/>
              <a:buChar char="ü"/>
              <a:defRPr/>
            </a:pPr>
            <a:r>
              <a:rPr lang="es-GT" sz="14400" dirty="0" smtClean="0"/>
              <a:t>Pita de polipropileno.</a:t>
            </a:r>
          </a:p>
          <a:p>
            <a:pPr algn="l">
              <a:buFont typeface="Wingdings" panose="05000000000000000000" pitchFamily="2" charset="2"/>
              <a:buChar char="ü"/>
              <a:defRPr/>
            </a:pPr>
            <a:r>
              <a:rPr lang="es-GT" sz="14400" dirty="0" smtClean="0"/>
              <a:t>Trampas</a:t>
            </a:r>
          </a:p>
          <a:p>
            <a:pPr algn="l">
              <a:buFont typeface="Wingdings" panose="05000000000000000000" pitchFamily="2" charset="2"/>
              <a:buChar char="ü"/>
              <a:defRPr/>
            </a:pPr>
            <a:r>
              <a:rPr lang="es-GT" sz="14400" dirty="0" smtClean="0"/>
              <a:t>Mallas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GT" dirty="0" smtClean="0"/>
          </a:p>
          <a:p>
            <a:pPr>
              <a:buFont typeface="Wingdings" panose="05000000000000000000" pitchFamily="2" charset="2"/>
              <a:buChar char="ü"/>
              <a:defRPr/>
            </a:pP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val="197439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 txBox="1">
            <a:spLocks/>
          </p:cNvSpPr>
          <p:nvPr/>
        </p:nvSpPr>
        <p:spPr bwMode="auto">
          <a:xfrm>
            <a:off x="2555776" y="404664"/>
            <a:ext cx="5857875" cy="77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GT" dirty="0" smtClean="0">
                <a:solidFill>
                  <a:srgbClr val="2E8D52"/>
                </a:solidFill>
              </a:rPr>
              <a:t>TRAMPAS</a:t>
            </a:r>
            <a:endParaRPr lang="es-GT" dirty="0">
              <a:solidFill>
                <a:srgbClr val="2E8D52"/>
              </a:solidFill>
            </a:endParaRPr>
          </a:p>
        </p:txBody>
      </p:sp>
      <p:pic>
        <p:nvPicPr>
          <p:cNvPr id="32771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530350"/>
            <a:ext cx="6048375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51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Marcador de contenido 2"/>
          <p:cNvSpPr txBox="1">
            <a:spLocks/>
          </p:cNvSpPr>
          <p:nvPr/>
        </p:nvSpPr>
        <p:spPr bwMode="auto">
          <a:xfrm>
            <a:off x="2771800" y="258127"/>
            <a:ext cx="738505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s-GT" dirty="0">
                <a:solidFill>
                  <a:srgbClr val="2E8D52"/>
                </a:solidFill>
              </a:rPr>
              <a:t>NINFAS DE TRIPS (</a:t>
            </a:r>
            <a:r>
              <a:rPr lang="es-GT" dirty="0" err="1">
                <a:solidFill>
                  <a:srgbClr val="2E8D52"/>
                </a:solidFill>
              </a:rPr>
              <a:t>Frankliniella</a:t>
            </a:r>
            <a:r>
              <a:rPr lang="es-GT" dirty="0">
                <a:solidFill>
                  <a:srgbClr val="2E8D52"/>
                </a:solidFill>
              </a:rPr>
              <a:t> </a:t>
            </a:r>
            <a:r>
              <a:rPr lang="es-GT" dirty="0" err="1">
                <a:solidFill>
                  <a:srgbClr val="2E8D52"/>
                </a:solidFill>
              </a:rPr>
              <a:t>occidentalis</a:t>
            </a:r>
            <a:r>
              <a:rPr lang="es-GT" dirty="0">
                <a:solidFill>
                  <a:srgbClr val="2E8D52"/>
                </a:solidFill>
              </a:rPr>
              <a:t>)</a:t>
            </a:r>
          </a:p>
        </p:txBody>
      </p:sp>
      <p:pic>
        <p:nvPicPr>
          <p:cNvPr id="30723" name="Marcador de contenid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628775"/>
            <a:ext cx="6769100" cy="3978275"/>
          </a:xfrm>
        </p:spPr>
      </p:pic>
      <p:sp>
        <p:nvSpPr>
          <p:cNvPr id="30724" name="Marcador de contenido 2"/>
          <p:cNvSpPr txBox="1">
            <a:spLocks/>
          </p:cNvSpPr>
          <p:nvPr/>
        </p:nvSpPr>
        <p:spPr bwMode="auto">
          <a:xfrm>
            <a:off x="468313" y="5888038"/>
            <a:ext cx="7848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 eaLnBrk="1" hangingPunct="1">
              <a:buFont typeface="Arial" panose="020B0604020202020204" pitchFamily="34" charset="0"/>
              <a:buNone/>
            </a:pPr>
            <a:r>
              <a:rPr lang="es-GT" sz="2400" b="1"/>
              <a:t>TOMATE, CHILE, CARDAMOMO, MINIVEGETALES </a:t>
            </a:r>
          </a:p>
        </p:txBody>
      </p:sp>
    </p:spTree>
    <p:extLst>
      <p:ext uri="{BB962C8B-B14F-4D97-AF65-F5344CB8AC3E}">
        <p14:creationId xmlns:p14="http://schemas.microsoft.com/office/powerpoint/2010/main" val="369718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uadroTexto 1"/>
          <p:cNvSpPr txBox="1">
            <a:spLocks noChangeArrowheads="1"/>
          </p:cNvSpPr>
          <p:nvPr/>
        </p:nvSpPr>
        <p:spPr bwMode="auto">
          <a:xfrm>
            <a:off x="4867275" y="3092450"/>
            <a:ext cx="3405188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GT" sz="2000">
                <a:latin typeface="Arial" panose="020B0604020202020204" pitchFamily="34" charset="0"/>
                <a:cs typeface="Arial" panose="020B0604020202020204" pitchFamily="34" charset="0"/>
              </a:rPr>
              <a:t>Refractancia: 40%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GT" sz="2000">
                <a:latin typeface="Arial" panose="020B0604020202020204" pitchFamily="34" charset="0"/>
                <a:cs typeface="Arial" panose="020B0604020202020204" pitchFamily="34" charset="0"/>
              </a:rPr>
              <a:t>Transmitancia: 32%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GT" sz="2000">
                <a:latin typeface="Arial" panose="020B0604020202020204" pitchFamily="34" charset="0"/>
                <a:cs typeface="Arial" panose="020B0604020202020204" pitchFamily="34" charset="0"/>
              </a:rPr>
              <a:t>Longitud de onda: 520 nanómetros.</a:t>
            </a:r>
          </a:p>
          <a:p>
            <a:pPr>
              <a:spcBef>
                <a:spcPct val="0"/>
              </a:spcBef>
              <a:buFontTx/>
              <a:buNone/>
            </a:pPr>
            <a:endParaRPr lang="es-GT" sz="2000" b="1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s-GT" sz="1800">
              <a:cs typeface="Arial" panose="020B0604020202020204" pitchFamily="34" charset="0"/>
            </a:endParaRPr>
          </a:p>
        </p:txBody>
      </p:sp>
      <p:sp>
        <p:nvSpPr>
          <p:cNvPr id="35843" name="CuadroTexto 3"/>
          <p:cNvSpPr txBox="1">
            <a:spLocks noChangeArrowheads="1"/>
          </p:cNvSpPr>
          <p:nvPr/>
        </p:nvSpPr>
        <p:spPr bwMode="auto">
          <a:xfrm>
            <a:off x="2771800" y="419100"/>
            <a:ext cx="57388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GT" dirty="0">
                <a:solidFill>
                  <a:srgbClr val="2E8D52"/>
                </a:solidFill>
              </a:rPr>
              <a:t>ESPECIFICACIONES TRAMPAS EN CAÑA DE AZUCAR</a:t>
            </a:r>
          </a:p>
          <a:p>
            <a:pPr>
              <a:spcBef>
                <a:spcPct val="0"/>
              </a:spcBef>
              <a:buFontTx/>
              <a:buNone/>
            </a:pPr>
            <a:endParaRPr lang="es-GT" sz="2400" dirty="0"/>
          </a:p>
          <a:p>
            <a:pPr>
              <a:spcBef>
                <a:spcPct val="0"/>
              </a:spcBef>
              <a:buFontTx/>
              <a:buNone/>
            </a:pPr>
            <a:endParaRPr lang="es-GT" sz="2000" dirty="0"/>
          </a:p>
        </p:txBody>
      </p:sp>
      <p:pic>
        <p:nvPicPr>
          <p:cNvPr id="3584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200" y="2173288"/>
            <a:ext cx="3987800" cy="2984500"/>
          </a:xfrm>
          <a:noFill/>
        </p:spPr>
      </p:pic>
    </p:spTree>
    <p:extLst>
      <p:ext uri="{BB962C8B-B14F-4D97-AF65-F5344CB8AC3E}">
        <p14:creationId xmlns:p14="http://schemas.microsoft.com/office/powerpoint/2010/main" val="102952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/>
          <p:cNvSpPr>
            <a:spLocks noGrp="1"/>
          </p:cNvSpPr>
          <p:nvPr>
            <p:ph type="title"/>
          </p:nvPr>
        </p:nvSpPr>
        <p:spPr>
          <a:xfrm>
            <a:off x="2339752" y="404664"/>
            <a:ext cx="5969000" cy="860425"/>
          </a:xfrm>
        </p:spPr>
        <p:txBody>
          <a:bodyPr>
            <a:normAutofit fontScale="90000"/>
          </a:bodyPr>
          <a:lstStyle/>
          <a:p>
            <a:r>
              <a:rPr lang="es-GT" sz="3200" dirty="0" smtClean="0">
                <a:solidFill>
                  <a:srgbClr val="2E8D52"/>
                </a:solidFill>
              </a:rPr>
              <a:t>ADULTO DE CHINCHE SALIVOSA O MOSCA PINTA (</a:t>
            </a:r>
            <a:r>
              <a:rPr lang="es-GT" sz="3200" dirty="0" err="1" smtClean="0">
                <a:solidFill>
                  <a:srgbClr val="2E8D52"/>
                </a:solidFill>
              </a:rPr>
              <a:t>Aenolamia</a:t>
            </a:r>
            <a:r>
              <a:rPr lang="es-GT" sz="3200" dirty="0" smtClean="0">
                <a:solidFill>
                  <a:srgbClr val="2E8D52"/>
                </a:solidFill>
              </a:rPr>
              <a:t> </a:t>
            </a:r>
            <a:r>
              <a:rPr lang="es-GT" sz="3200" dirty="0" err="1" smtClean="0">
                <a:solidFill>
                  <a:srgbClr val="2E8D52"/>
                </a:solidFill>
              </a:rPr>
              <a:t>sp</a:t>
            </a:r>
            <a:r>
              <a:rPr lang="es-GT" sz="3200" dirty="0" smtClean="0">
                <a:solidFill>
                  <a:srgbClr val="2E8D52"/>
                </a:solidFill>
              </a:rPr>
              <a:t>)</a:t>
            </a:r>
          </a:p>
        </p:txBody>
      </p:sp>
      <p:pic>
        <p:nvPicPr>
          <p:cNvPr id="33795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0175" y="1817688"/>
            <a:ext cx="6583363" cy="4392612"/>
          </a:xfrm>
        </p:spPr>
      </p:pic>
    </p:spTree>
    <p:extLst>
      <p:ext uri="{BB962C8B-B14F-4D97-AF65-F5344CB8AC3E}">
        <p14:creationId xmlns:p14="http://schemas.microsoft.com/office/powerpoint/2010/main" val="100196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>
          <a:xfrm>
            <a:off x="914399" y="476672"/>
            <a:ext cx="8229601" cy="647700"/>
          </a:xfrm>
        </p:spPr>
        <p:txBody>
          <a:bodyPr>
            <a:normAutofit fontScale="90000"/>
          </a:bodyPr>
          <a:lstStyle/>
          <a:p>
            <a:r>
              <a:rPr lang="es-GT" sz="3200" dirty="0" smtClean="0">
                <a:solidFill>
                  <a:srgbClr val="2E8D52"/>
                </a:solidFill>
              </a:rPr>
              <a:t>NINFA DE CHINCHE SALIVOSA </a:t>
            </a:r>
            <a:br>
              <a:rPr lang="es-GT" sz="3200" dirty="0" smtClean="0">
                <a:solidFill>
                  <a:srgbClr val="2E8D52"/>
                </a:solidFill>
              </a:rPr>
            </a:br>
            <a:r>
              <a:rPr lang="es-GT" sz="3200" dirty="0" smtClean="0">
                <a:solidFill>
                  <a:srgbClr val="2E8D52"/>
                </a:solidFill>
              </a:rPr>
              <a:t>EN CAÑA DE AZUCAR </a:t>
            </a:r>
          </a:p>
        </p:txBody>
      </p:sp>
      <p:pic>
        <p:nvPicPr>
          <p:cNvPr id="34819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0688" y="2024063"/>
            <a:ext cx="6048375" cy="4267200"/>
          </a:xfrm>
        </p:spPr>
      </p:pic>
    </p:spTree>
    <p:extLst>
      <p:ext uri="{BB962C8B-B14F-4D97-AF65-F5344CB8AC3E}">
        <p14:creationId xmlns:p14="http://schemas.microsoft.com/office/powerpoint/2010/main" val="158552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CuadroTexto 3"/>
          <p:cNvSpPr txBox="1">
            <a:spLocks noChangeArrowheads="1"/>
          </p:cNvSpPr>
          <p:nvPr/>
        </p:nvSpPr>
        <p:spPr bwMode="auto">
          <a:xfrm>
            <a:off x="2411760" y="419100"/>
            <a:ext cx="609885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GT" dirty="0" smtClean="0">
                <a:solidFill>
                  <a:srgbClr val="2E8D52"/>
                </a:solidFill>
              </a:rPr>
              <a:t>MALLAS PLANTAS EMPACADORAS</a:t>
            </a:r>
            <a:endParaRPr lang="es-GT" dirty="0">
              <a:solidFill>
                <a:srgbClr val="2E8D5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s-GT" sz="2400" dirty="0"/>
          </a:p>
          <a:p>
            <a:pPr>
              <a:spcBef>
                <a:spcPct val="0"/>
              </a:spcBef>
              <a:buFontTx/>
              <a:buNone/>
            </a:pPr>
            <a:endParaRPr lang="es-GT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806" y="1734480"/>
            <a:ext cx="4943132" cy="36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44824"/>
            <a:ext cx="4464496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44725" y="5301209"/>
            <a:ext cx="6899275" cy="43204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GT" dirty="0" smtClean="0"/>
              <a:t/>
            </a:r>
            <a:br>
              <a:rPr lang="es-GT" dirty="0" smtClean="0"/>
            </a:br>
            <a:r>
              <a:rPr lang="es-GT" b="1" dirty="0" smtClean="0">
                <a:solidFill>
                  <a:srgbClr val="2E8D52"/>
                </a:solidFill>
              </a:rPr>
              <a:t>Ing. Roberto Bran Shaw</a:t>
            </a:r>
            <a:br>
              <a:rPr lang="es-GT" b="1" dirty="0" smtClean="0">
                <a:solidFill>
                  <a:srgbClr val="2E8D52"/>
                </a:solidFill>
              </a:rPr>
            </a:br>
            <a:r>
              <a:rPr lang="es-GT" b="1" dirty="0" smtClean="0">
                <a:solidFill>
                  <a:srgbClr val="2E8D52"/>
                </a:solidFill>
              </a:rPr>
              <a:t>Gerente </a:t>
            </a:r>
            <a:r>
              <a:rPr lang="es-GT" b="1" dirty="0" err="1" smtClean="0">
                <a:solidFill>
                  <a:srgbClr val="2E8D52"/>
                </a:solidFill>
              </a:rPr>
              <a:t>Plasticultura</a:t>
            </a:r>
            <a:endParaRPr lang="es-GT" sz="3600" b="1" dirty="0">
              <a:solidFill>
                <a:srgbClr val="2E8D52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7344816" cy="228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65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title"/>
          </p:nvPr>
        </p:nvSpPr>
        <p:spPr>
          <a:xfrm>
            <a:off x="2807803" y="393700"/>
            <a:ext cx="6073292" cy="80305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s-GT" sz="3200" b="1" dirty="0" smtClean="0">
                <a:solidFill>
                  <a:srgbClr val="2E8D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INVERNADEROS</a:t>
            </a:r>
          </a:p>
        </p:txBody>
      </p:sp>
      <p:pic>
        <p:nvPicPr>
          <p:cNvPr id="819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340768"/>
            <a:ext cx="3228975" cy="218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3301"/>
            <a:ext cx="3960439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88982"/>
            <a:ext cx="4181872" cy="313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11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Diseños</a:t>
            </a:r>
            <a:endParaRPr lang="es-GT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0" y="1484784"/>
            <a:ext cx="71437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48" y="4584429"/>
            <a:ext cx="27527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:\Users\HP4\Desktop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" y="4437112"/>
            <a:ext cx="2664296" cy="230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HP4\Desktop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37112"/>
            <a:ext cx="3065240" cy="229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51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9640888" cy="1143000"/>
          </a:xfrm>
        </p:spPr>
        <p:txBody>
          <a:bodyPr/>
          <a:lstStyle/>
          <a:p>
            <a:r>
              <a:rPr lang="es-GT" sz="3200" dirty="0" smtClean="0">
                <a:solidFill>
                  <a:srgbClr val="2E8D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Diseños</a:t>
            </a:r>
            <a:endParaRPr lang="es-GT" sz="3200" dirty="0" smtClean="0">
              <a:solidFill>
                <a:srgbClr val="2E8D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409950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1340768"/>
            <a:ext cx="3498850" cy="2622550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78" y="4149080"/>
            <a:ext cx="4343698" cy="252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49080"/>
            <a:ext cx="2736304" cy="23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07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5226050" cy="1143000"/>
          </a:xfrm>
        </p:spPr>
        <p:txBody>
          <a:bodyPr/>
          <a:lstStyle/>
          <a:p>
            <a:r>
              <a:rPr lang="es-GT" sz="3200" dirty="0" smtClean="0">
                <a:solidFill>
                  <a:srgbClr val="2E8D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INVERNADEROS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4679138"/>
              </p:ext>
            </p:extLst>
          </p:nvPr>
        </p:nvGraphicFramePr>
        <p:xfrm>
          <a:off x="1043608" y="1484784"/>
          <a:ext cx="698477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778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5736" y="476672"/>
            <a:ext cx="6717432" cy="6389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GT" sz="3200" dirty="0" smtClean="0"/>
              <a:t>Principales Cultivos bajo Invernadero</a:t>
            </a:r>
            <a:endParaRPr lang="es-GT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85163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84784"/>
            <a:ext cx="2762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51839"/>
            <a:ext cx="28479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C:\Users\HP4\Desktop\orqui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86" y="3758708"/>
            <a:ext cx="3529914" cy="306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" y="3125881"/>
            <a:ext cx="2774629" cy="369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58577"/>
            <a:ext cx="2844627" cy="213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66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GT" dirty="0" smtClean="0"/>
              <a:t>TOMATE</a:t>
            </a:r>
            <a:endParaRPr lang="es-GT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" y="1124744"/>
            <a:ext cx="4754115" cy="333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284984"/>
            <a:ext cx="4381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156176" y="2204864"/>
            <a:ext cx="173996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GT" dirty="0" smtClean="0"/>
              <a:t>Del Monte </a:t>
            </a:r>
            <a:r>
              <a:rPr lang="es-GT" dirty="0" err="1" smtClean="0"/>
              <a:t>Fresh</a:t>
            </a:r>
            <a:endParaRPr lang="es-GT" dirty="0"/>
          </a:p>
        </p:txBody>
      </p:sp>
      <p:sp>
        <p:nvSpPr>
          <p:cNvPr id="5" name="4 CuadroTexto"/>
          <p:cNvSpPr txBox="1"/>
          <p:nvPr/>
        </p:nvSpPr>
        <p:spPr>
          <a:xfrm>
            <a:off x="1259632" y="4928046"/>
            <a:ext cx="1985608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GT" b="1" dirty="0" err="1" smtClean="0">
                <a:solidFill>
                  <a:schemeClr val="accent6">
                    <a:lumMod val="50000"/>
                  </a:schemeClr>
                </a:solidFill>
              </a:rPr>
              <a:t>Tejutla</a:t>
            </a:r>
            <a:r>
              <a:rPr lang="es-GT" b="1" dirty="0" smtClean="0">
                <a:solidFill>
                  <a:schemeClr val="accent6">
                    <a:lumMod val="50000"/>
                  </a:schemeClr>
                </a:solidFill>
              </a:rPr>
              <a:t>, Guatemala</a:t>
            </a:r>
          </a:p>
          <a:p>
            <a:endParaRPr lang="es-GT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9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201</Words>
  <Application>Microsoft Office PowerPoint</Application>
  <PresentationFormat>Presentación en pantalla (4:3)</PresentationFormat>
  <Paragraphs>60</Paragraphs>
  <Slides>36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8" baseType="lpstr">
      <vt:lpstr>Office Theme</vt:lpstr>
      <vt:lpstr>Chart</vt:lpstr>
      <vt:lpstr>SITUACION ACTUAL DE LA PLASTICULTURA EN GUATEMALA ROBERTO BRAN SHAW BORDEAUX, ARCACHON, FRANCIA, MAYO 2018.</vt:lpstr>
      <vt:lpstr>LOCALIZACION</vt:lpstr>
      <vt:lpstr>PRINCIPALES APLICACIONES</vt:lpstr>
      <vt:lpstr>INVERNADEROS</vt:lpstr>
      <vt:lpstr>Diseños</vt:lpstr>
      <vt:lpstr>Diseños</vt:lpstr>
      <vt:lpstr>INVERNADEROS</vt:lpstr>
      <vt:lpstr>Principales Cultivos bajo Invernadero</vt:lpstr>
      <vt:lpstr>TOMATE</vt:lpstr>
      <vt:lpstr>Chile pimiento o Morron</vt:lpstr>
      <vt:lpstr>Melón, Chile Jalapeño, Pepino</vt:lpstr>
      <vt:lpstr>Producción de plántulas o Cepellones</vt:lpstr>
      <vt:lpstr>Techitos</vt:lpstr>
      <vt:lpstr>Presentación de PowerPoint</vt:lpstr>
      <vt:lpstr>Presentación de PowerPoint</vt:lpstr>
      <vt:lpstr>ACOLCHADO PLASTICO (MULCH)</vt:lpstr>
      <vt:lpstr>CARACTERISTICAS</vt:lpstr>
      <vt:lpstr>ACOLCHADO DE SUELOS</vt:lpstr>
      <vt:lpstr>CULTIVOS CON ACOLCHADO DE SUELOS GUATEMALA 2012-13</vt:lpstr>
      <vt:lpstr>Presentación de PowerPoint</vt:lpstr>
      <vt:lpstr>SARAN O MALLA SOMBRA</vt:lpstr>
      <vt:lpstr>Presentación de PowerPoint</vt:lpstr>
      <vt:lpstr>Presentación de PowerPoint</vt:lpstr>
      <vt:lpstr>MACROTUNELES (600 Has, 2018)</vt:lpstr>
      <vt:lpstr>TELA NO TEJIDA DE POLIPROPILENO</vt:lpstr>
      <vt:lpstr>Presentación de PowerPoint</vt:lpstr>
      <vt:lpstr>Presentación de PowerPoint</vt:lpstr>
      <vt:lpstr>Trampas </vt:lpstr>
      <vt:lpstr>CONTROL ETOLOGICO (Bemisia tabaci)</vt:lpstr>
      <vt:lpstr>Presentación de PowerPoint</vt:lpstr>
      <vt:lpstr>Presentación de PowerPoint</vt:lpstr>
      <vt:lpstr>Presentación de PowerPoint</vt:lpstr>
      <vt:lpstr>ADULTO DE CHINCHE SALIVOSA O MOSCA PINTA (Aenolamia sp)</vt:lpstr>
      <vt:lpstr>NINFA DE CHINCHE SALIVOSA  EN CAÑA DE AZUCAR </vt:lpstr>
      <vt:lpstr>Presentación de PowerPoint</vt:lpstr>
      <vt:lpstr> Ing. Roberto Bran Shaw Gerente Plasticultura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Mónica Espinoza Rivera</dc:creator>
  <cp:lastModifiedBy>HP4</cp:lastModifiedBy>
  <cp:revision>23</cp:revision>
  <dcterms:created xsi:type="dcterms:W3CDTF">2017-01-10T21:29:42Z</dcterms:created>
  <dcterms:modified xsi:type="dcterms:W3CDTF">2018-05-28T22:32:58Z</dcterms:modified>
</cp:coreProperties>
</file>