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319" r:id="rId6"/>
    <p:sldId id="321" r:id="rId7"/>
    <p:sldId id="322" r:id="rId8"/>
    <p:sldId id="303" r:id="rId9"/>
    <p:sldId id="323" r:id="rId10"/>
    <p:sldId id="349" r:id="rId11"/>
    <p:sldId id="352" r:id="rId12"/>
    <p:sldId id="350" r:id="rId13"/>
    <p:sldId id="324" r:id="rId14"/>
    <p:sldId id="353" r:id="rId15"/>
    <p:sldId id="35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ch\Desktop\CIPA\2016\Eclairage%20strat&#233;gie%20&#233;clairage%20photosynth&#233;tique\Suivi%20v&#233;g&#233;tation%20&#233;clairage%20photosynth&#233;tique%20Led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ch\Desktop\CIPA\2017\Eclairage%20photosynth&#233;tique\v&#233;g&#233;tation%20&#233;clairage%20photosynth&#233;tique%20LED%202017%20(R&#233;par&#233;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Evolution de la surface foliaire</a:t>
            </a:r>
          </a:p>
        </c:rich>
      </c:tx>
      <c:layout>
        <c:manualLayout>
          <c:xMode val="edge"/>
          <c:yMode val="edge"/>
          <c:x val="0.28930762964974205"/>
          <c:y val="2.39311954517795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284841281632242"/>
          <c:y val="0.2297508832157226"/>
          <c:w val="0.85631012094450076"/>
          <c:h val="0.6414647304035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graphes!$B$3</c:f>
              <c:strCache>
                <c:ptCount val="1"/>
                <c:pt idx="0">
                  <c:v>BCB</c:v>
                </c:pt>
              </c:strCache>
            </c:strRef>
          </c:tx>
          <c:spPr>
            <a:solidFill>
              <a:srgbClr val="808080"/>
            </a:solidFill>
            <a:ln w="25400">
              <a:solidFill>
                <a:srgbClr val="80808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graphes!$F$34:$F$36</c:f>
                <c:numCache>
                  <c:formatCode>General</c:formatCode>
                  <c:ptCount val="3"/>
                  <c:pt idx="0">
                    <c:v>42.406483553626074</c:v>
                  </c:pt>
                  <c:pt idx="1">
                    <c:v>72.600883084598181</c:v>
                  </c:pt>
                  <c:pt idx="2">
                    <c:v>250.75296079777175</c:v>
                  </c:pt>
                </c:numCache>
              </c:numRef>
            </c:plus>
            <c:minus>
              <c:numRef>
                <c:f>graphes!$F$34:$F$36</c:f>
                <c:numCache>
                  <c:formatCode>General</c:formatCode>
                  <c:ptCount val="3"/>
                  <c:pt idx="0">
                    <c:v>42.406483553626074</c:v>
                  </c:pt>
                  <c:pt idx="1">
                    <c:v>72.600883084598181</c:v>
                  </c:pt>
                  <c:pt idx="2">
                    <c:v>250.75296079777175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graphes!$A$34:$A$36</c:f>
              <c:numCache>
                <c:formatCode>d/m;@</c:formatCode>
                <c:ptCount val="3"/>
                <c:pt idx="0">
                  <c:v>42727</c:v>
                </c:pt>
                <c:pt idx="1">
                  <c:v>42382</c:v>
                </c:pt>
                <c:pt idx="2">
                  <c:v>42403</c:v>
                </c:pt>
              </c:numCache>
            </c:numRef>
          </c:cat>
          <c:val>
            <c:numRef>
              <c:f>graphes!$B$34:$B$36</c:f>
              <c:numCache>
                <c:formatCode>0</c:formatCode>
                <c:ptCount val="3"/>
                <c:pt idx="0">
                  <c:v>455.81461250000007</c:v>
                </c:pt>
                <c:pt idx="1">
                  <c:v>890.14080624999986</c:v>
                </c:pt>
                <c:pt idx="2">
                  <c:v>1729.9453812500003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5-4A79-BBF0-E637FF55A62C}"/>
            </c:ext>
          </c:extLst>
        </c:ser>
        <c:ser>
          <c:idx val="1"/>
          <c:order val="1"/>
          <c:tx>
            <c:strRef>
              <c:f>graphes!$C$3</c:f>
              <c:strCache>
                <c:ptCount val="1"/>
                <c:pt idx="0">
                  <c:v>BFR</c:v>
                </c:pt>
              </c:strCache>
            </c:strRef>
          </c:tx>
          <c:spPr>
            <a:solidFill>
              <a:srgbClr val="FF9900"/>
            </a:solidFill>
            <a:ln w="25400">
              <a:solidFill>
                <a:srgbClr val="FF99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graphes!$G$34:$G$36</c:f>
                <c:numCache>
                  <c:formatCode>General</c:formatCode>
                  <c:ptCount val="3"/>
                  <c:pt idx="0">
                    <c:v>59.378453604739292</c:v>
                  </c:pt>
                  <c:pt idx="1">
                    <c:v>135.68433925383212</c:v>
                  </c:pt>
                  <c:pt idx="2">
                    <c:v>352.42925242355705</c:v>
                  </c:pt>
                </c:numCache>
              </c:numRef>
            </c:plus>
            <c:minus>
              <c:numRef>
                <c:f>graphes!$G$34:$G$36</c:f>
                <c:numCache>
                  <c:formatCode>General</c:formatCode>
                  <c:ptCount val="3"/>
                  <c:pt idx="0">
                    <c:v>59.378453604739292</c:v>
                  </c:pt>
                  <c:pt idx="1">
                    <c:v>135.68433925383212</c:v>
                  </c:pt>
                  <c:pt idx="2">
                    <c:v>352.42925242355705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graphes!$A$34:$A$36</c:f>
              <c:numCache>
                <c:formatCode>d/m;@</c:formatCode>
                <c:ptCount val="3"/>
                <c:pt idx="0">
                  <c:v>42727</c:v>
                </c:pt>
                <c:pt idx="1">
                  <c:v>42382</c:v>
                </c:pt>
                <c:pt idx="2">
                  <c:v>42403</c:v>
                </c:pt>
              </c:numCache>
            </c:numRef>
          </c:cat>
          <c:val>
            <c:numRef>
              <c:f>graphes!$C$34:$C$36</c:f>
              <c:numCache>
                <c:formatCode>0</c:formatCode>
                <c:ptCount val="3"/>
                <c:pt idx="0">
                  <c:v>440.55740624999999</c:v>
                </c:pt>
                <c:pt idx="1">
                  <c:v>863.11251250000021</c:v>
                </c:pt>
                <c:pt idx="2">
                  <c:v>1737.1470375000006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F5-4A79-BBF0-E637FF55A62C}"/>
            </c:ext>
          </c:extLst>
        </c:ser>
        <c:ser>
          <c:idx val="2"/>
          <c:order val="2"/>
          <c:tx>
            <c:strRef>
              <c:f>graphes!$D$3</c:f>
              <c:strCache>
                <c:ptCount val="1"/>
                <c:pt idx="0">
                  <c:v>BFRFR</c:v>
                </c:pt>
              </c:strCache>
            </c:strRef>
          </c:tx>
          <c:spPr>
            <a:solidFill>
              <a:srgbClr val="99CC00"/>
            </a:solidFill>
            <a:ln w="25400">
              <a:solidFill>
                <a:srgbClr val="99CC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graphes!$H$34:$H$36</c:f>
                <c:numCache>
                  <c:formatCode>General</c:formatCode>
                  <c:ptCount val="3"/>
                  <c:pt idx="0">
                    <c:v>29.601358679526136</c:v>
                  </c:pt>
                  <c:pt idx="1">
                    <c:v>82.632889230283993</c:v>
                  </c:pt>
                  <c:pt idx="2">
                    <c:v>251.59435606450515</c:v>
                  </c:pt>
                </c:numCache>
              </c:numRef>
            </c:plus>
            <c:minus>
              <c:numRef>
                <c:f>graphes!$H$34:$H$36</c:f>
                <c:numCache>
                  <c:formatCode>General</c:formatCode>
                  <c:ptCount val="3"/>
                  <c:pt idx="0">
                    <c:v>29.601358679526136</c:v>
                  </c:pt>
                  <c:pt idx="1">
                    <c:v>82.632889230283993</c:v>
                  </c:pt>
                  <c:pt idx="2">
                    <c:v>251.59435606450515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graphes!$A$34:$A$36</c:f>
              <c:numCache>
                <c:formatCode>d/m;@</c:formatCode>
                <c:ptCount val="3"/>
                <c:pt idx="0">
                  <c:v>42727</c:v>
                </c:pt>
                <c:pt idx="1">
                  <c:v>42382</c:v>
                </c:pt>
                <c:pt idx="2">
                  <c:v>42403</c:v>
                </c:pt>
              </c:numCache>
            </c:numRef>
          </c:cat>
          <c:val>
            <c:numRef>
              <c:f>graphes!$D$34:$D$36</c:f>
              <c:numCache>
                <c:formatCode>0</c:formatCode>
                <c:ptCount val="3"/>
                <c:pt idx="0">
                  <c:v>460.84831250000002</c:v>
                </c:pt>
                <c:pt idx="1">
                  <c:v>965.43606250000005</c:v>
                </c:pt>
                <c:pt idx="2">
                  <c:v>2071.0410124999999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F5-4A79-BBF0-E637FF55A62C}"/>
            </c:ext>
          </c:extLst>
        </c:ser>
        <c:ser>
          <c:idx val="3"/>
          <c:order val="3"/>
          <c:tx>
            <c:strRef>
              <c:f>graphes!$E$3</c:f>
              <c:strCache>
                <c:ptCount val="1"/>
                <c:pt idx="0">
                  <c:v>Témoin sans éclairage</c:v>
                </c:pt>
              </c:strCache>
            </c:strRef>
          </c:tx>
          <c:spPr>
            <a:solidFill>
              <a:srgbClr val="3366FF"/>
            </a:solidFill>
            <a:ln w="25400">
              <a:solidFill>
                <a:srgbClr val="3366FF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graphes!$I$34:$I$36</c:f>
                <c:numCache>
                  <c:formatCode>General</c:formatCode>
                  <c:ptCount val="3"/>
                  <c:pt idx="0">
                    <c:v>67.608070819874499</c:v>
                  </c:pt>
                  <c:pt idx="1">
                    <c:v>142.51749687767472</c:v>
                  </c:pt>
                  <c:pt idx="2">
                    <c:v>272.3804388940261</c:v>
                  </c:pt>
                </c:numCache>
              </c:numRef>
            </c:plus>
            <c:minus>
              <c:numRef>
                <c:f>graphes!$I$34:$I$36</c:f>
                <c:numCache>
                  <c:formatCode>General</c:formatCode>
                  <c:ptCount val="3"/>
                  <c:pt idx="0">
                    <c:v>67.608070819874499</c:v>
                  </c:pt>
                  <c:pt idx="1">
                    <c:v>142.51749687767472</c:v>
                  </c:pt>
                  <c:pt idx="2">
                    <c:v>272.3804388940261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graphes!$A$34:$A$36</c:f>
              <c:numCache>
                <c:formatCode>d/m;@</c:formatCode>
                <c:ptCount val="3"/>
                <c:pt idx="0">
                  <c:v>42727</c:v>
                </c:pt>
                <c:pt idx="1">
                  <c:v>42382</c:v>
                </c:pt>
                <c:pt idx="2">
                  <c:v>42403</c:v>
                </c:pt>
              </c:numCache>
            </c:numRef>
          </c:cat>
          <c:val>
            <c:numRef>
              <c:f>graphes!$E$34:$E$36</c:f>
              <c:numCache>
                <c:formatCode>0</c:formatCode>
                <c:ptCount val="3"/>
                <c:pt idx="0">
                  <c:v>480.9901625</c:v>
                </c:pt>
                <c:pt idx="1">
                  <c:v>751.69624999999996</c:v>
                </c:pt>
                <c:pt idx="2">
                  <c:v>1232.0685375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F5-4A79-BBF0-E637FF55A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12128"/>
        <c:axId val="51350336"/>
      </c:barChart>
      <c:catAx>
        <c:axId val="131312128"/>
        <c:scaling>
          <c:orientation val="minMax"/>
        </c:scaling>
        <c:delete val="0"/>
        <c:axPos val="b"/>
        <c:numFmt formatCode="d/m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13503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135033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Surface</a:t>
                </a:r>
                <a:r>
                  <a:rPr lang="fr-FR" baseline="0"/>
                  <a:t> foliaire en cm²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8.8183260214070389E-3"/>
              <c:y val="0.348485954826580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 ;[Red]\-#,##0\ 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31312128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061844129737866"/>
          <c:y val="7.9349371985941219E-2"/>
          <c:w val="0.87301732474003357"/>
          <c:h val="0.1590914457492123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Surface foliaire du plant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15048118985127"/>
          <c:y val="0.16245370370370371"/>
          <c:w val="0.84596062992125987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Récaptitulatif!$B$20</c:f>
              <c:strCache>
                <c:ptCount val="1"/>
                <c:pt idx="0">
                  <c:v>V  3000K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Récaptitulatif!$H$21:$H$24</c:f>
                <c:numCache>
                  <c:formatCode>General</c:formatCode>
                  <c:ptCount val="4"/>
                  <c:pt idx="0">
                    <c:v>102.49162115834571</c:v>
                  </c:pt>
                  <c:pt idx="1">
                    <c:v>235.12144040514178</c:v>
                  </c:pt>
                  <c:pt idx="2">
                    <c:v>581.08425463003164</c:v>
                  </c:pt>
                  <c:pt idx="3">
                    <c:v>356.59759799792562</c:v>
                  </c:pt>
                </c:numCache>
              </c:numRef>
            </c:plus>
            <c:minus>
              <c:numRef>
                <c:f>Récaptitulatif!$H$21:$H$24</c:f>
                <c:numCache>
                  <c:formatCode>General</c:formatCode>
                  <c:ptCount val="4"/>
                  <c:pt idx="0">
                    <c:v>102.49162115834571</c:v>
                  </c:pt>
                  <c:pt idx="1">
                    <c:v>235.12144040514178</c:v>
                  </c:pt>
                  <c:pt idx="2">
                    <c:v>581.08425463003164</c:v>
                  </c:pt>
                  <c:pt idx="3">
                    <c:v>356.59759799792562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Récaptitulatif!$A$21:$A$24</c:f>
              <c:numCache>
                <c:formatCode>m/d/yyyy</c:formatCode>
                <c:ptCount val="4"/>
                <c:pt idx="0">
                  <c:v>42717</c:v>
                </c:pt>
                <c:pt idx="1">
                  <c:v>42755</c:v>
                </c:pt>
                <c:pt idx="2">
                  <c:v>42780</c:v>
                </c:pt>
                <c:pt idx="3">
                  <c:v>42802</c:v>
                </c:pt>
              </c:numCache>
            </c:numRef>
          </c:cat>
          <c:val>
            <c:numRef>
              <c:f>Récaptitulatif!$B$21:$B$24</c:f>
              <c:numCache>
                <c:formatCode>0.00</c:formatCode>
                <c:ptCount val="4"/>
                <c:pt idx="0">
                  <c:v>345.83940749999999</c:v>
                </c:pt>
                <c:pt idx="1">
                  <c:v>1574.9406749999998</c:v>
                </c:pt>
                <c:pt idx="2">
                  <c:v>2264.738625</c:v>
                </c:pt>
                <c:pt idx="3">
                  <c:v>2035.4446874999999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19-88F5-A5F6998CA0F7}"/>
            </c:ext>
          </c:extLst>
        </c:ser>
        <c:ser>
          <c:idx val="1"/>
          <c:order val="1"/>
          <c:tx>
            <c:strRef>
              <c:f>Récaptitulatif!$C$20</c:f>
              <c:strCache>
                <c:ptCount val="1"/>
                <c:pt idx="0">
                  <c:v>V 4000K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Récaptitulatif!$I$21:$I$24</c:f>
                <c:numCache>
                  <c:formatCode>General</c:formatCode>
                  <c:ptCount val="4"/>
                  <c:pt idx="0">
                    <c:v>12.83338798245029</c:v>
                  </c:pt>
                  <c:pt idx="1">
                    <c:v>352.53165517539236</c:v>
                  </c:pt>
                  <c:pt idx="2">
                    <c:v>207.58153941313037</c:v>
                  </c:pt>
                  <c:pt idx="3">
                    <c:v>423.70370340910443</c:v>
                  </c:pt>
                </c:numCache>
              </c:numRef>
            </c:plus>
            <c:minus>
              <c:numRef>
                <c:f>Récaptitulatif!$I$21:$I$24</c:f>
                <c:numCache>
                  <c:formatCode>General</c:formatCode>
                  <c:ptCount val="4"/>
                  <c:pt idx="0">
                    <c:v>12.83338798245029</c:v>
                  </c:pt>
                  <c:pt idx="1">
                    <c:v>352.53165517539236</c:v>
                  </c:pt>
                  <c:pt idx="2">
                    <c:v>207.58153941313037</c:v>
                  </c:pt>
                  <c:pt idx="3">
                    <c:v>423.70370340910443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Récaptitulatif!$A$21:$A$24</c:f>
              <c:numCache>
                <c:formatCode>m/d/yyyy</c:formatCode>
                <c:ptCount val="4"/>
                <c:pt idx="0">
                  <c:v>42717</c:v>
                </c:pt>
                <c:pt idx="1">
                  <c:v>42755</c:v>
                </c:pt>
                <c:pt idx="2">
                  <c:v>42780</c:v>
                </c:pt>
                <c:pt idx="3">
                  <c:v>42802</c:v>
                </c:pt>
              </c:numCache>
            </c:numRef>
          </c:cat>
          <c:val>
            <c:numRef>
              <c:f>Récaptitulatif!$C$21:$C$24</c:f>
              <c:numCache>
                <c:formatCode>0.00</c:formatCode>
                <c:ptCount val="4"/>
                <c:pt idx="0">
                  <c:v>289.62205500000005</c:v>
                </c:pt>
                <c:pt idx="1">
                  <c:v>1453.863525</c:v>
                </c:pt>
                <c:pt idx="2">
                  <c:v>1911.17625</c:v>
                </c:pt>
                <c:pt idx="3">
                  <c:v>1831.6048499999997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19-88F5-A5F6998CA0F7}"/>
            </c:ext>
          </c:extLst>
        </c:ser>
        <c:ser>
          <c:idx val="2"/>
          <c:order val="2"/>
          <c:tx>
            <c:strRef>
              <c:f>Récaptitulatif!$D$20</c:f>
              <c:strCache>
                <c:ptCount val="1"/>
                <c:pt idx="0">
                  <c:v>V 6000K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Récaptitulatif!$J$21:$J$24</c:f>
                <c:numCache>
                  <c:formatCode>General</c:formatCode>
                  <c:ptCount val="4"/>
                  <c:pt idx="0">
                    <c:v>30.658102011462248</c:v>
                  </c:pt>
                  <c:pt idx="1">
                    <c:v>198.21717762269088</c:v>
                  </c:pt>
                  <c:pt idx="2">
                    <c:v>129.88913151466917</c:v>
                  </c:pt>
                  <c:pt idx="3">
                    <c:v>139.16596052151195</c:v>
                  </c:pt>
                </c:numCache>
              </c:numRef>
            </c:plus>
            <c:minus>
              <c:numRef>
                <c:f>Récaptitulatif!$J$21:$J$24</c:f>
                <c:numCache>
                  <c:formatCode>General</c:formatCode>
                  <c:ptCount val="4"/>
                  <c:pt idx="0">
                    <c:v>30.658102011462248</c:v>
                  </c:pt>
                  <c:pt idx="1">
                    <c:v>198.21717762269088</c:v>
                  </c:pt>
                  <c:pt idx="2">
                    <c:v>129.88913151466917</c:v>
                  </c:pt>
                  <c:pt idx="3">
                    <c:v>139.16596052151195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Récaptitulatif!$A$21:$A$24</c:f>
              <c:numCache>
                <c:formatCode>m/d/yyyy</c:formatCode>
                <c:ptCount val="4"/>
                <c:pt idx="0">
                  <c:v>42717</c:v>
                </c:pt>
                <c:pt idx="1">
                  <c:v>42755</c:v>
                </c:pt>
                <c:pt idx="2">
                  <c:v>42780</c:v>
                </c:pt>
                <c:pt idx="3">
                  <c:v>42802</c:v>
                </c:pt>
              </c:numCache>
            </c:numRef>
          </c:cat>
          <c:val>
            <c:numRef>
              <c:f>Récaptitulatif!$D$21:$D$24</c:f>
              <c:numCache>
                <c:formatCode>0.00</c:formatCode>
                <c:ptCount val="4"/>
                <c:pt idx="0">
                  <c:v>325.05638250000004</c:v>
                </c:pt>
                <c:pt idx="1">
                  <c:v>1348.75614</c:v>
                </c:pt>
                <c:pt idx="2">
                  <c:v>1802.8398</c:v>
                </c:pt>
                <c:pt idx="3">
                  <c:v>1670.3002499999998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19-88F5-A5F6998CA0F7}"/>
            </c:ext>
          </c:extLst>
        </c:ser>
        <c:ser>
          <c:idx val="3"/>
          <c:order val="3"/>
          <c:tx>
            <c:strRef>
              <c:f>Récaptitulatif!$E$20</c:f>
              <c:strCache>
                <c:ptCount val="1"/>
                <c:pt idx="0">
                  <c:v>Témoin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Récaptitulatif!$K$21:$K$24</c:f>
                <c:numCache>
                  <c:formatCode>General</c:formatCode>
                  <c:ptCount val="4"/>
                  <c:pt idx="0">
                    <c:v>83.330400806264421</c:v>
                  </c:pt>
                  <c:pt idx="1">
                    <c:v>204.35409348094149</c:v>
                  </c:pt>
                  <c:pt idx="2">
                    <c:v>175.54801702792753</c:v>
                  </c:pt>
                  <c:pt idx="3">
                    <c:v>234.42410083623389</c:v>
                  </c:pt>
                </c:numCache>
              </c:numRef>
            </c:plus>
            <c:minus>
              <c:numRef>
                <c:f>Récaptitulatif!$K$21:$K$24</c:f>
                <c:numCache>
                  <c:formatCode>General</c:formatCode>
                  <c:ptCount val="4"/>
                  <c:pt idx="0">
                    <c:v>83.330400806264421</c:v>
                  </c:pt>
                  <c:pt idx="1">
                    <c:v>204.35409348094149</c:v>
                  </c:pt>
                  <c:pt idx="2">
                    <c:v>175.54801702792753</c:v>
                  </c:pt>
                  <c:pt idx="3">
                    <c:v>234.42410083623389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Récaptitulatif!$A$21:$A$24</c:f>
              <c:numCache>
                <c:formatCode>m/d/yyyy</c:formatCode>
                <c:ptCount val="4"/>
                <c:pt idx="0">
                  <c:v>42717</c:v>
                </c:pt>
                <c:pt idx="1">
                  <c:v>42755</c:v>
                </c:pt>
                <c:pt idx="2">
                  <c:v>42780</c:v>
                </c:pt>
                <c:pt idx="3">
                  <c:v>42802</c:v>
                </c:pt>
              </c:numCache>
            </c:numRef>
          </c:cat>
          <c:val>
            <c:numRef>
              <c:f>Récaptitulatif!$E$21:$E$24</c:f>
              <c:numCache>
                <c:formatCode>0.00</c:formatCode>
                <c:ptCount val="4"/>
                <c:pt idx="0">
                  <c:v>308.71398750000003</c:v>
                </c:pt>
                <c:pt idx="1">
                  <c:v>1620.4147949999999</c:v>
                </c:pt>
                <c:pt idx="2">
                  <c:v>2198.8783125</c:v>
                </c:pt>
                <c:pt idx="3">
                  <c:v>2011.2204750000001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19-88F5-A5F6998CA0F7}"/>
            </c:ext>
          </c:extLst>
        </c:ser>
        <c:ser>
          <c:idx val="4"/>
          <c:order val="4"/>
          <c:tx>
            <c:strRef>
              <c:f>Récaptitulatif!$F$20</c:f>
              <c:strCache>
                <c:ptCount val="1"/>
                <c:pt idx="0">
                  <c:v>L-BFR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Récaptitulatif!$L$21:$L$24</c:f>
                <c:numCache>
                  <c:formatCode>General</c:formatCode>
                  <c:ptCount val="4"/>
                  <c:pt idx="0">
                    <c:v>76.650080539321422</c:v>
                  </c:pt>
                  <c:pt idx="1">
                    <c:v>147.30039112671773</c:v>
                  </c:pt>
                  <c:pt idx="2">
                    <c:v>373.75930552362297</c:v>
                  </c:pt>
                  <c:pt idx="3">
                    <c:v>348.09090881318173</c:v>
                  </c:pt>
                </c:numCache>
              </c:numRef>
            </c:plus>
            <c:minus>
              <c:numRef>
                <c:f>Récaptitulatif!$L$21:$L$24</c:f>
                <c:numCache>
                  <c:formatCode>General</c:formatCode>
                  <c:ptCount val="4"/>
                  <c:pt idx="0">
                    <c:v>76.650080539321422</c:v>
                  </c:pt>
                  <c:pt idx="1">
                    <c:v>147.30039112671773</c:v>
                  </c:pt>
                  <c:pt idx="2">
                    <c:v>373.75930552362297</c:v>
                  </c:pt>
                  <c:pt idx="3">
                    <c:v>348.09090881318173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Récaptitulatif!$A$21:$A$24</c:f>
              <c:numCache>
                <c:formatCode>m/d/yyyy</c:formatCode>
                <c:ptCount val="4"/>
                <c:pt idx="0">
                  <c:v>42717</c:v>
                </c:pt>
                <c:pt idx="1">
                  <c:v>42755</c:v>
                </c:pt>
                <c:pt idx="2">
                  <c:v>42780</c:v>
                </c:pt>
                <c:pt idx="3">
                  <c:v>42802</c:v>
                </c:pt>
              </c:numCache>
            </c:numRef>
          </c:cat>
          <c:val>
            <c:numRef>
              <c:f>Récaptitulatif!$F$21:$F$24</c:f>
              <c:numCache>
                <c:formatCode>0.00</c:formatCode>
                <c:ptCount val="4"/>
                <c:pt idx="0">
                  <c:v>385.34673750000002</c:v>
                </c:pt>
                <c:pt idx="1">
                  <c:v>1527.2554274999998</c:v>
                </c:pt>
                <c:pt idx="2">
                  <c:v>1929.7889999999998</c:v>
                </c:pt>
                <c:pt idx="3">
                  <c:v>2135.4257625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19-88F5-A5F6998CA0F7}"/>
            </c:ext>
          </c:extLst>
        </c:ser>
        <c:ser>
          <c:idx val="5"/>
          <c:order val="5"/>
          <c:tx>
            <c:strRef>
              <c:f>Récaptitulatif!$G$20</c:f>
              <c:strCache>
                <c:ptCount val="1"/>
                <c:pt idx="0">
                  <c:v>L-BCB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Récaptitulatif!$M$21:$M$24</c:f>
                <c:numCache>
                  <c:formatCode>General</c:formatCode>
                  <c:ptCount val="4"/>
                  <c:pt idx="0">
                    <c:v>47.203376136498918</c:v>
                  </c:pt>
                  <c:pt idx="1">
                    <c:v>332.0367933931193</c:v>
                  </c:pt>
                  <c:pt idx="2">
                    <c:v>514.23913486846322</c:v>
                  </c:pt>
                  <c:pt idx="3">
                    <c:v>576.58629845008693</c:v>
                  </c:pt>
                </c:numCache>
              </c:numRef>
            </c:plus>
            <c:minus>
              <c:numRef>
                <c:f>Récaptitulatif!$M$21:$M$24</c:f>
                <c:numCache>
                  <c:formatCode>General</c:formatCode>
                  <c:ptCount val="4"/>
                  <c:pt idx="0">
                    <c:v>47.203376136498918</c:v>
                  </c:pt>
                  <c:pt idx="1">
                    <c:v>332.0367933931193</c:v>
                  </c:pt>
                  <c:pt idx="2">
                    <c:v>514.23913486846322</c:v>
                  </c:pt>
                  <c:pt idx="3">
                    <c:v>576.58629845008693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Récaptitulatif!$A$21:$A$24</c:f>
              <c:numCache>
                <c:formatCode>m/d/yyyy</c:formatCode>
                <c:ptCount val="4"/>
                <c:pt idx="0">
                  <c:v>42717</c:v>
                </c:pt>
                <c:pt idx="1">
                  <c:v>42755</c:v>
                </c:pt>
                <c:pt idx="2">
                  <c:v>42780</c:v>
                </c:pt>
                <c:pt idx="3">
                  <c:v>42802</c:v>
                </c:pt>
              </c:numCache>
            </c:numRef>
          </c:cat>
          <c:val>
            <c:numRef>
              <c:f>Récaptitulatif!$G$21:$G$24</c:f>
              <c:numCache>
                <c:formatCode>0.00</c:formatCode>
                <c:ptCount val="4"/>
                <c:pt idx="0">
                  <c:v>297.29543999999999</c:v>
                </c:pt>
                <c:pt idx="1">
                  <c:v>1432.0618724999999</c:v>
                </c:pt>
                <c:pt idx="2">
                  <c:v>1868.9390625000001</c:v>
                </c:pt>
                <c:pt idx="3">
                  <c:v>1788.0564675000001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19-88F5-A5F6998CA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803072"/>
        <c:axId val="51353216"/>
      </c:barChart>
      <c:catAx>
        <c:axId val="13280307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353216"/>
        <c:crosses val="autoZero"/>
        <c:auto val="0"/>
        <c:lblAlgn val="ctr"/>
        <c:lblOffset val="100"/>
        <c:noMultiLvlLbl val="0"/>
      </c:catAx>
      <c:valAx>
        <c:axId val="5135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8030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A30A1-4CDE-4F2A-894C-D28D0A3D82F0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4604C-BC67-43B7-B5F0-CCAAA43AF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4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E9E2-42B4-4F1A-81B4-89A01B5CFFBA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C370A-514A-418F-8487-A8A453DF2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08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DBBEC0-95CD-4B8B-B2FD-5DFC68D4E949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1F8F-81BD-4235-BDE5-B6F5D45A9229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C53C-AACD-4C4A-86D9-8872676C87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1F8F-81BD-4235-BDE5-B6F5D45A9229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C53C-AACD-4C4A-86D9-8872676C874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5" descr="INVENIO - logo.png">
            <a:extLst>
              <a:ext uri="{FF2B5EF4-FFF2-40B4-BE49-F238E27FC236}">
                <a16:creationId xmlns:a16="http://schemas.microsoft.com/office/drawing/2014/main" id="{F32799CA-7EAB-4767-9B8F-CF0949266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1344" y="188640"/>
            <a:ext cx="16187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bandeau INVENIO.jpg">
            <a:extLst>
              <a:ext uri="{FF2B5EF4-FFF2-40B4-BE49-F238E27FC236}">
                <a16:creationId xmlns:a16="http://schemas.microsoft.com/office/drawing/2014/main" id="{10A40B33-A424-4317-A6B7-F1888275614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00256" y="0"/>
            <a:ext cx="3791744" cy="1076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1F8F-81BD-4235-BDE5-B6F5D45A9229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C53C-AACD-4C4A-86D9-8872676C874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5" descr="INVENIO - logo.png">
            <a:extLst>
              <a:ext uri="{FF2B5EF4-FFF2-40B4-BE49-F238E27FC236}">
                <a16:creationId xmlns:a16="http://schemas.microsoft.com/office/drawing/2014/main" id="{C342053B-F904-4624-9A64-8F07572CB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1344" y="188640"/>
            <a:ext cx="16187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bandeau INVENIO.jpg">
            <a:extLst>
              <a:ext uri="{FF2B5EF4-FFF2-40B4-BE49-F238E27FC236}">
                <a16:creationId xmlns:a16="http://schemas.microsoft.com/office/drawing/2014/main" id="{C0573E21-E752-47FA-B152-8FAECA84CA6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00256" y="0"/>
            <a:ext cx="3791744" cy="1076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D61009-B739-49D5-9662-963D1BE7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E808-7BA9-4DD7-A439-BEB7CA9752C3}" type="datetime1">
              <a:rPr lang="fr-FR"/>
              <a:pPr>
                <a:defRPr/>
              </a:pPr>
              <a:t>28/06/2018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A986B2-D844-4C6E-8CA0-C88E24B3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Conférence Agroécologie - 27 Novembre 2012  - VINITECH SIFEL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494497-14CE-4430-9BC6-AD430100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435D-8B49-4084-8985-06032DF736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" name="Image 5" descr="INVENIO - logo.png">
            <a:extLst>
              <a:ext uri="{FF2B5EF4-FFF2-40B4-BE49-F238E27FC236}">
                <a16:creationId xmlns:a16="http://schemas.microsoft.com/office/drawing/2014/main" id="{BC95213B-0046-487D-9707-8D04E4593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1344" y="188640"/>
            <a:ext cx="16187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bandeau INVENIO.jpg">
            <a:extLst>
              <a:ext uri="{FF2B5EF4-FFF2-40B4-BE49-F238E27FC236}">
                <a16:creationId xmlns:a16="http://schemas.microsoft.com/office/drawing/2014/main" id="{2B855FF3-6BFB-4007-A39A-35088046596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00256" y="0"/>
            <a:ext cx="3791744" cy="107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1F8F-81BD-4235-BDE5-B6F5D45A9229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C53C-AACD-4C4A-86D9-8872676C874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5" descr="INVENIO - logo.png">
            <a:extLst>
              <a:ext uri="{FF2B5EF4-FFF2-40B4-BE49-F238E27FC236}">
                <a16:creationId xmlns:a16="http://schemas.microsoft.com/office/drawing/2014/main" id="{B8E33A81-4272-4CFA-B3AA-D97FAAFDA9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1344" y="188640"/>
            <a:ext cx="16187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bandeau INVENIO.jpg">
            <a:extLst>
              <a:ext uri="{FF2B5EF4-FFF2-40B4-BE49-F238E27FC236}">
                <a16:creationId xmlns:a16="http://schemas.microsoft.com/office/drawing/2014/main" id="{FF0E0856-AA78-4A7D-AE49-68B4CEDB393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00256" y="0"/>
            <a:ext cx="3791744" cy="1076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1F8F-81BD-4235-BDE5-B6F5D45A9229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C53C-AACD-4C4A-86D9-8872676C874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5" descr="INVENIO - logo.png">
            <a:extLst>
              <a:ext uri="{FF2B5EF4-FFF2-40B4-BE49-F238E27FC236}">
                <a16:creationId xmlns:a16="http://schemas.microsoft.com/office/drawing/2014/main" id="{AB58BD9C-1E76-4E0A-A5D3-CD050ED50D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1344" y="188640"/>
            <a:ext cx="16187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bandeau INVENIO.jpg">
            <a:extLst>
              <a:ext uri="{FF2B5EF4-FFF2-40B4-BE49-F238E27FC236}">
                <a16:creationId xmlns:a16="http://schemas.microsoft.com/office/drawing/2014/main" id="{82CB2C3E-A215-4530-8BBF-577500113CD2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00256" y="0"/>
            <a:ext cx="3791744" cy="1076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1F8F-81BD-4235-BDE5-B6F5D45A9229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C53C-AACD-4C4A-86D9-8872676C874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5" descr="INVENIO - logo.png">
            <a:extLst>
              <a:ext uri="{FF2B5EF4-FFF2-40B4-BE49-F238E27FC236}">
                <a16:creationId xmlns:a16="http://schemas.microsoft.com/office/drawing/2014/main" id="{EABF8E9C-B36E-4ADA-8B53-3ED5A41A24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1344" y="188640"/>
            <a:ext cx="16187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bandeau INVENIO.jpg">
            <a:extLst>
              <a:ext uri="{FF2B5EF4-FFF2-40B4-BE49-F238E27FC236}">
                <a16:creationId xmlns:a16="http://schemas.microsoft.com/office/drawing/2014/main" id="{D7CBA6CA-2089-4C55-95E0-79D92E55F1E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00256" y="0"/>
            <a:ext cx="3791744" cy="1076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1F8F-81BD-4235-BDE5-B6F5D45A9229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C53C-AACD-4C4A-86D9-8872676C874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5" descr="INVENIO - logo.png">
            <a:extLst>
              <a:ext uri="{FF2B5EF4-FFF2-40B4-BE49-F238E27FC236}">
                <a16:creationId xmlns:a16="http://schemas.microsoft.com/office/drawing/2014/main" id="{B4B0CB47-EC06-4999-84E9-989FB7C9D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1344" y="188640"/>
            <a:ext cx="16187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bandeau INVENIO.jpg">
            <a:extLst>
              <a:ext uri="{FF2B5EF4-FFF2-40B4-BE49-F238E27FC236}">
                <a16:creationId xmlns:a16="http://schemas.microsoft.com/office/drawing/2014/main" id="{19A38222-1027-4E22-9B13-3673A54546C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00256" y="0"/>
            <a:ext cx="3791744" cy="1076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1F8F-81BD-4235-BDE5-B6F5D45A9229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C53C-AACD-4C4A-86D9-8872676C874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 descr="INVENIO - logo.png">
            <a:extLst>
              <a:ext uri="{FF2B5EF4-FFF2-40B4-BE49-F238E27FC236}">
                <a16:creationId xmlns:a16="http://schemas.microsoft.com/office/drawing/2014/main" id="{32654581-7386-4A88-96C8-38A273FCD2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1344" y="188640"/>
            <a:ext cx="16187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bandeau INVENIO.jpg">
            <a:extLst>
              <a:ext uri="{FF2B5EF4-FFF2-40B4-BE49-F238E27FC236}">
                <a16:creationId xmlns:a16="http://schemas.microsoft.com/office/drawing/2014/main" id="{51E27576-1022-48E5-9A9A-3DA3AF737AE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00256" y="0"/>
            <a:ext cx="3791744" cy="1076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1F8F-81BD-4235-BDE5-B6F5D45A9229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C53C-AACD-4C4A-86D9-8872676C874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5" descr="INVENIO - logo.png">
            <a:extLst>
              <a:ext uri="{FF2B5EF4-FFF2-40B4-BE49-F238E27FC236}">
                <a16:creationId xmlns:a16="http://schemas.microsoft.com/office/drawing/2014/main" id="{56B38B24-255D-419F-8699-E16772A1E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1344" y="188640"/>
            <a:ext cx="16187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bandeau INVENIO.jpg">
            <a:extLst>
              <a:ext uri="{FF2B5EF4-FFF2-40B4-BE49-F238E27FC236}">
                <a16:creationId xmlns:a16="http://schemas.microsoft.com/office/drawing/2014/main" id="{058F3D6C-C9C0-433D-AC0C-F7AFC9B13CA2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00256" y="0"/>
            <a:ext cx="3791744" cy="1076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1F8F-81BD-4235-BDE5-B6F5D45A9229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C53C-AACD-4C4A-86D9-8872676C874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5" descr="INVENIO - logo.png">
            <a:extLst>
              <a:ext uri="{FF2B5EF4-FFF2-40B4-BE49-F238E27FC236}">
                <a16:creationId xmlns:a16="http://schemas.microsoft.com/office/drawing/2014/main" id="{08B00306-0E0E-414F-8B31-49CBB91BD9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1344" y="188640"/>
            <a:ext cx="16187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bandeau INVENIO.jpg">
            <a:extLst>
              <a:ext uri="{FF2B5EF4-FFF2-40B4-BE49-F238E27FC236}">
                <a16:creationId xmlns:a16="http://schemas.microsoft.com/office/drawing/2014/main" id="{F1C92ED2-F0E7-478F-BF0B-212DD814785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00256" y="0"/>
            <a:ext cx="3791744" cy="1076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1F8F-81BD-4235-BDE5-B6F5D45A9229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C53C-AACD-4C4A-86D9-8872676C874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5" descr="INVENIO - logo.png">
            <a:extLst>
              <a:ext uri="{FF2B5EF4-FFF2-40B4-BE49-F238E27FC236}">
                <a16:creationId xmlns:a16="http://schemas.microsoft.com/office/drawing/2014/main" id="{2184FBE5-1C6F-43E2-9F43-CDE9DF0393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1344" y="188640"/>
            <a:ext cx="16187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bandeau INVENIO.jpg">
            <a:extLst>
              <a:ext uri="{FF2B5EF4-FFF2-40B4-BE49-F238E27FC236}">
                <a16:creationId xmlns:a16="http://schemas.microsoft.com/office/drawing/2014/main" id="{78C30B48-0651-404D-A903-29FD9C1F06C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00256" y="0"/>
            <a:ext cx="3791744" cy="10765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91F8F-81BD-4235-BDE5-B6F5D45A9229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C53C-AACD-4C4A-86D9-8872676C87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emf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age 10" descr="INVENIO - traits logo.jpg">
            <a:extLst>
              <a:ext uri="{FF2B5EF4-FFF2-40B4-BE49-F238E27FC236}">
                <a16:creationId xmlns:a16="http://schemas.microsoft.com/office/drawing/2014/main" id="{3808EB26-4D25-428A-9221-D910A36E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6092826"/>
            <a:ext cx="23891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 11" descr="INVENIO - feuilles.jpg">
            <a:extLst>
              <a:ext uri="{FF2B5EF4-FFF2-40B4-BE49-F238E27FC236}">
                <a16:creationId xmlns:a16="http://schemas.microsoft.com/office/drawing/2014/main" id="{12B5B1B6-8529-4E33-BD3B-06B93F508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373689"/>
            <a:ext cx="7874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 4" descr="INVENIO - logo.png">
            <a:extLst>
              <a:ext uri="{FF2B5EF4-FFF2-40B4-BE49-F238E27FC236}">
                <a16:creationId xmlns:a16="http://schemas.microsoft.com/office/drawing/2014/main" id="{4D86AECC-8723-4570-995B-ECBFA1168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7680"/>
            <a:ext cx="3455262" cy="15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E9017A2-5BE8-4EAC-A854-0C86A40DBAA4}"/>
              </a:ext>
            </a:extLst>
          </p:cNvPr>
          <p:cNvSpPr txBox="1">
            <a:spLocks noChangeArrowheads="1"/>
          </p:cNvSpPr>
          <p:nvPr/>
        </p:nvSpPr>
        <p:spPr>
          <a:xfrm>
            <a:off x="2495550" y="2463801"/>
            <a:ext cx="7416800" cy="33131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r-FR" sz="4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Light </a:t>
            </a:r>
            <a:r>
              <a:rPr lang="fr-FR" sz="4400" dirty="0" err="1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quality</a:t>
            </a:r>
            <a:r>
              <a:rPr lang="fr-FR" sz="4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fr-FR" sz="4400" dirty="0" err="1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its</a:t>
            </a:r>
            <a:r>
              <a:rPr lang="fr-FR" sz="4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dirty="0" err="1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effect</a:t>
            </a:r>
            <a:r>
              <a:rPr lang="fr-FR" sz="4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on </a:t>
            </a:r>
            <a:r>
              <a:rPr lang="fr-FR" sz="4400" dirty="0" err="1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soilless</a:t>
            </a:r>
            <a:r>
              <a:rPr lang="fr-FR" sz="4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dirty="0" err="1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strawberries</a:t>
            </a:r>
            <a:r>
              <a:rPr lang="fr-FR" sz="4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dirty="0" err="1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cultivated</a:t>
            </a:r>
            <a:r>
              <a:rPr lang="fr-FR" sz="4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 in </a:t>
            </a:r>
            <a:r>
              <a:rPr lang="fr-FR" sz="4400" dirty="0" err="1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greenhouse</a:t>
            </a:r>
            <a:endParaRPr lang="fr-FR" sz="4400" dirty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32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François PASCAUD </a:t>
            </a:r>
          </a:p>
        </p:txBody>
      </p:sp>
    </p:spTree>
    <p:extLst>
      <p:ext uri="{BB962C8B-B14F-4D97-AF65-F5344CB8AC3E}">
        <p14:creationId xmlns:p14="http://schemas.microsoft.com/office/powerpoint/2010/main" val="328735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610BF32F-0704-41C5-BDDC-64B5544A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88641"/>
            <a:ext cx="6912768" cy="1080120"/>
          </a:xfrm>
        </p:spPr>
        <p:txBody>
          <a:bodyPr>
            <a:normAutofit/>
          </a:bodyPr>
          <a:lstStyle/>
          <a:p>
            <a:r>
              <a:rPr lang="fr-FR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Day </a:t>
            </a:r>
            <a:r>
              <a:rPr lang="fr-FR" altLang="fr-FR" sz="3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length</a:t>
            </a:r>
            <a:r>
              <a:rPr lang="fr-FR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3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increase</a:t>
            </a:r>
            <a:r>
              <a:rPr lang="fr-FR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endParaRPr lang="fr-FR" altLang="fr-FR" sz="5400" b="1" i="1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211" y="3573016"/>
            <a:ext cx="2914342" cy="1327455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81852"/>
              </p:ext>
            </p:extLst>
          </p:nvPr>
        </p:nvGraphicFramePr>
        <p:xfrm>
          <a:off x="335360" y="1697856"/>
          <a:ext cx="3466712" cy="2910398"/>
        </p:xfrm>
        <a:graphic>
          <a:graphicData uri="http://schemas.openxmlformats.org/drawingml/2006/table">
            <a:tbl>
              <a:tblPr firstRow="1" firstCol="1" bandRow="1"/>
              <a:tblGrid>
                <a:gridCol w="92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2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Condition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Leaf</a:t>
                      </a: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area (cm²)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Yield</a:t>
                      </a: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(g/plant)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Mean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NKS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Mean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NKS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1737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374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bc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BCB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1730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384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FRBFR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2071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341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Control </a:t>
                      </a:r>
                      <a:r>
                        <a:rPr lang="fr-FR" sz="1600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lighting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1232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328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ANOVA (Pr(&gt;F))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0.01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0.002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922" y="1542093"/>
            <a:ext cx="2903833" cy="1326499"/>
          </a:xfrm>
          <a:prstGeom prst="rect">
            <a:avLst/>
          </a:prstGeom>
        </p:spPr>
      </p:pic>
      <p:sp>
        <p:nvSpPr>
          <p:cNvPr id="7" name="Flèche gauche 6"/>
          <p:cNvSpPr/>
          <p:nvPr/>
        </p:nvSpPr>
        <p:spPr>
          <a:xfrm rot="9945951">
            <a:off x="1762047" y="1964895"/>
            <a:ext cx="3933948" cy="230549"/>
          </a:xfrm>
          <a:prstGeom prst="leftArrow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159896" y="1189160"/>
            <a:ext cx="324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Leaf</a:t>
            </a:r>
            <a:r>
              <a:rPr lang="fr-FR" sz="2400" dirty="0"/>
              <a:t> area </a:t>
            </a:r>
            <a:r>
              <a:rPr lang="fr-FR" sz="2400" dirty="0" err="1"/>
              <a:t>increase</a:t>
            </a:r>
            <a:endParaRPr lang="fr-FR" sz="2400" dirty="0"/>
          </a:p>
        </p:txBody>
      </p:sp>
      <p:sp>
        <p:nvSpPr>
          <p:cNvPr id="12" name="Flèche gauche 11"/>
          <p:cNvSpPr/>
          <p:nvPr/>
        </p:nvSpPr>
        <p:spPr>
          <a:xfrm rot="16200000">
            <a:off x="6281698" y="2273721"/>
            <a:ext cx="776427" cy="269297"/>
          </a:xfrm>
          <a:prstGeom prst="leftArrow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015880" y="2868592"/>
            <a:ext cx="3243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Better</a:t>
            </a:r>
            <a:r>
              <a:rPr lang="fr-FR" sz="2400" dirty="0"/>
              <a:t> use of </a:t>
            </a:r>
            <a:r>
              <a:rPr lang="fr-FR" sz="2400" dirty="0" err="1"/>
              <a:t>natural</a:t>
            </a:r>
            <a:r>
              <a:rPr lang="fr-FR" sz="2400" dirty="0"/>
              <a:t> light</a:t>
            </a:r>
          </a:p>
        </p:txBody>
      </p:sp>
      <p:sp>
        <p:nvSpPr>
          <p:cNvPr id="14" name="Flèche gauche 13"/>
          <p:cNvSpPr/>
          <p:nvPr/>
        </p:nvSpPr>
        <p:spPr>
          <a:xfrm rot="640970">
            <a:off x="3125474" y="2987407"/>
            <a:ext cx="2001267" cy="229334"/>
          </a:xfrm>
          <a:prstGeom prst="leftArrow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567608" y="2523401"/>
            <a:ext cx="576064" cy="545559"/>
          </a:xfrm>
          <a:prstGeom prst="ellipse">
            <a:avLst/>
          </a:prstGeom>
          <a:solidFill>
            <a:srgbClr val="FF0000">
              <a:alpha val="5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271464" y="2492896"/>
            <a:ext cx="576064" cy="545559"/>
          </a:xfrm>
          <a:prstGeom prst="ellipse">
            <a:avLst/>
          </a:prstGeom>
          <a:solidFill>
            <a:srgbClr val="FF0000">
              <a:alpha val="5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gauche 6">
            <a:extLst>
              <a:ext uri="{FF2B5EF4-FFF2-40B4-BE49-F238E27FC236}">
                <a16:creationId xmlns:a16="http://schemas.microsoft.com/office/drawing/2014/main" id="{A9317704-EC27-47CF-B350-9FF947ED570B}"/>
              </a:ext>
            </a:extLst>
          </p:cNvPr>
          <p:cNvSpPr/>
          <p:nvPr/>
        </p:nvSpPr>
        <p:spPr>
          <a:xfrm rot="14940485">
            <a:off x="910512" y="4396314"/>
            <a:ext cx="2409051" cy="265707"/>
          </a:xfrm>
          <a:prstGeom prst="leftArrow">
            <a:avLst/>
          </a:prstGeom>
          <a:solidFill>
            <a:srgbClr val="00B050">
              <a:alpha val="5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0EACF21-F429-4760-9089-88F4989AC39E}"/>
              </a:ext>
            </a:extLst>
          </p:cNvPr>
          <p:cNvSpPr txBox="1"/>
          <p:nvPr/>
        </p:nvSpPr>
        <p:spPr>
          <a:xfrm>
            <a:off x="839416" y="5766355"/>
            <a:ext cx="324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Leaf</a:t>
            </a:r>
            <a:r>
              <a:rPr lang="fr-FR" sz="2400" dirty="0"/>
              <a:t> area </a:t>
            </a:r>
            <a:r>
              <a:rPr lang="fr-FR" sz="2400" dirty="0" err="1"/>
              <a:t>increase</a:t>
            </a:r>
            <a:endParaRPr lang="fr-FR" sz="2400" dirty="0"/>
          </a:p>
        </p:txBody>
      </p:sp>
      <p:sp>
        <p:nvSpPr>
          <p:cNvPr id="19" name="Flèche gauche 11">
            <a:extLst>
              <a:ext uri="{FF2B5EF4-FFF2-40B4-BE49-F238E27FC236}">
                <a16:creationId xmlns:a16="http://schemas.microsoft.com/office/drawing/2014/main" id="{9104304E-0CC4-4F13-AB31-B23E0815C6F9}"/>
              </a:ext>
            </a:extLst>
          </p:cNvPr>
          <p:cNvSpPr/>
          <p:nvPr/>
        </p:nvSpPr>
        <p:spPr>
          <a:xfrm rot="10800000">
            <a:off x="3997602" y="6040022"/>
            <a:ext cx="776427" cy="269297"/>
          </a:xfrm>
          <a:prstGeom prst="leftArrow">
            <a:avLst/>
          </a:prstGeom>
          <a:solidFill>
            <a:srgbClr val="00B050">
              <a:alpha val="5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22210F7-4948-4D10-85FE-46E65E2F3E9C}"/>
              </a:ext>
            </a:extLst>
          </p:cNvPr>
          <p:cNvSpPr txBox="1"/>
          <p:nvPr/>
        </p:nvSpPr>
        <p:spPr>
          <a:xfrm>
            <a:off x="4774029" y="5749805"/>
            <a:ext cx="3243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Better</a:t>
            </a:r>
            <a:r>
              <a:rPr lang="fr-FR" sz="2400" dirty="0"/>
              <a:t> use of </a:t>
            </a:r>
            <a:r>
              <a:rPr lang="fr-FR" sz="2400" dirty="0" err="1"/>
              <a:t>natural</a:t>
            </a:r>
            <a:r>
              <a:rPr lang="fr-FR" sz="2400" dirty="0"/>
              <a:t> light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04EB9F1-D1EC-4A7C-8949-FF25B3942939}"/>
              </a:ext>
            </a:extLst>
          </p:cNvPr>
          <p:cNvSpPr/>
          <p:nvPr/>
        </p:nvSpPr>
        <p:spPr>
          <a:xfrm>
            <a:off x="2567608" y="3068960"/>
            <a:ext cx="576064" cy="237482"/>
          </a:xfrm>
          <a:prstGeom prst="ellipse">
            <a:avLst/>
          </a:prstGeom>
          <a:solidFill>
            <a:srgbClr val="00B050">
              <a:alpha val="5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4CAA072-6F94-4082-9AE0-2B683F9DC83F}"/>
              </a:ext>
            </a:extLst>
          </p:cNvPr>
          <p:cNvSpPr/>
          <p:nvPr/>
        </p:nvSpPr>
        <p:spPr>
          <a:xfrm>
            <a:off x="1271464" y="3068960"/>
            <a:ext cx="576064" cy="255757"/>
          </a:xfrm>
          <a:prstGeom prst="ellipse">
            <a:avLst/>
          </a:prstGeom>
          <a:solidFill>
            <a:srgbClr val="00B050">
              <a:alpha val="5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4AEDEE3-475A-4BFB-A18C-090D442CAEB1}"/>
              </a:ext>
            </a:extLst>
          </p:cNvPr>
          <p:cNvSpPr txBox="1"/>
          <p:nvPr/>
        </p:nvSpPr>
        <p:spPr>
          <a:xfrm>
            <a:off x="4713504" y="4326195"/>
            <a:ext cx="354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Large </a:t>
            </a:r>
            <a:r>
              <a:rPr lang="fr-FR" sz="2400" dirty="0" err="1"/>
              <a:t>increase</a:t>
            </a:r>
            <a:r>
              <a:rPr lang="fr-FR" sz="2400" dirty="0"/>
              <a:t> of </a:t>
            </a:r>
            <a:r>
              <a:rPr lang="fr-FR" sz="2400" dirty="0" err="1"/>
              <a:t>leaf</a:t>
            </a:r>
            <a:r>
              <a:rPr lang="fr-FR" sz="2400" dirty="0"/>
              <a:t> area to the </a:t>
            </a:r>
            <a:r>
              <a:rPr lang="fr-FR" sz="2400" dirty="0" err="1"/>
              <a:t>cost</a:t>
            </a:r>
            <a:r>
              <a:rPr lang="fr-FR" sz="2400" dirty="0"/>
              <a:t> of </a:t>
            </a:r>
            <a:r>
              <a:rPr lang="fr-FR" sz="2400" dirty="0" err="1"/>
              <a:t>yield</a:t>
            </a:r>
            <a:endParaRPr lang="fr-FR" sz="2400" dirty="0"/>
          </a:p>
        </p:txBody>
      </p:sp>
      <p:sp>
        <p:nvSpPr>
          <p:cNvPr id="25" name="Flèche gauche 11">
            <a:extLst>
              <a:ext uri="{FF2B5EF4-FFF2-40B4-BE49-F238E27FC236}">
                <a16:creationId xmlns:a16="http://schemas.microsoft.com/office/drawing/2014/main" id="{FADECE5C-371D-43B2-9374-8E80433FE02C}"/>
              </a:ext>
            </a:extLst>
          </p:cNvPr>
          <p:cNvSpPr/>
          <p:nvPr/>
        </p:nvSpPr>
        <p:spPr>
          <a:xfrm rot="5400000">
            <a:off x="6090183" y="5328194"/>
            <a:ext cx="755316" cy="269297"/>
          </a:xfrm>
          <a:prstGeom prst="leftArrow">
            <a:avLst/>
          </a:prstGeom>
          <a:solidFill>
            <a:srgbClr val="00B050">
              <a:alpha val="5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gauche 11">
            <a:extLst>
              <a:ext uri="{FF2B5EF4-FFF2-40B4-BE49-F238E27FC236}">
                <a16:creationId xmlns:a16="http://schemas.microsoft.com/office/drawing/2014/main" id="{1C3FF7F5-7B9C-4FB4-A499-D6B5F2539C37}"/>
              </a:ext>
            </a:extLst>
          </p:cNvPr>
          <p:cNvSpPr/>
          <p:nvPr/>
        </p:nvSpPr>
        <p:spPr>
          <a:xfrm rot="1816350">
            <a:off x="2924658" y="3747694"/>
            <a:ext cx="2071256" cy="217927"/>
          </a:xfrm>
          <a:prstGeom prst="leftArrow">
            <a:avLst/>
          </a:prstGeom>
          <a:solidFill>
            <a:srgbClr val="00B050">
              <a:alpha val="5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1B983A-DED2-45DE-97EF-35BA693AA3E5}"/>
              </a:ext>
            </a:extLst>
          </p:cNvPr>
          <p:cNvSpPr/>
          <p:nvPr/>
        </p:nvSpPr>
        <p:spPr>
          <a:xfrm>
            <a:off x="8524062" y="4946575"/>
            <a:ext cx="2914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fr-FR" b="1" dirty="0"/>
              <a:t>FRBFR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0AF0E2-DBE1-4B1A-A6B3-737F34998F87}"/>
              </a:ext>
            </a:extLst>
          </p:cNvPr>
          <p:cNvSpPr/>
          <p:nvPr/>
        </p:nvSpPr>
        <p:spPr>
          <a:xfrm>
            <a:off x="8472264" y="2887489"/>
            <a:ext cx="2914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fr-FR" b="1" dirty="0"/>
              <a:t>BFR</a:t>
            </a:r>
          </a:p>
        </p:txBody>
      </p:sp>
      <p:sp>
        <p:nvSpPr>
          <p:cNvPr id="28" name="Flèche gauche 11">
            <a:extLst>
              <a:ext uri="{FF2B5EF4-FFF2-40B4-BE49-F238E27FC236}">
                <a16:creationId xmlns:a16="http://schemas.microsoft.com/office/drawing/2014/main" id="{C19E53AD-1266-4983-AD21-5AC6C3CC9BCF}"/>
              </a:ext>
            </a:extLst>
          </p:cNvPr>
          <p:cNvSpPr/>
          <p:nvPr/>
        </p:nvSpPr>
        <p:spPr>
          <a:xfrm rot="7786789">
            <a:off x="10726623" y="5152334"/>
            <a:ext cx="755317" cy="240678"/>
          </a:xfrm>
          <a:prstGeom prst="leftArrow">
            <a:avLst/>
          </a:prstGeom>
          <a:solidFill>
            <a:srgbClr val="C00000">
              <a:alpha val="3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246E3E8-1EC5-459D-936C-9784D156D922}"/>
              </a:ext>
            </a:extLst>
          </p:cNvPr>
          <p:cNvSpPr txBox="1"/>
          <p:nvPr/>
        </p:nvSpPr>
        <p:spPr>
          <a:xfrm>
            <a:off x="8423834" y="5589240"/>
            <a:ext cx="3542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 long </a:t>
            </a:r>
            <a:r>
              <a:rPr lang="fr-FR" sz="2400" dirty="0" err="1"/>
              <a:t>exposure</a:t>
            </a:r>
            <a:r>
              <a:rPr lang="fr-FR" sz="2400" dirty="0"/>
              <a:t> to Far </a:t>
            </a:r>
            <a:r>
              <a:rPr lang="fr-FR" sz="2400" dirty="0" err="1"/>
              <a:t>red</a:t>
            </a:r>
            <a:r>
              <a:rPr lang="fr-FR" sz="2400" dirty="0"/>
              <a:t> </a:t>
            </a:r>
            <a:r>
              <a:rPr lang="fr-FR" sz="2400" dirty="0" err="1"/>
              <a:t>strongly</a:t>
            </a:r>
            <a:r>
              <a:rPr lang="fr-FR" sz="2400" dirty="0"/>
              <a:t> affects </a:t>
            </a:r>
            <a:r>
              <a:rPr lang="fr-FR" sz="2400" dirty="0" err="1"/>
              <a:t>strawberry</a:t>
            </a:r>
            <a:r>
              <a:rPr lang="fr-FR" sz="2400" dirty="0"/>
              <a:t> </a:t>
            </a:r>
            <a:r>
              <a:rPr lang="fr-FR" sz="2400" dirty="0" err="1"/>
              <a:t>development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7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766661"/>
            <a:ext cx="7704856" cy="309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CA1BB06-AEA6-497D-A4F1-41BC620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88641"/>
            <a:ext cx="6912768" cy="1080120"/>
          </a:xfrm>
        </p:spPr>
        <p:txBody>
          <a:bodyPr>
            <a:normAutofit/>
          </a:bodyPr>
          <a:lstStyle/>
          <a:p>
            <a:r>
              <a:rPr lang="fr-FR" altLang="fr-FR" sz="3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Summary</a:t>
            </a:r>
            <a:r>
              <a:rPr lang="fr-FR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: Light </a:t>
            </a:r>
            <a:r>
              <a:rPr lang="fr-FR" altLang="fr-FR" sz="3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effect</a:t>
            </a:r>
            <a:r>
              <a:rPr lang="fr-FR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altLang="fr-FR" sz="5400" b="1" i="1" dirty="0">
              <a:latin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DABDD2-F1D6-4240-9207-118D61A35734}"/>
              </a:ext>
            </a:extLst>
          </p:cNvPr>
          <p:cNvSpPr txBox="1"/>
          <p:nvPr/>
        </p:nvSpPr>
        <p:spPr>
          <a:xfrm>
            <a:off x="47328" y="1048668"/>
            <a:ext cx="11449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Intensity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not the </a:t>
            </a:r>
            <a:r>
              <a:rPr lang="fr-FR" sz="2400" dirty="0" err="1"/>
              <a:t>only</a:t>
            </a:r>
            <a:r>
              <a:rPr lang="fr-FR" sz="2400" dirty="0"/>
              <a:t> </a:t>
            </a:r>
            <a:r>
              <a:rPr lang="fr-FR" sz="2400" dirty="0" err="1"/>
              <a:t>parameter</a:t>
            </a:r>
            <a:r>
              <a:rPr lang="fr-FR" sz="2400" dirty="0"/>
              <a:t> </a:t>
            </a:r>
            <a:r>
              <a:rPr lang="fr-FR" sz="2400" dirty="0" err="1"/>
              <a:t>affecting</a:t>
            </a:r>
            <a:r>
              <a:rPr lang="fr-FR" sz="2400" dirty="0"/>
              <a:t> plant </a:t>
            </a:r>
            <a:r>
              <a:rPr lang="fr-FR" sz="2400" dirty="0" err="1"/>
              <a:t>development</a:t>
            </a:r>
            <a:r>
              <a:rPr lang="fr-FR" sz="2400" dirty="0"/>
              <a:t> and </a:t>
            </a:r>
            <a:r>
              <a:rPr lang="fr-FR" sz="2400" dirty="0" err="1"/>
              <a:t>yield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dirty="0"/>
              <a:t>Day </a:t>
            </a:r>
            <a:r>
              <a:rPr lang="fr-FR" sz="2400" dirty="0" err="1"/>
              <a:t>length</a:t>
            </a:r>
            <a:r>
              <a:rPr lang="fr-FR" sz="2400" dirty="0"/>
              <a:t> and light </a:t>
            </a:r>
            <a:r>
              <a:rPr lang="fr-FR" sz="2400" dirty="0" err="1"/>
              <a:t>quality</a:t>
            </a:r>
            <a:r>
              <a:rPr lang="fr-FR" sz="2400" dirty="0"/>
              <a:t> have </a:t>
            </a:r>
            <a:r>
              <a:rPr lang="fr-FR" sz="2400" dirty="0" err="1"/>
              <a:t>also</a:t>
            </a:r>
            <a:r>
              <a:rPr lang="fr-FR" sz="2400" dirty="0"/>
              <a:t> a large impact on plant </a:t>
            </a:r>
            <a:r>
              <a:rPr lang="fr-FR" sz="2400" dirty="0" err="1"/>
              <a:t>development</a:t>
            </a:r>
            <a:r>
              <a:rPr lang="fr-FR" sz="2400" dirty="0"/>
              <a:t> and </a:t>
            </a:r>
            <a:r>
              <a:rPr lang="fr-FR" sz="2400" dirty="0" err="1"/>
              <a:t>yield</a:t>
            </a:r>
            <a:r>
              <a:rPr lang="fr-FR" sz="2400" dirty="0"/>
              <a:t>.</a:t>
            </a:r>
          </a:p>
          <a:p>
            <a:r>
              <a:rPr lang="fr-FR" sz="2400" dirty="0"/>
              <a:t>	</a:t>
            </a:r>
            <a:r>
              <a:rPr lang="fr-FR" sz="2400" dirty="0">
                <a:sym typeface="Wingdings" panose="05000000000000000000" pitchFamily="2" charset="2"/>
              </a:rPr>
              <a:t> Day </a:t>
            </a:r>
            <a:r>
              <a:rPr lang="fr-FR" sz="2400" dirty="0" err="1">
                <a:sym typeface="Wingdings" panose="05000000000000000000" pitchFamily="2" charset="2"/>
              </a:rPr>
              <a:t>length</a:t>
            </a:r>
            <a:r>
              <a:rPr lang="fr-FR" sz="2400" dirty="0">
                <a:sym typeface="Wingdings" panose="05000000000000000000" pitchFamily="2" charset="2"/>
              </a:rPr>
              <a:t> : an </a:t>
            </a:r>
            <a:r>
              <a:rPr lang="fr-FR" sz="2400" dirty="0" err="1">
                <a:sym typeface="Wingdings" panose="05000000000000000000" pitchFamily="2" charset="2"/>
              </a:rPr>
              <a:t>increase</a:t>
            </a:r>
            <a:r>
              <a:rPr lang="fr-FR" sz="2400" dirty="0">
                <a:sym typeface="Wingdings" panose="05000000000000000000" pitchFamily="2" charset="2"/>
              </a:rPr>
              <a:t> can </a:t>
            </a:r>
            <a:r>
              <a:rPr lang="fr-FR" sz="2400" dirty="0" err="1">
                <a:sym typeface="Wingdings" panose="05000000000000000000" pitchFamily="2" charset="2"/>
              </a:rPr>
              <a:t>promote</a:t>
            </a:r>
            <a:r>
              <a:rPr lang="fr-FR" sz="2400" dirty="0">
                <a:sym typeface="Wingdings" panose="05000000000000000000" pitchFamily="2" charset="2"/>
              </a:rPr>
              <a:t> plant </a:t>
            </a:r>
            <a:r>
              <a:rPr lang="fr-FR" sz="2400" dirty="0" err="1">
                <a:sym typeface="Wingdings" panose="05000000000000000000" pitchFamily="2" charset="2"/>
              </a:rPr>
              <a:t>development</a:t>
            </a:r>
            <a:r>
              <a:rPr lang="fr-FR" sz="2400" dirty="0">
                <a:sym typeface="Wingdings" panose="05000000000000000000" pitchFamily="2" charset="2"/>
              </a:rPr>
              <a:t>/ a </a:t>
            </a:r>
            <a:r>
              <a:rPr lang="fr-FR" sz="2400" dirty="0" err="1">
                <a:sym typeface="Wingdings" panose="05000000000000000000" pitchFamily="2" charset="2"/>
              </a:rPr>
              <a:t>decrease</a:t>
            </a:r>
            <a:r>
              <a:rPr lang="fr-FR" sz="2400" dirty="0">
                <a:sym typeface="Wingdings" panose="05000000000000000000" pitchFamily="2" charset="2"/>
              </a:rPr>
              <a:t> can 	</a:t>
            </a:r>
            <a:r>
              <a:rPr lang="fr-FR" sz="2400" dirty="0" err="1">
                <a:sym typeface="Wingdings" panose="05000000000000000000" pitchFamily="2" charset="2"/>
              </a:rPr>
              <a:t>promote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flower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bud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development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</a:p>
          <a:p>
            <a:r>
              <a:rPr lang="fr-FR" sz="2400" dirty="0">
                <a:sym typeface="Wingdings" panose="05000000000000000000" pitchFamily="2" charset="2"/>
              </a:rPr>
              <a:t>	 </a:t>
            </a:r>
            <a:r>
              <a:rPr lang="fr-FR" sz="2400" dirty="0" err="1">
                <a:sym typeface="Wingdings" panose="05000000000000000000" pitchFamily="2" charset="2"/>
              </a:rPr>
              <a:t>Quality</a:t>
            </a:r>
            <a:r>
              <a:rPr lang="fr-FR" sz="2400" dirty="0">
                <a:sym typeface="Wingdings" panose="05000000000000000000" pitchFamily="2" charset="2"/>
              </a:rPr>
              <a:t> : the visible </a:t>
            </a:r>
            <a:r>
              <a:rPr lang="fr-FR" sz="2400" dirty="0" err="1">
                <a:sym typeface="Wingdings" panose="05000000000000000000" pitchFamily="2" charset="2"/>
              </a:rPr>
              <a:t>spectrum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is</a:t>
            </a:r>
            <a:r>
              <a:rPr lang="fr-FR" sz="2400" dirty="0">
                <a:sym typeface="Wingdings" panose="05000000000000000000" pitchFamily="2" charset="2"/>
              </a:rPr>
              <a:t> important but </a:t>
            </a:r>
            <a:r>
              <a:rPr lang="fr-FR" sz="2400" dirty="0" err="1">
                <a:sym typeface="Wingdings" panose="05000000000000000000" pitchFamily="2" charset="2"/>
              </a:rPr>
              <a:t>other</a:t>
            </a:r>
            <a:r>
              <a:rPr lang="fr-FR" sz="2400" dirty="0">
                <a:sym typeface="Wingdings" panose="05000000000000000000" pitchFamily="2" charset="2"/>
              </a:rPr>
              <a:t> part of the light </a:t>
            </a:r>
            <a:r>
              <a:rPr lang="fr-FR" sz="2400" dirty="0" err="1">
                <a:sym typeface="Wingdings" panose="05000000000000000000" pitchFamily="2" charset="2"/>
              </a:rPr>
              <a:t>spectrum</a:t>
            </a:r>
            <a:r>
              <a:rPr lang="fr-FR" sz="2400" dirty="0">
                <a:sym typeface="Wingdings" panose="05000000000000000000" pitchFamily="2" charset="2"/>
              </a:rPr>
              <a:t> 	are </a:t>
            </a:r>
            <a:r>
              <a:rPr lang="fr-FR" sz="2400" dirty="0" err="1">
                <a:sym typeface="Wingdings" panose="05000000000000000000" pitchFamily="2" charset="2"/>
              </a:rPr>
              <a:t>also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necessary</a:t>
            </a:r>
            <a:endParaRPr lang="fr-FR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13E426-B337-4CEC-A880-2AFF2C21E11C}"/>
              </a:ext>
            </a:extLst>
          </p:cNvPr>
          <p:cNvSpPr/>
          <p:nvPr/>
        </p:nvSpPr>
        <p:spPr>
          <a:xfrm>
            <a:off x="9264352" y="5229200"/>
            <a:ext cx="3046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From</a:t>
            </a:r>
            <a:r>
              <a:rPr lang="fr-FR" dirty="0"/>
              <a:t> :</a:t>
            </a:r>
          </a:p>
          <a:p>
            <a:r>
              <a:rPr lang="fr-FR" dirty="0"/>
              <a:t>Huché-</a:t>
            </a:r>
            <a:r>
              <a:rPr lang="fr-FR" dirty="0" err="1"/>
              <a:t>Thélier</a:t>
            </a:r>
            <a:r>
              <a:rPr lang="fr-FR" dirty="0"/>
              <a:t> et al., (2016). </a:t>
            </a:r>
          </a:p>
          <a:p>
            <a:r>
              <a:rPr lang="fr-FR" dirty="0"/>
              <a:t>horticulture. Environ. </a:t>
            </a:r>
            <a:r>
              <a:rPr lang="fr-FR" dirty="0" err="1"/>
              <a:t>Exp</a:t>
            </a:r>
            <a:r>
              <a:rPr lang="fr-FR" dirty="0"/>
              <a:t>. Bot. </a:t>
            </a:r>
          </a:p>
          <a:p>
            <a:r>
              <a:rPr lang="fr-FR" dirty="0"/>
              <a:t>121, 22–38.</a:t>
            </a:r>
          </a:p>
        </p:txBody>
      </p:sp>
    </p:spTree>
    <p:extLst>
      <p:ext uri="{BB962C8B-B14F-4D97-AF65-F5344CB8AC3E}">
        <p14:creationId xmlns:p14="http://schemas.microsoft.com/office/powerpoint/2010/main" val="150916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7931E5CE-A445-42E3-9F14-EC5F0CCC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365127"/>
            <a:ext cx="6696744" cy="61560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sz="3600" dirty="0" err="1">
                <a:latin typeface="+mn-lt"/>
              </a:rPr>
              <a:t>Strawberry</a:t>
            </a:r>
            <a:r>
              <a:rPr lang="fr-FR" altLang="fr-FR" sz="3600" dirty="0">
                <a:latin typeface="+mn-lt"/>
              </a:rPr>
              <a:t> light </a:t>
            </a:r>
            <a:r>
              <a:rPr lang="fr-FR" altLang="fr-FR" sz="3600" dirty="0" err="1">
                <a:latin typeface="+mn-lt"/>
              </a:rPr>
              <a:t>response</a:t>
            </a:r>
            <a:r>
              <a:rPr lang="fr-FR" altLang="fr-FR" sz="3600" dirty="0">
                <a:latin typeface="+mn-lt"/>
              </a:rPr>
              <a:t> and L.E.D light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692129"/>
              </p:ext>
            </p:extLst>
          </p:nvPr>
        </p:nvGraphicFramePr>
        <p:xfrm>
          <a:off x="335359" y="1268760"/>
          <a:ext cx="5979795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SPW 12.0 Graph" r:id="rId3" imgW="4676896" imgH="3657702" progId="SigmaPlotGraphicObject.11">
                  <p:embed/>
                </p:oleObj>
              </mc:Choice>
              <mc:Fallback>
                <p:oleObj name="SPW 12.0 Graph" r:id="rId3" imgW="4676896" imgH="3657702" progId="SigmaPlotGraphicObjec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59" y="1268760"/>
                        <a:ext cx="5979795" cy="4680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http://spauptu.free.fr/tpe_images/1b/spectre_absorption_%20chlorophyll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040" y="1628800"/>
            <a:ext cx="528866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gauche 13">
            <a:extLst>
              <a:ext uri="{FF2B5EF4-FFF2-40B4-BE49-F238E27FC236}">
                <a16:creationId xmlns:a16="http://schemas.microsoft.com/office/drawing/2014/main" id="{3BA312B5-7999-42CE-A70A-78E8BE4AAF36}"/>
              </a:ext>
            </a:extLst>
          </p:cNvPr>
          <p:cNvSpPr/>
          <p:nvPr/>
        </p:nvSpPr>
        <p:spPr>
          <a:xfrm rot="5400000">
            <a:off x="7171210" y="4000154"/>
            <a:ext cx="2674115" cy="216024"/>
          </a:xfrm>
          <a:prstGeom prst="leftArrow">
            <a:avLst/>
          </a:prstGeom>
          <a:solidFill>
            <a:srgbClr val="0070C0">
              <a:alpha val="3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13">
            <a:extLst>
              <a:ext uri="{FF2B5EF4-FFF2-40B4-BE49-F238E27FC236}">
                <a16:creationId xmlns:a16="http://schemas.microsoft.com/office/drawing/2014/main" id="{3456CFC1-A537-41A5-83B3-A617668D015F}"/>
              </a:ext>
            </a:extLst>
          </p:cNvPr>
          <p:cNvSpPr/>
          <p:nvPr/>
        </p:nvSpPr>
        <p:spPr>
          <a:xfrm rot="5400000">
            <a:off x="9223438" y="4252184"/>
            <a:ext cx="2170060" cy="216025"/>
          </a:xfrm>
          <a:prstGeom prst="leftArrow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5BFEC-4AB2-48F0-B310-619452C6E10E}"/>
              </a:ext>
            </a:extLst>
          </p:cNvPr>
          <p:cNvSpPr/>
          <p:nvPr/>
        </p:nvSpPr>
        <p:spPr>
          <a:xfrm>
            <a:off x="6952298" y="5579948"/>
            <a:ext cx="2630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fr-FR" b="1" dirty="0">
                <a:solidFill>
                  <a:srgbClr val="0070C0"/>
                </a:solidFill>
              </a:rPr>
              <a:t>Blue = 440 nm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635A56-FCFF-45CC-943A-F74357113662}"/>
              </a:ext>
            </a:extLst>
          </p:cNvPr>
          <p:cNvSpPr/>
          <p:nvPr/>
        </p:nvSpPr>
        <p:spPr>
          <a:xfrm>
            <a:off x="8760296" y="5579948"/>
            <a:ext cx="2630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fr-FR" b="1" dirty="0">
                <a:solidFill>
                  <a:srgbClr val="FF0000"/>
                </a:solidFill>
              </a:rPr>
              <a:t>Red= 660nm</a:t>
            </a:r>
          </a:p>
        </p:txBody>
      </p:sp>
    </p:spTree>
    <p:extLst>
      <p:ext uri="{BB962C8B-B14F-4D97-AF65-F5344CB8AC3E}">
        <p14:creationId xmlns:p14="http://schemas.microsoft.com/office/powerpoint/2010/main" val="361762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C75D47CB-3E17-4987-802F-779EA2F0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4" y="161926"/>
            <a:ext cx="6473825" cy="8382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sz="3200" dirty="0" err="1">
                <a:latin typeface="+mn-lt"/>
              </a:rPr>
              <a:t>Experimental</a:t>
            </a:r>
            <a:r>
              <a:rPr lang="fr-FR" altLang="fr-FR" sz="3200" dirty="0">
                <a:latin typeface="+mn-lt"/>
              </a:rPr>
              <a:t> design</a:t>
            </a:r>
            <a:endParaRPr lang="fr-FR" altLang="fr-FR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t="9627" r="18460" b="21551"/>
          <a:stretch/>
        </p:blipFill>
        <p:spPr>
          <a:xfrm>
            <a:off x="5934854" y="1340768"/>
            <a:ext cx="5345722" cy="290875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7132D6A-F988-4024-B47D-77958C251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64"/>
          <a:stretch/>
        </p:blipFill>
        <p:spPr>
          <a:xfrm>
            <a:off x="911424" y="951063"/>
            <a:ext cx="3816424" cy="59118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91944" y="4293096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Within</a:t>
            </a:r>
            <a:r>
              <a:rPr lang="fr-FR" sz="2400" dirty="0"/>
              <a:t> the </a:t>
            </a:r>
            <a:r>
              <a:rPr lang="fr-FR" sz="2400" dirty="0" err="1"/>
              <a:t>greenhouse</a:t>
            </a:r>
            <a:r>
              <a:rPr lang="fr-FR" sz="2400" dirty="0"/>
              <a:t> </a:t>
            </a:r>
            <a:r>
              <a:rPr lang="fr-FR" sz="2400" dirty="0" err="1"/>
              <a:t>compartment</a:t>
            </a:r>
            <a:r>
              <a:rPr lang="fr-FR" sz="2400" dirty="0"/>
              <a:t> ,  L.E.D </a:t>
            </a:r>
            <a:r>
              <a:rPr lang="fr-FR" sz="2400" dirty="0" err="1"/>
              <a:t>ligths</a:t>
            </a:r>
            <a:r>
              <a:rPr lang="fr-FR" sz="2400" dirty="0"/>
              <a:t> are </a:t>
            </a:r>
            <a:r>
              <a:rPr lang="fr-FR" sz="2400" dirty="0" err="1"/>
              <a:t>randomized</a:t>
            </a:r>
            <a:r>
              <a:rPr lang="fr-FR" sz="2400" dirty="0"/>
              <a:t>. The </a:t>
            </a:r>
            <a:r>
              <a:rPr lang="fr-FR" sz="2400" dirty="0" err="1"/>
              <a:t>following</a:t>
            </a:r>
            <a:r>
              <a:rPr lang="fr-FR" sz="2400" dirty="0"/>
              <a:t> trait are </a:t>
            </a:r>
            <a:r>
              <a:rPr lang="fr-FR" sz="2400" dirty="0" err="1"/>
              <a:t>recorded</a:t>
            </a:r>
            <a:r>
              <a:rPr lang="fr-FR" sz="2400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Plant </a:t>
            </a:r>
            <a:r>
              <a:rPr lang="fr-FR" sz="2400" dirty="0" err="1"/>
              <a:t>development</a:t>
            </a:r>
            <a:r>
              <a:rPr lang="fr-FR" sz="2400" dirty="0"/>
              <a:t> </a:t>
            </a:r>
          </a:p>
          <a:p>
            <a:pPr marL="285750" indent="-285750">
              <a:buFontTx/>
              <a:buChar char="-"/>
            </a:pPr>
            <a:r>
              <a:rPr lang="fr-FR" sz="2400" dirty="0" err="1"/>
              <a:t>Flowering</a:t>
            </a: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Yield</a:t>
            </a:r>
            <a:r>
              <a:rPr lang="fr-FR" sz="2400" dirty="0"/>
              <a:t> and Fruit </a:t>
            </a:r>
            <a:r>
              <a:rPr lang="fr-FR" sz="2400" dirty="0" err="1"/>
              <a:t>quality</a:t>
            </a:r>
            <a:r>
              <a:rPr lang="fr-FR" sz="2400" dirty="0"/>
              <a:t> (Sugar/Acid content)</a:t>
            </a:r>
          </a:p>
        </p:txBody>
      </p:sp>
    </p:spTree>
    <p:extLst>
      <p:ext uri="{BB962C8B-B14F-4D97-AF65-F5344CB8AC3E}">
        <p14:creationId xmlns:p14="http://schemas.microsoft.com/office/powerpoint/2010/main" val="374584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>
          <a:xfrm>
            <a:off x="2135560" y="116632"/>
            <a:ext cx="6418263" cy="863600"/>
          </a:xfrm>
        </p:spPr>
        <p:txBody>
          <a:bodyPr>
            <a:noAutofit/>
          </a:bodyPr>
          <a:lstStyle/>
          <a:p>
            <a:r>
              <a:rPr lang="fr-FR" sz="4000" dirty="0"/>
              <a:t>L.E.D. and </a:t>
            </a:r>
            <a:r>
              <a:rPr lang="fr-FR" sz="4000" dirty="0" err="1"/>
              <a:t>Lighting</a:t>
            </a:r>
            <a:r>
              <a:rPr lang="fr-FR" sz="4000" dirty="0"/>
              <a:t> Setup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67342"/>
              </p:ext>
            </p:extLst>
          </p:nvPr>
        </p:nvGraphicFramePr>
        <p:xfrm>
          <a:off x="263352" y="4159935"/>
          <a:ext cx="5657689" cy="233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404">
                <a:tc>
                  <a:txBody>
                    <a:bodyPr/>
                    <a:lstStyle/>
                    <a:p>
                      <a:r>
                        <a:rPr lang="fr-FR" dirty="0" err="1"/>
                        <a:t>Year</a:t>
                      </a:r>
                      <a:r>
                        <a:rPr lang="fr-FR" dirty="0"/>
                        <a:t> of </a:t>
                      </a:r>
                      <a:r>
                        <a:rPr lang="fr-FR" dirty="0" err="1"/>
                        <a:t>testing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Lighting</a:t>
                      </a:r>
                      <a:r>
                        <a:rPr lang="fr-FR" dirty="0"/>
                        <a:t> 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217">
                <a:tc>
                  <a:txBody>
                    <a:bodyPr/>
                    <a:lstStyle/>
                    <a:p>
                      <a:r>
                        <a:rPr lang="fr-FR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16h30-00h30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 err="1"/>
                        <a:t>Supply</a:t>
                      </a:r>
                      <a:r>
                        <a:rPr lang="fr-FR" dirty="0"/>
                        <a:t> of 150</a:t>
                      </a:r>
                      <a:r>
                        <a:rPr lang="fr-FR" baseline="0" dirty="0"/>
                        <a:t> µmol/m²/s </a:t>
                      </a:r>
                      <a:r>
                        <a:rPr lang="fr-FR" baseline="0" dirty="0" err="1"/>
                        <a:t>from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December</a:t>
                      </a:r>
                      <a:r>
                        <a:rPr lang="fr-FR" baseline="0" dirty="0"/>
                        <a:t> to </a:t>
                      </a:r>
                      <a:r>
                        <a:rPr lang="fr-FR" baseline="0" dirty="0" err="1"/>
                        <a:t>February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20">
                <a:tc>
                  <a:txBody>
                    <a:bodyPr/>
                    <a:lstStyle/>
                    <a:p>
                      <a:r>
                        <a:rPr lang="fr-F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06h30-10h00</a:t>
                      </a:r>
                    </a:p>
                    <a:p>
                      <a:r>
                        <a:rPr lang="fr-FR" dirty="0"/>
                        <a:t>15h30-19h30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2" y="1467006"/>
            <a:ext cx="2946032" cy="12375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2" y="3111528"/>
            <a:ext cx="2914342" cy="13274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95" y="1467006"/>
            <a:ext cx="2903833" cy="1326499"/>
          </a:xfrm>
          <a:prstGeom prst="rect">
            <a:avLst/>
          </a:prstGeom>
        </p:spPr>
      </p:pic>
      <p:pic>
        <p:nvPicPr>
          <p:cNvPr id="12" name="pic1">
            <a:extLst>
              <a:ext uri="{FF2B5EF4-FFF2-40B4-BE49-F238E27FC236}">
                <a16:creationId xmlns:a16="http://schemas.microsoft.com/office/drawing/2014/main" id="{273291E3-EBDA-4118-B66D-08A1D2CDE8B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6690" y="3098275"/>
            <a:ext cx="2885738" cy="1442869"/>
          </a:xfrm>
          <a:prstGeom prst="rect">
            <a:avLst/>
          </a:prstGeom>
        </p:spPr>
      </p:pic>
      <p:pic>
        <p:nvPicPr>
          <p:cNvPr id="13" name="pic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3992" y="4845915"/>
            <a:ext cx="3046240" cy="1523121"/>
          </a:xfrm>
          <a:prstGeom prst="rect">
            <a:avLst/>
          </a:prstGeom>
        </p:spPr>
      </p:pic>
      <p:pic>
        <p:nvPicPr>
          <p:cNvPr id="14" name="pic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96186" y="4845915"/>
            <a:ext cx="3046242" cy="15231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2681F3-A85E-4EA2-882D-05521BBBFC33}"/>
              </a:ext>
            </a:extLst>
          </p:cNvPr>
          <p:cNvSpPr/>
          <p:nvPr/>
        </p:nvSpPr>
        <p:spPr>
          <a:xfrm>
            <a:off x="9246041" y="4554458"/>
            <a:ext cx="2630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fr-FR" b="1" dirty="0"/>
              <a:t>6000 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53F1C5-10DF-4366-9054-7D0DC4DBE2D8}"/>
              </a:ext>
            </a:extLst>
          </p:cNvPr>
          <p:cNvSpPr/>
          <p:nvPr/>
        </p:nvSpPr>
        <p:spPr>
          <a:xfrm>
            <a:off x="6181603" y="6444044"/>
            <a:ext cx="2630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fr-FR" b="1" dirty="0"/>
              <a:t>4000 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EE12AA-0282-4996-B6B3-6551B5A508CE}"/>
              </a:ext>
            </a:extLst>
          </p:cNvPr>
          <p:cNvSpPr/>
          <p:nvPr/>
        </p:nvSpPr>
        <p:spPr>
          <a:xfrm>
            <a:off x="9246041" y="6403513"/>
            <a:ext cx="2630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fr-FR" b="1" dirty="0"/>
              <a:t>3000 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2681F3-A85E-4EA2-882D-05521BBBFC33}"/>
              </a:ext>
            </a:extLst>
          </p:cNvPr>
          <p:cNvSpPr/>
          <p:nvPr/>
        </p:nvSpPr>
        <p:spPr>
          <a:xfrm>
            <a:off x="6181603" y="4444222"/>
            <a:ext cx="2630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fr-FR" b="1" dirty="0"/>
              <a:t>FRBFR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2681F3-A85E-4EA2-882D-05521BBBFC33}"/>
              </a:ext>
            </a:extLst>
          </p:cNvPr>
          <p:cNvSpPr/>
          <p:nvPr/>
        </p:nvSpPr>
        <p:spPr>
          <a:xfrm>
            <a:off x="6181603" y="2742196"/>
            <a:ext cx="2630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fr-FR" b="1" dirty="0"/>
              <a:t>BCB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2681F3-A85E-4EA2-882D-05521BBBFC33}"/>
              </a:ext>
            </a:extLst>
          </p:cNvPr>
          <p:cNvSpPr/>
          <p:nvPr/>
        </p:nvSpPr>
        <p:spPr>
          <a:xfrm>
            <a:off x="9246041" y="2742196"/>
            <a:ext cx="2630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fr-FR" b="1" dirty="0"/>
              <a:t>BFR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07368" y="1957366"/>
            <a:ext cx="4871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Trials have been </a:t>
            </a:r>
            <a:r>
              <a:rPr lang="fr-FR" sz="2400" dirty="0" err="1"/>
              <a:t>performed</a:t>
            </a:r>
            <a:r>
              <a:rPr lang="fr-FR" sz="2400" dirty="0"/>
              <a:t> in 2016 and 2017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differents</a:t>
            </a:r>
            <a:r>
              <a:rPr lang="fr-FR" sz="2400" dirty="0"/>
              <a:t> :</a:t>
            </a:r>
          </a:p>
          <a:p>
            <a:pPr marL="342900" indent="-342900">
              <a:buFontTx/>
              <a:buChar char="-"/>
            </a:pPr>
            <a:r>
              <a:rPr lang="fr-FR" sz="2400" dirty="0" err="1"/>
              <a:t>Lighting</a:t>
            </a:r>
            <a:r>
              <a:rPr lang="fr-FR" sz="2400" dirty="0"/>
              <a:t> setup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L.E.D. Lights (light </a:t>
            </a:r>
            <a:r>
              <a:rPr lang="fr-FR" sz="2400" dirty="0" err="1"/>
              <a:t>spectrum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964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B1FF80C1-8B70-484A-890A-049103ED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404813"/>
            <a:ext cx="5832648" cy="4318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altLang="fr-FR" sz="3200" b="1" dirty="0">
                <a:latin typeface="+mn-lt"/>
              </a:rPr>
              <a:t>2016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850961"/>
              </p:ext>
            </p:extLst>
          </p:nvPr>
        </p:nvGraphicFramePr>
        <p:xfrm>
          <a:off x="119336" y="1556792"/>
          <a:ext cx="5248275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3721"/>
              </p:ext>
            </p:extLst>
          </p:nvPr>
        </p:nvGraphicFramePr>
        <p:xfrm>
          <a:off x="5951984" y="1196752"/>
          <a:ext cx="6096002" cy="2910398"/>
        </p:xfrm>
        <a:graphic>
          <a:graphicData uri="http://schemas.openxmlformats.org/drawingml/2006/table">
            <a:tbl>
              <a:tblPr firstRow="1" firstCol="1" bandRow="1"/>
              <a:tblGrid>
                <a:gridCol w="92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64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52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Condition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Stalk</a:t>
                      </a: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lenght</a:t>
                      </a: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(cm)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Leaf</a:t>
                      </a: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area (cm²)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flowers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Yield</a:t>
                      </a: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(g/plant)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Mean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NKS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Mean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NKS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Mean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NKS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Mean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NKS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18.2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1737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16.5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ab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374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bc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BCB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21.3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bc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1730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17.9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384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FRBFR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24.9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2071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16.6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341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Control </a:t>
                      </a:r>
                      <a:r>
                        <a:rPr lang="fr-FR" sz="1600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without</a:t>
                      </a: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lighting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17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1232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14.3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328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ANOVA (Pr(&gt;F))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3x10</a:t>
                      </a:r>
                      <a:r>
                        <a:rPr lang="en-US" sz="1600" baseline="30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-4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0.01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0.04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0.002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02" marR="70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54490" y="4149080"/>
            <a:ext cx="8101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Results</a:t>
            </a:r>
            <a:r>
              <a:rPr lang="fr-FR" sz="2400" dirty="0"/>
              <a:t> :</a:t>
            </a:r>
          </a:p>
          <a:p>
            <a:pPr marL="342900" indent="-342900">
              <a:buFontTx/>
              <a:buChar char="-"/>
            </a:pPr>
            <a:r>
              <a:rPr lang="fr-FR" sz="2400" dirty="0" err="1"/>
              <a:t>Artificial</a:t>
            </a:r>
            <a:r>
              <a:rPr lang="fr-FR" sz="2400" dirty="0"/>
              <a:t> light </a:t>
            </a:r>
            <a:r>
              <a:rPr lang="fr-FR" sz="2400" dirty="0" err="1"/>
              <a:t>increased</a:t>
            </a:r>
            <a:r>
              <a:rPr lang="fr-FR" sz="2400" dirty="0"/>
              <a:t> plant </a:t>
            </a:r>
            <a:r>
              <a:rPr lang="fr-FR" sz="2400" dirty="0" err="1"/>
              <a:t>development</a:t>
            </a:r>
            <a:r>
              <a:rPr lang="fr-FR" sz="2400" dirty="0"/>
              <a:t> and in </a:t>
            </a:r>
            <a:r>
              <a:rPr lang="fr-FR" sz="2400" dirty="0" err="1"/>
              <a:t>some</a:t>
            </a:r>
            <a:r>
              <a:rPr lang="fr-FR" sz="2400" dirty="0"/>
              <a:t> conditions (BFR and BCB) </a:t>
            </a:r>
            <a:r>
              <a:rPr lang="fr-FR" sz="2400" dirty="0" err="1"/>
              <a:t>yield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also</a:t>
            </a:r>
            <a:r>
              <a:rPr lang="fr-FR" sz="2400" dirty="0"/>
              <a:t> </a:t>
            </a:r>
            <a:r>
              <a:rPr lang="fr-FR" sz="2400" dirty="0" err="1"/>
              <a:t>increased</a:t>
            </a: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In regards to </a:t>
            </a:r>
            <a:r>
              <a:rPr lang="fr-FR" sz="2400" dirty="0" err="1"/>
              <a:t>electrical</a:t>
            </a:r>
            <a:r>
              <a:rPr lang="fr-FR" sz="2400" dirty="0"/>
              <a:t> </a:t>
            </a:r>
            <a:r>
              <a:rPr lang="fr-FR" sz="2400" dirty="0" err="1"/>
              <a:t>consumption</a:t>
            </a:r>
            <a:r>
              <a:rPr lang="fr-FR" sz="2400" dirty="0"/>
              <a:t> and L.E.D. </a:t>
            </a:r>
            <a:r>
              <a:rPr lang="fr-FR" sz="2400" dirty="0" err="1"/>
              <a:t>costs</a:t>
            </a:r>
            <a:r>
              <a:rPr lang="fr-FR" sz="2400" dirty="0"/>
              <a:t>, the </a:t>
            </a:r>
            <a:r>
              <a:rPr lang="fr-FR" sz="2400" dirty="0" err="1"/>
              <a:t>yield</a:t>
            </a:r>
            <a:r>
              <a:rPr lang="fr-FR" sz="2400" dirty="0"/>
              <a:t> </a:t>
            </a:r>
            <a:r>
              <a:rPr lang="fr-FR" sz="2400" dirty="0" err="1"/>
              <a:t>increase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not </a:t>
            </a:r>
            <a:r>
              <a:rPr lang="fr-FR" sz="2400" dirty="0" err="1"/>
              <a:t>sufficient</a:t>
            </a:r>
            <a:r>
              <a:rPr lang="fr-FR" sz="2400" dirty="0"/>
              <a:t> -&gt; in 2017, </a:t>
            </a:r>
            <a:r>
              <a:rPr lang="fr-FR" sz="2400" dirty="0" err="1"/>
              <a:t>we</a:t>
            </a:r>
            <a:r>
              <a:rPr lang="fr-FR" sz="2400" dirty="0"/>
              <a:t> have </a:t>
            </a:r>
            <a:r>
              <a:rPr lang="fr-FR" sz="2400" dirty="0" err="1"/>
              <a:t>tried</a:t>
            </a:r>
            <a:r>
              <a:rPr lang="fr-FR" sz="2400" dirty="0"/>
              <a:t> to </a:t>
            </a:r>
            <a:r>
              <a:rPr lang="fr-FR" sz="2400" dirty="0" err="1"/>
              <a:t>optimize</a:t>
            </a:r>
            <a:r>
              <a:rPr lang="fr-FR" sz="2400" dirty="0"/>
              <a:t> the light settings.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DACE45F-1FA9-4252-8EC5-317FC7686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91081"/>
              </p:ext>
            </p:extLst>
          </p:nvPr>
        </p:nvGraphicFramePr>
        <p:xfrm>
          <a:off x="8017948" y="4309517"/>
          <a:ext cx="4030038" cy="217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404">
                <a:tc>
                  <a:txBody>
                    <a:bodyPr/>
                    <a:lstStyle/>
                    <a:p>
                      <a:r>
                        <a:rPr lang="fr-FR" sz="1400" dirty="0" err="1"/>
                        <a:t>Year</a:t>
                      </a:r>
                      <a:r>
                        <a:rPr lang="fr-FR" sz="1400" dirty="0"/>
                        <a:t> of </a:t>
                      </a:r>
                      <a:r>
                        <a:rPr lang="fr-FR" sz="1400" dirty="0" err="1"/>
                        <a:t>experimentation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Light settings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217">
                <a:tc>
                  <a:txBody>
                    <a:bodyPr/>
                    <a:lstStyle/>
                    <a:p>
                      <a:r>
                        <a:rPr lang="fr-FR" sz="1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16h30-00h30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400" dirty="0" err="1"/>
                        <a:t>Supply</a:t>
                      </a:r>
                      <a:r>
                        <a:rPr lang="fr-FR" sz="1400" dirty="0"/>
                        <a:t> of 150</a:t>
                      </a:r>
                      <a:r>
                        <a:rPr lang="fr-FR" sz="1400" baseline="0" dirty="0"/>
                        <a:t> µmol/m²/s </a:t>
                      </a:r>
                      <a:r>
                        <a:rPr lang="fr-FR" sz="1400" baseline="0" dirty="0" err="1"/>
                        <a:t>from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December</a:t>
                      </a:r>
                      <a:r>
                        <a:rPr lang="fr-FR" sz="1400" baseline="0" dirty="0"/>
                        <a:t> to </a:t>
                      </a:r>
                      <a:r>
                        <a:rPr lang="fr-FR" sz="1400" baseline="0" dirty="0" err="1"/>
                        <a:t>February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20">
                <a:tc>
                  <a:txBody>
                    <a:bodyPr/>
                    <a:lstStyle/>
                    <a:p>
                      <a:r>
                        <a:rPr lang="fr-FR" sz="1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06h30-10h00</a:t>
                      </a:r>
                    </a:p>
                    <a:p>
                      <a:r>
                        <a:rPr lang="fr-FR" sz="1400" dirty="0"/>
                        <a:t>15h30-19h30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189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B1FF80C1-8B70-484A-890A-049103ED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404813"/>
            <a:ext cx="5832648" cy="4318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altLang="fr-FR" sz="3200" b="1" dirty="0">
                <a:latin typeface="+mn-lt"/>
              </a:rPr>
              <a:t>2017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18593"/>
              </p:ext>
            </p:extLst>
          </p:nvPr>
        </p:nvGraphicFramePr>
        <p:xfrm>
          <a:off x="0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975504"/>
              </p:ext>
            </p:extLst>
          </p:nvPr>
        </p:nvGraphicFramePr>
        <p:xfrm>
          <a:off x="4871864" y="1340768"/>
          <a:ext cx="7248128" cy="3271267"/>
        </p:xfrm>
        <a:graphic>
          <a:graphicData uri="http://schemas.openxmlformats.org/drawingml/2006/table">
            <a:tbl>
              <a:tblPr firstRow="1" firstCol="1" bandRow="1"/>
              <a:tblGrid>
                <a:gridCol w="1102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1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4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83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Condition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Stalk</a:t>
                      </a: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lenght</a:t>
                      </a: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(cm)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Leaf</a:t>
                      </a: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area (cm²)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flowers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Yield</a:t>
                      </a: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(g/plant)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Mean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NKS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Mean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NKS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Mean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NKS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Mean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NKS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BFR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27,6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2135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27,3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336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BCB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25,0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1788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27,4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332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V3000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26,0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2035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25,9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348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V4000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25,5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1831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28,1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347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V6000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25,1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1670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29,2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338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Control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without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lighting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24,8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1760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25,7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325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-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ANOVA (Pr(&gt;F))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0,647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0,498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0,579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Calibri"/>
                        </a:rPr>
                        <a:t>0,823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35360" y="4653136"/>
            <a:ext cx="11449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Results</a:t>
            </a:r>
            <a:r>
              <a:rPr lang="fr-FR" sz="2400" dirty="0"/>
              <a:t> :</a:t>
            </a:r>
          </a:p>
          <a:p>
            <a:r>
              <a:rPr lang="fr-FR" sz="2400" dirty="0" err="1"/>
              <a:t>Unlike</a:t>
            </a:r>
            <a:r>
              <a:rPr lang="fr-FR" sz="2400" dirty="0"/>
              <a:t> 2016, </a:t>
            </a:r>
            <a:r>
              <a:rPr lang="fr-FR" sz="2400" dirty="0" err="1"/>
              <a:t>artificial</a:t>
            </a:r>
            <a:r>
              <a:rPr lang="fr-FR" sz="2400" dirty="0"/>
              <a:t> light </a:t>
            </a:r>
            <a:r>
              <a:rPr lang="fr-FR" sz="2400" dirty="0" err="1"/>
              <a:t>did</a:t>
            </a:r>
            <a:r>
              <a:rPr lang="fr-FR" sz="2400" dirty="0"/>
              <a:t> not affect plant </a:t>
            </a:r>
            <a:r>
              <a:rPr lang="fr-FR" sz="2400" dirty="0" err="1"/>
              <a:t>development</a:t>
            </a:r>
            <a:r>
              <a:rPr lang="fr-FR" sz="2400" dirty="0"/>
              <a:t> </a:t>
            </a:r>
            <a:r>
              <a:rPr lang="fr-FR" sz="2400" dirty="0" err="1"/>
              <a:t>nor</a:t>
            </a:r>
            <a:r>
              <a:rPr lang="fr-FR" sz="2400" dirty="0"/>
              <a:t> the </a:t>
            </a:r>
            <a:r>
              <a:rPr lang="fr-FR" sz="2400" dirty="0" err="1"/>
              <a:t>yield</a:t>
            </a:r>
            <a:r>
              <a:rPr lang="fr-FR" sz="2400" dirty="0"/>
              <a:t>. Even </a:t>
            </a:r>
            <a:r>
              <a:rPr lang="fr-FR" sz="2400" dirty="0" err="1"/>
              <a:t>under</a:t>
            </a:r>
            <a:r>
              <a:rPr lang="fr-FR" sz="2400" dirty="0"/>
              <a:t> BCB and BFR conditions, </a:t>
            </a:r>
            <a:r>
              <a:rPr lang="fr-FR" sz="2400" dirty="0" err="1"/>
              <a:t>which</a:t>
            </a:r>
            <a:r>
              <a:rPr lang="fr-FR" sz="2400" dirty="0"/>
              <a:t> </a:t>
            </a:r>
            <a:r>
              <a:rPr lang="fr-FR" sz="2400" dirty="0" err="1"/>
              <a:t>demonstrated</a:t>
            </a:r>
            <a:r>
              <a:rPr lang="fr-FR" sz="2400" dirty="0"/>
              <a:t> </a:t>
            </a:r>
            <a:r>
              <a:rPr lang="fr-FR" sz="2400" dirty="0" err="1"/>
              <a:t>interesting</a:t>
            </a:r>
            <a:r>
              <a:rPr lang="fr-FR" sz="2400" dirty="0"/>
              <a:t> </a:t>
            </a:r>
            <a:r>
              <a:rPr lang="fr-FR" sz="2400" dirty="0" err="1"/>
              <a:t>results</a:t>
            </a:r>
            <a:r>
              <a:rPr lang="fr-FR" sz="2400" dirty="0"/>
              <a:t> in 2016, plant </a:t>
            </a:r>
            <a:r>
              <a:rPr lang="fr-FR" sz="2400" dirty="0" err="1"/>
              <a:t>development</a:t>
            </a:r>
            <a:r>
              <a:rPr lang="fr-FR" sz="2400" dirty="0"/>
              <a:t> and </a:t>
            </a:r>
            <a:r>
              <a:rPr lang="fr-FR" sz="2400" dirty="0" err="1"/>
              <a:t>yield</a:t>
            </a:r>
            <a:r>
              <a:rPr lang="fr-FR" sz="2400" dirty="0"/>
              <a:t> are not </a:t>
            </a:r>
            <a:r>
              <a:rPr lang="fr-FR" sz="2400" dirty="0" err="1"/>
              <a:t>different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the control in 2017.</a:t>
            </a:r>
          </a:p>
        </p:txBody>
      </p:sp>
    </p:spTree>
    <p:extLst>
      <p:ext uri="{BB962C8B-B14F-4D97-AF65-F5344CB8AC3E}">
        <p14:creationId xmlns:p14="http://schemas.microsoft.com/office/powerpoint/2010/main" val="276686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610BF32F-0704-41C5-BDDC-64B5544A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88641"/>
            <a:ext cx="6912768" cy="1080120"/>
          </a:xfrm>
        </p:spPr>
        <p:txBody>
          <a:bodyPr>
            <a:normAutofit/>
          </a:bodyPr>
          <a:lstStyle/>
          <a:p>
            <a:r>
              <a:rPr lang="fr-FR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Conclusions</a:t>
            </a:r>
            <a:endParaRPr lang="fr-FR" altLang="fr-FR" sz="54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694137"/>
              </p:ext>
            </p:extLst>
          </p:nvPr>
        </p:nvGraphicFramePr>
        <p:xfrm>
          <a:off x="2639616" y="1484784"/>
          <a:ext cx="5657689" cy="233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404">
                <a:tc>
                  <a:txBody>
                    <a:bodyPr/>
                    <a:lstStyle/>
                    <a:p>
                      <a:r>
                        <a:rPr lang="fr-FR" dirty="0" err="1"/>
                        <a:t>Year</a:t>
                      </a:r>
                      <a:r>
                        <a:rPr lang="fr-FR" dirty="0"/>
                        <a:t> of </a:t>
                      </a:r>
                      <a:r>
                        <a:rPr lang="fr-FR" dirty="0" err="1"/>
                        <a:t>testing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Light settings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217">
                <a:tc>
                  <a:txBody>
                    <a:bodyPr/>
                    <a:lstStyle/>
                    <a:p>
                      <a:r>
                        <a:rPr lang="fr-FR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16h30-00h30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Supply of 150 µmol/m²/s from December to February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20">
                <a:tc>
                  <a:txBody>
                    <a:bodyPr/>
                    <a:lstStyle/>
                    <a:p>
                      <a:r>
                        <a:rPr lang="fr-F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06h30-10h00</a:t>
                      </a:r>
                    </a:p>
                    <a:p>
                      <a:r>
                        <a:rPr lang="fr-FR" dirty="0"/>
                        <a:t>15h30-19h30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192343" y="2348879"/>
            <a:ext cx="3019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Artificial</a:t>
            </a:r>
            <a:r>
              <a:rPr lang="fr-FR" sz="2400" dirty="0"/>
              <a:t> light </a:t>
            </a:r>
            <a:r>
              <a:rPr lang="fr-FR" sz="2400" dirty="0" err="1"/>
              <a:t>quantity</a:t>
            </a:r>
            <a:r>
              <a:rPr lang="fr-FR" sz="2400" dirty="0"/>
              <a:t> </a:t>
            </a:r>
            <a:r>
              <a:rPr lang="fr-FR" sz="2400" dirty="0" err="1"/>
              <a:t>was</a:t>
            </a:r>
            <a:r>
              <a:rPr lang="fr-FR" sz="2400" dirty="0"/>
              <a:t> the </a:t>
            </a:r>
            <a:r>
              <a:rPr lang="fr-FR" sz="2400" dirty="0" err="1"/>
              <a:t>same</a:t>
            </a:r>
            <a:r>
              <a:rPr lang="fr-FR" sz="2400" dirty="0"/>
              <a:t> in 2016 and 2017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01516" y="4221087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The </a:t>
            </a:r>
            <a:r>
              <a:rPr lang="fr-FR" sz="2400" dirty="0" err="1"/>
              <a:t>only</a:t>
            </a:r>
            <a:r>
              <a:rPr lang="fr-FR" sz="2400" dirty="0"/>
              <a:t> </a:t>
            </a:r>
            <a:r>
              <a:rPr lang="fr-FR" sz="2400" dirty="0" err="1"/>
              <a:t>difference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the </a:t>
            </a:r>
            <a:r>
              <a:rPr lang="fr-FR" sz="2400" dirty="0" err="1"/>
              <a:t>period</a:t>
            </a:r>
            <a:r>
              <a:rPr lang="fr-FR" sz="2400" dirty="0"/>
              <a:t> </a:t>
            </a:r>
            <a:r>
              <a:rPr lang="fr-FR" sz="2400" dirty="0" err="1"/>
              <a:t>where</a:t>
            </a:r>
            <a:r>
              <a:rPr lang="fr-FR" sz="2400" dirty="0"/>
              <a:t> </a:t>
            </a:r>
            <a:r>
              <a:rPr lang="fr-FR" sz="2400" dirty="0" err="1"/>
              <a:t>artificial</a:t>
            </a:r>
            <a:r>
              <a:rPr lang="fr-FR" sz="2400" dirty="0"/>
              <a:t> light </a:t>
            </a:r>
            <a:r>
              <a:rPr lang="fr-FR" sz="2400" dirty="0" err="1"/>
              <a:t>is</a:t>
            </a:r>
            <a:r>
              <a:rPr lang="fr-FR" sz="2400" dirty="0"/>
              <a:t> 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89268" y="573289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Photosynthesis</a:t>
            </a:r>
            <a:r>
              <a:rPr lang="fr-FR" sz="2400" dirty="0"/>
              <a:t> saturation?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663952" y="57332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Day </a:t>
            </a:r>
            <a:r>
              <a:rPr lang="fr-FR" sz="2400" dirty="0" err="1"/>
              <a:t>lenght</a:t>
            </a:r>
            <a:r>
              <a:rPr lang="fr-FR" sz="2400" dirty="0"/>
              <a:t>?</a:t>
            </a:r>
          </a:p>
        </p:txBody>
      </p:sp>
      <p:sp>
        <p:nvSpPr>
          <p:cNvPr id="2" name="Flèche vers le haut 1"/>
          <p:cNvSpPr/>
          <p:nvPr/>
        </p:nvSpPr>
        <p:spPr>
          <a:xfrm>
            <a:off x="5690241" y="3549208"/>
            <a:ext cx="333751" cy="671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haut 10"/>
          <p:cNvSpPr/>
          <p:nvPr/>
        </p:nvSpPr>
        <p:spPr>
          <a:xfrm rot="16200000">
            <a:off x="8555471" y="2480287"/>
            <a:ext cx="289442" cy="8879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haut 11"/>
          <p:cNvSpPr/>
          <p:nvPr/>
        </p:nvSpPr>
        <p:spPr>
          <a:xfrm rot="13278355">
            <a:off x="4295800" y="5061376"/>
            <a:ext cx="333751" cy="671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haut 12"/>
          <p:cNvSpPr/>
          <p:nvPr/>
        </p:nvSpPr>
        <p:spPr>
          <a:xfrm rot="8928666">
            <a:off x="7032104" y="5052084"/>
            <a:ext cx="333751" cy="671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80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610BF32F-0704-41C5-BDDC-64B5544A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88641"/>
            <a:ext cx="6912768" cy="1080120"/>
          </a:xfrm>
        </p:spPr>
        <p:txBody>
          <a:bodyPr>
            <a:normAutofit/>
          </a:bodyPr>
          <a:lstStyle/>
          <a:p>
            <a:r>
              <a:rPr lang="fr-FR" altLang="fr-FR" sz="3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Photosynthesis</a:t>
            </a:r>
            <a:r>
              <a:rPr lang="fr-FR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saturation?</a:t>
            </a:r>
            <a:endParaRPr lang="fr-FR" altLang="fr-FR" sz="54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632550"/>
              </p:ext>
            </p:extLst>
          </p:nvPr>
        </p:nvGraphicFramePr>
        <p:xfrm>
          <a:off x="6211888" y="1197322"/>
          <a:ext cx="5980112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SPW 12.0 Graph" r:id="rId3" imgW="4676896" imgH="3657702" progId="SigmaPlotGraphicObject.11">
                  <p:embed/>
                </p:oleObj>
              </mc:Choice>
              <mc:Fallback>
                <p:oleObj name="SPW 12.0 Graph" r:id="rId3" imgW="4676896" imgH="3657702" progId="SigmaPlotGraphicObject.11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8" y="1197322"/>
                        <a:ext cx="5980112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28669"/>
              </p:ext>
            </p:extLst>
          </p:nvPr>
        </p:nvGraphicFramePr>
        <p:xfrm>
          <a:off x="-12963" y="1125314"/>
          <a:ext cx="6103991" cy="45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SPW 12.0 Graph" r:id="rId5" imgW="4743565" imgH="3514725" progId="SigmaPlotGraphicObject.11">
                  <p:embed/>
                </p:oleObj>
              </mc:Choice>
              <mc:Fallback>
                <p:oleObj name="SPW 12.0 Graph" r:id="rId5" imgW="4743565" imgH="3514725" progId="SigmaPlotGraphicObjec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963" y="1125314"/>
                        <a:ext cx="6103991" cy="4522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95400" y="2709490"/>
            <a:ext cx="4896544" cy="100811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5400000">
            <a:off x="6168008" y="3393566"/>
            <a:ext cx="3096344" cy="64807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35360" y="5613047"/>
            <a:ext cx="11449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During</a:t>
            </a:r>
            <a:r>
              <a:rPr lang="fr-FR" sz="2400" dirty="0"/>
              <a:t> a </a:t>
            </a:r>
            <a:r>
              <a:rPr lang="fr-FR" sz="2400" dirty="0" err="1"/>
              <a:t>bright</a:t>
            </a:r>
            <a:r>
              <a:rPr lang="fr-FR" sz="2400" dirty="0"/>
              <a:t> </a:t>
            </a:r>
            <a:r>
              <a:rPr lang="fr-FR" sz="2400" dirty="0" err="1"/>
              <a:t>day</a:t>
            </a:r>
            <a:r>
              <a:rPr lang="fr-FR" sz="2400" dirty="0"/>
              <a:t> in </a:t>
            </a:r>
            <a:r>
              <a:rPr lang="fr-FR" sz="2400" dirty="0" err="1"/>
              <a:t>February</a:t>
            </a:r>
            <a:r>
              <a:rPr lang="fr-FR" sz="2400" dirty="0"/>
              <a:t> :</a:t>
            </a:r>
          </a:p>
          <a:p>
            <a:r>
              <a:rPr lang="fr-FR" sz="2400" dirty="0"/>
              <a:t>Even in </a:t>
            </a:r>
            <a:r>
              <a:rPr lang="fr-FR" sz="2400" dirty="0" err="1"/>
              <a:t>these</a:t>
            </a:r>
            <a:r>
              <a:rPr lang="fr-FR" sz="2400" dirty="0"/>
              <a:t> light conditions (</a:t>
            </a:r>
            <a:r>
              <a:rPr lang="fr-FR" sz="2400" dirty="0" err="1"/>
              <a:t>which</a:t>
            </a:r>
            <a:r>
              <a:rPr lang="fr-FR" sz="2400" dirty="0"/>
              <a:t> are </a:t>
            </a:r>
            <a:r>
              <a:rPr lang="fr-FR" sz="2400" dirty="0" err="1"/>
              <a:t>ideal</a:t>
            </a:r>
            <a:r>
              <a:rPr lang="fr-FR" sz="2400" dirty="0"/>
              <a:t> for the </a:t>
            </a:r>
            <a:r>
              <a:rPr lang="fr-FR" sz="2400" dirty="0" err="1"/>
              <a:t>period</a:t>
            </a:r>
            <a:r>
              <a:rPr lang="fr-FR" sz="2400" dirty="0"/>
              <a:t>), radiation </a:t>
            </a:r>
            <a:r>
              <a:rPr lang="fr-FR" sz="2400" dirty="0" err="1"/>
              <a:t>does</a:t>
            </a:r>
            <a:r>
              <a:rPr lang="fr-FR" sz="2400" dirty="0"/>
              <a:t> not </a:t>
            </a:r>
            <a:r>
              <a:rPr lang="fr-FR" sz="2400" dirty="0" err="1"/>
              <a:t>exceed</a:t>
            </a:r>
            <a:r>
              <a:rPr lang="fr-FR" sz="2400" dirty="0"/>
              <a:t> 580 µmol/m²/s, </a:t>
            </a:r>
            <a:r>
              <a:rPr lang="fr-FR" sz="2400" dirty="0" err="1"/>
              <a:t>photosynthesis</a:t>
            </a:r>
            <a:r>
              <a:rPr lang="fr-FR" sz="2400" dirty="0"/>
              <a:t> saturation </a:t>
            </a:r>
            <a:r>
              <a:rPr lang="fr-FR" sz="2400" dirty="0" err="1"/>
              <a:t>is</a:t>
            </a:r>
            <a:r>
              <a:rPr lang="fr-FR" sz="2400" dirty="0"/>
              <a:t> not </a:t>
            </a:r>
            <a:r>
              <a:rPr lang="fr-FR" sz="2400" dirty="0" err="1"/>
              <a:t>likely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54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610BF32F-0704-41C5-BDDC-64B5544A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88641"/>
            <a:ext cx="6912768" cy="1080120"/>
          </a:xfrm>
        </p:spPr>
        <p:txBody>
          <a:bodyPr>
            <a:normAutofit/>
          </a:bodyPr>
          <a:lstStyle/>
          <a:p>
            <a:r>
              <a:rPr lang="fr-FR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Day </a:t>
            </a:r>
            <a:r>
              <a:rPr lang="fr-FR" altLang="fr-FR" sz="3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length</a:t>
            </a:r>
            <a:r>
              <a:rPr lang="fr-FR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3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increase</a:t>
            </a:r>
            <a:r>
              <a:rPr lang="fr-FR" altLang="fr-FR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endParaRPr lang="fr-FR" altLang="fr-FR" sz="54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68544"/>
              </p:ext>
            </p:extLst>
          </p:nvPr>
        </p:nvGraphicFramePr>
        <p:xfrm>
          <a:off x="864408" y="1775024"/>
          <a:ext cx="4270495" cy="215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404">
                <a:tc>
                  <a:txBody>
                    <a:bodyPr/>
                    <a:lstStyle/>
                    <a:p>
                      <a:r>
                        <a:rPr lang="fr-FR" dirty="0" err="1"/>
                        <a:t>Year</a:t>
                      </a:r>
                      <a:r>
                        <a:rPr lang="fr-FR" dirty="0"/>
                        <a:t> of </a:t>
                      </a:r>
                      <a:r>
                        <a:rPr lang="fr-FR" dirty="0" err="1"/>
                        <a:t>testing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Light settings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217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16h30-00h30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2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06h30-10h00</a:t>
                      </a:r>
                    </a:p>
                    <a:p>
                      <a:r>
                        <a:rPr lang="fr-FR" dirty="0"/>
                        <a:t>15h30-19h30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2776"/>
            <a:ext cx="5904656" cy="36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56624"/>
              </p:ext>
            </p:extLst>
          </p:nvPr>
        </p:nvGraphicFramePr>
        <p:xfrm>
          <a:off x="191344" y="4365104"/>
          <a:ext cx="56166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28/02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Sunrise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Sunset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Horaire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07:36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18:32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335360" y="5373216"/>
            <a:ext cx="1144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 2016, </a:t>
            </a:r>
            <a:r>
              <a:rPr lang="fr-FR" sz="2400" dirty="0" err="1"/>
              <a:t>day</a:t>
            </a:r>
            <a:r>
              <a:rPr lang="fr-FR" sz="2400" dirty="0"/>
              <a:t> </a:t>
            </a:r>
            <a:r>
              <a:rPr lang="fr-FR" sz="2400" dirty="0" err="1"/>
              <a:t>length</a:t>
            </a:r>
            <a:r>
              <a:rPr lang="fr-FR" sz="2400" dirty="0"/>
              <a:t> </a:t>
            </a:r>
            <a:r>
              <a:rPr lang="fr-FR" sz="2400" dirty="0" err="1"/>
              <a:t>was</a:t>
            </a:r>
            <a:r>
              <a:rPr lang="fr-FR" sz="2400" dirty="0"/>
              <a:t> </a:t>
            </a:r>
            <a:r>
              <a:rPr lang="fr-FR" sz="2400" dirty="0" err="1"/>
              <a:t>artificially</a:t>
            </a:r>
            <a:r>
              <a:rPr lang="fr-FR" sz="2400" dirty="0"/>
              <a:t> </a:t>
            </a:r>
            <a:r>
              <a:rPr lang="fr-FR" sz="2400" dirty="0" err="1"/>
              <a:t>kept</a:t>
            </a:r>
            <a:r>
              <a:rPr lang="fr-FR" sz="2400" dirty="0"/>
              <a:t> longer </a:t>
            </a:r>
            <a:r>
              <a:rPr lang="fr-FR" sz="2400" dirty="0" err="1"/>
              <a:t>than</a:t>
            </a:r>
            <a:r>
              <a:rPr lang="fr-FR" sz="2400" dirty="0"/>
              <a:t> 14h/</a:t>
            </a:r>
            <a:r>
              <a:rPr lang="fr-FR" sz="2400" dirty="0" err="1"/>
              <a:t>day</a:t>
            </a:r>
            <a:r>
              <a:rPr lang="fr-FR" sz="2400" dirty="0"/>
              <a:t> and </a:t>
            </a:r>
            <a:r>
              <a:rPr lang="fr-FR" sz="2400" dirty="0" err="1"/>
              <a:t>increased</a:t>
            </a:r>
            <a:r>
              <a:rPr lang="fr-FR" sz="2400" dirty="0"/>
              <a:t>. In 2017 </a:t>
            </a:r>
            <a:r>
              <a:rPr lang="fr-FR" sz="2400" dirty="0" err="1"/>
              <a:t>day</a:t>
            </a:r>
            <a:r>
              <a:rPr lang="fr-FR" sz="2400" dirty="0"/>
              <a:t> </a:t>
            </a:r>
            <a:r>
              <a:rPr lang="fr-FR" sz="2400" dirty="0" err="1"/>
              <a:t>length</a:t>
            </a:r>
            <a:r>
              <a:rPr lang="fr-FR" sz="2400" dirty="0"/>
              <a:t> </a:t>
            </a:r>
            <a:r>
              <a:rPr lang="fr-FR" sz="2400" dirty="0" err="1"/>
              <a:t>was</a:t>
            </a:r>
            <a:r>
              <a:rPr lang="fr-FR" sz="2400" dirty="0"/>
              <a:t> </a:t>
            </a:r>
            <a:r>
              <a:rPr lang="fr-FR" sz="2400" dirty="0" err="1"/>
              <a:t>kept</a:t>
            </a:r>
            <a:r>
              <a:rPr lang="fr-FR" sz="2400" dirty="0"/>
              <a:t> at 13h </a:t>
            </a:r>
            <a:r>
              <a:rPr lang="fr-FR" sz="2400" dirty="0" err="1"/>
              <a:t>during</a:t>
            </a:r>
            <a:r>
              <a:rPr lang="fr-FR" sz="2400" dirty="0"/>
              <a:t> the </a:t>
            </a:r>
            <a:r>
              <a:rPr lang="fr-FR" sz="2400" dirty="0" err="1"/>
              <a:t>entire</a:t>
            </a:r>
            <a:r>
              <a:rPr lang="fr-FR" sz="2400" dirty="0"/>
              <a:t> trial.</a:t>
            </a:r>
          </a:p>
        </p:txBody>
      </p:sp>
    </p:spTree>
    <p:extLst>
      <p:ext uri="{BB962C8B-B14F-4D97-AF65-F5344CB8AC3E}">
        <p14:creationId xmlns:p14="http://schemas.microsoft.com/office/powerpoint/2010/main" val="3236167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7B3D1E5FCFFE4D800C8020F4A34219" ma:contentTypeVersion="7" ma:contentTypeDescription="Crée un document." ma:contentTypeScope="" ma:versionID="864d1503b2d8b7008264017c3c0f440d">
  <xsd:schema xmlns:xsd="http://www.w3.org/2001/XMLSchema" xmlns:xs="http://www.w3.org/2001/XMLSchema" xmlns:p="http://schemas.microsoft.com/office/2006/metadata/properties" xmlns:ns2="85d20be4-6353-4895-ba6f-6d9a26eaedbe" xmlns:ns3="d2f7ce84-89d8-40c2-9bcb-4894bf6a5898" targetNamespace="http://schemas.microsoft.com/office/2006/metadata/properties" ma:root="true" ma:fieldsID="8489545b1651b0cd47b988742a9dda3d" ns2:_="" ns3:_="">
    <xsd:import namespace="85d20be4-6353-4895-ba6f-6d9a26eaedbe"/>
    <xsd:import namespace="d2f7ce84-89d8-40c2-9bcb-4894bf6a589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20be4-6353-4895-ba6f-6d9a26eaedb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7ce84-89d8-40c2-9bcb-4894bf6a5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d20be4-6353-4895-ba6f-6d9a26eaedbe">56QSXDCCM45M-1175889822-20418</_dlc_DocId>
    <_dlc_DocIdUrl xmlns="85d20be4-6353-4895-ba6f-6d9a26eaedbe">
      <Url>https://plastiquesagriculture.sharepoint.com/sites/cpa.extranet/_layouts/15/DocIdRedir.aspx?ID=56QSXDCCM45M-1175889822-20418</Url>
      <Description>56QSXDCCM45M-1175889822-20418</Description>
    </_dlc_DocIdUrl>
  </documentManagement>
</p:properties>
</file>

<file path=customXml/itemProps1.xml><?xml version="1.0" encoding="utf-8"?>
<ds:datastoreItem xmlns:ds="http://schemas.openxmlformats.org/officeDocument/2006/customXml" ds:itemID="{F9CF32A0-F7C6-4EFD-8F65-40F009BD88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d20be4-6353-4895-ba6f-6d9a26eaedbe"/>
    <ds:schemaRef ds:uri="d2f7ce84-89d8-40c2-9bcb-4894bf6a5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A15FBE-4AF0-4B9C-81AB-0E40D09E2BF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8F6DE3B-79BF-4AE2-8C7F-588F287D650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BEBC7F2-CD72-4E6A-A188-575787D2D3E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d2f7ce84-89d8-40c2-9bcb-4894bf6a5898"/>
    <ds:schemaRef ds:uri="http://purl.org/dc/terms/"/>
    <ds:schemaRef ds:uri="85d20be4-6353-4895-ba6f-6d9a26eaedb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716</Words>
  <Application>Microsoft Office PowerPoint</Application>
  <PresentationFormat>Grand écran</PresentationFormat>
  <Paragraphs>256</Paragraphs>
  <Slides>11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Wingdings</vt:lpstr>
      <vt:lpstr>Thème Office</vt:lpstr>
      <vt:lpstr>SPW 12.0 Graph</vt:lpstr>
      <vt:lpstr>Présentation PowerPoint</vt:lpstr>
      <vt:lpstr>Strawberry light response and L.E.D light</vt:lpstr>
      <vt:lpstr>Experimental design</vt:lpstr>
      <vt:lpstr>L.E.D. and Lighting Setup</vt:lpstr>
      <vt:lpstr>2016</vt:lpstr>
      <vt:lpstr>2017</vt:lpstr>
      <vt:lpstr>Conclusions</vt:lpstr>
      <vt:lpstr>Photosynthesis saturation?</vt:lpstr>
      <vt:lpstr>Day length increase?</vt:lpstr>
      <vt:lpstr>Day length increase?</vt:lpstr>
      <vt:lpstr>Summary : Light effect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projet stratégique 2015-2020</dc:title>
  <dc:creator>pcossart</dc:creator>
  <cp:lastModifiedBy>Xavier FERRY</cp:lastModifiedBy>
  <cp:revision>129</cp:revision>
  <dcterms:created xsi:type="dcterms:W3CDTF">2014-12-12T06:35:17Z</dcterms:created>
  <dcterms:modified xsi:type="dcterms:W3CDTF">2018-06-28T13:21:40Z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0x010100987B3D1E5FCFFE4D800C8020F4A34219</vt:lpwstr>
  </property>
  <property fmtid="{D5CDD505-2E9C-101B-9397-08002B2CF9AE}" pid="3" name="_dlc_DocIdItemGuid">
    <vt:lpwstr>13d50e83-8e82-4de2-844b-93796775a6c8</vt:lpwstr>
  </property>
</Properties>
</file>