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0" r:id="rId1"/>
    <p:sldMasterId id="2147483792" r:id="rId2"/>
    <p:sldMasterId id="2147483803" r:id="rId3"/>
    <p:sldMasterId id="2147483814" r:id="rId4"/>
    <p:sldMasterId id="2147483825" r:id="rId5"/>
  </p:sldMasterIdLst>
  <p:notesMasterIdLst>
    <p:notesMasterId r:id="rId30"/>
  </p:notesMasterIdLst>
  <p:handoutMasterIdLst>
    <p:handoutMasterId r:id="rId31"/>
  </p:handoutMasterIdLst>
  <p:sldIdLst>
    <p:sldId id="268" r:id="rId6"/>
    <p:sldId id="347" r:id="rId7"/>
    <p:sldId id="281" r:id="rId8"/>
    <p:sldId id="297" r:id="rId9"/>
    <p:sldId id="298" r:id="rId10"/>
    <p:sldId id="302" r:id="rId11"/>
    <p:sldId id="303" r:id="rId12"/>
    <p:sldId id="304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46" r:id="rId28"/>
    <p:sldId id="271" r:id="rId29"/>
  </p:sldIdLst>
  <p:sldSz cx="9144000" cy="6858000" type="screen4x3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1" autoAdjust="0"/>
    <p:restoredTop sz="87621" autoAdjust="0"/>
  </p:normalViewPr>
  <p:slideViewPr>
    <p:cSldViewPr>
      <p:cViewPr varScale="1">
        <p:scale>
          <a:sx n="61" d="100"/>
          <a:sy n="61" d="100"/>
        </p:scale>
        <p:origin x="15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0" d="100"/>
          <a:sy n="150" d="100"/>
        </p:scale>
        <p:origin x="-68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05E90-4998-B348-87DB-69FE643EE6D9}" type="datetime1">
              <a:rPr lang="fr-FR" smtClean="0"/>
              <a:t>25/05/2018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783A6-FBD7-5542-A40A-A027996FEA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58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A1E2F05E-9D36-1842-8941-56F728663CEC}" type="datetime1">
              <a:rPr lang="fr-FR" smtClean="0"/>
              <a:t>25/05/2018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CA5D3BF3-D352-46FC-8343-31F56E6730EA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208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5742D4-B9DD-4C42-874B-0FAA35BA6775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482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3164A4B-ED50-4700-A3B7-F7668D49688C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36846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5742D4-B9DD-4C42-874B-0FAA35BA6775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53952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C907563-4A41-4B50-BD37-884FFA81405C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38028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AEAFB1-17C2-419B-94DE-4477E5CF68A1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6190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505619-1589-44DA-8F8C-B9DA330EFD0E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9668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30C8E0-5D73-4D52-99B8-FFA34395E6DD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2054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049798-9E6A-43B0-B563-C12A65569421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42383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D1046B1-C121-4447-8D96-C2D040845376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43743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AA4DD1-208D-4661-8412-039C59DF7963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52591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4E1165-F455-4DD8-A7BE-69BF15D1EE51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1423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583F48-6FF0-434C-9B8A-70D85998C157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endParaRPr lang="fr-FR"/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71083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C28A21-ED03-414F-BADD-3DB7B71DDF55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4415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F24681-CDD4-42D4-95A3-B47878B94167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183217" y="767596"/>
            <a:ext cx="4732867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endParaRPr lang="fr-FR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0" y="4861441"/>
            <a:ext cx="5679440" cy="4605576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0402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5742D4-B9DD-4C42-874B-0FAA35BA6775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683590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5742D4-B9DD-4C42-874B-0FAA35BA6775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9329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5742D4-B9DD-4C42-874B-0FAA35BA6775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5942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5742D4-B9DD-4C42-874B-0FAA35BA6775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8018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F112A5-3B27-44B9-970C-C6134A4BE744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6252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39CB1B-C81E-4908-8EA6-1CA3A3BADBC1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5852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3753025"/>
            <a:ext cx="9144000" cy="1620191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3717032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7307188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fr-FR" sz="2800">
                <a:solidFill>
                  <a:schemeClr val="accent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endParaRPr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539552" y="3853062"/>
            <a:ext cx="8136904" cy="1448146"/>
          </a:xfrm>
        </p:spPr>
        <p:txBody>
          <a:bodyPr rtlCol="0" anchor="b"/>
          <a:lstStyle>
            <a:lvl1pPr eaLnBrk="1" latinLnBrk="0" hangingPunct="1">
              <a:defRPr kumimoji="0" lang="fr-FR" cap="all" baseline="0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5"/>
            <a:ext cx="533400" cy="539999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8" name="Grouper 17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19" name="Connecteur droit 18"/>
            <p:cNvCxnSpPr>
              <a:endCxn id="21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plein 20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2" name="Connecteur droit 21"/>
            <p:cNvCxnSpPr>
              <a:stCxn id="21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2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5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59808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6356176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17" name="Rectangle 16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8" name="Slide Number Placeholder 22"/>
          <p:cNvSpPr txBox="1">
            <a:spLocks/>
          </p:cNvSpPr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z="1200" smtClean="0"/>
              <a:pPr/>
              <a:t>‹N°›</a:t>
            </a:fld>
            <a:endParaRPr lang="fr-FR" dirty="0"/>
          </a:p>
        </p:txBody>
      </p:sp>
      <p:grpSp>
        <p:nvGrpSpPr>
          <p:cNvPr id="21" name="Grouper 20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22" name="Connecteur droit 21"/>
            <p:cNvCxnSpPr>
              <a:endCxn id="23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plein 22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4" name="Connecteur droit 23"/>
            <p:cNvCxnSpPr>
              <a:stCxn id="23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26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0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3753025"/>
            <a:ext cx="9144000" cy="1620191"/>
          </a:xfrm>
          <a:prstGeom prst="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3717032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7307188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fr-FR" sz="2800">
                <a:solidFill>
                  <a:srgbClr val="646469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endParaRPr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539552" y="3853062"/>
            <a:ext cx="8136904" cy="1448146"/>
          </a:xfrm>
        </p:spPr>
        <p:txBody>
          <a:bodyPr rtlCol="0" anchor="b"/>
          <a:lstStyle>
            <a:lvl1pPr eaLnBrk="1" latinLnBrk="0" hangingPunct="1">
              <a:defRPr kumimoji="0" lang="fr-FR" cap="all" baseline="0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1"/>
          </a:solidFill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8" name="Grouper 17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19" name="Connecteur droit 18"/>
            <p:cNvCxnSpPr>
              <a:endCxn id="21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plein 20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2" name="Connecteur droit 21"/>
            <p:cNvCxnSpPr>
              <a:stCxn id="21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2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792" y="0"/>
            <a:ext cx="9144000" cy="899999"/>
          </a:xfrm>
          <a:prstGeom prst="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6792" y="6345384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6792" y="6345384"/>
            <a:ext cx="533400" cy="539999"/>
          </a:xfrm>
          <a:prstGeom prst="rect">
            <a:avLst/>
          </a:prstGeom>
          <a:solidFill>
            <a:srgbClr val="E2231A"/>
          </a:solidFill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6792" y="5544615"/>
            <a:ext cx="9180513" cy="1124744"/>
            <a:chOff x="0" y="5589240"/>
            <a:chExt cx="9180513" cy="1124744"/>
          </a:xfrm>
        </p:grpSpPr>
        <p:cxnSp>
          <p:nvCxnSpPr>
            <p:cNvPr id="14" name="Connecteur droit 13"/>
            <p:cNvCxnSpPr>
              <a:endCxn id="15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plein 14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rgbClr val="6464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6" name="Connecteur droit 15"/>
            <p:cNvCxnSpPr>
              <a:stCxn id="15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idx="1" hasCustomPrompt="1"/>
          </p:nvPr>
        </p:nvSpPr>
        <p:spPr>
          <a:xfrm>
            <a:off x="323528" y="1340768"/>
            <a:ext cx="8442520" cy="4248472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2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5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64096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19856"/>
            <a:ext cx="9134856" cy="1305288"/>
          </a:xfrm>
          <a:prstGeom prst="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51520" y="3489960"/>
            <a:ext cx="8663880" cy="1163176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rgbClr val="E2231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1" name="Slide Number Placeholder 22"/>
          <p:cNvSpPr txBox="1">
            <a:spLocks/>
          </p:cNvSpPr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z="1200" smtClean="0"/>
              <a:pPr/>
              <a:t>‹N°›</a:t>
            </a:fld>
            <a:endParaRPr lang="fr-FR" dirty="0"/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552" y="6345384"/>
            <a:ext cx="7416824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grpSp>
        <p:nvGrpSpPr>
          <p:cNvPr id="34" name="Grouper 33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35" name="Connecteur droit 34"/>
            <p:cNvCxnSpPr>
              <a:endCxn id="36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plein 35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rgbClr val="6464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36"/>
            <p:cNvCxnSpPr>
              <a:stCxn id="36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956376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939996" cy="21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899999"/>
          </a:xfrm>
          <a:prstGeom prst="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424936" cy="43688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rgbClr val="E2231A"/>
          </a:solidFill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15" name="Connecteur droit 14"/>
            <p:cNvCxnSpPr>
              <a:endCxn id="16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plein 15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rgbClr val="6464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/>
            <p:cNvCxnSpPr>
              <a:stCxn id="16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2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4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E2231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7740352" cy="936104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rgbClr val="E2231A"/>
          </a:solidFill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6" name="Grouper 25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27" name="Connecteur droit 26"/>
            <p:cNvCxnSpPr>
              <a:endCxn id="28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plein 27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rgbClr val="6464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2" name="Connecteur droit 31"/>
            <p:cNvCxnSpPr>
              <a:stCxn id="28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18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4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1"/>
            <a:ext cx="9144000" cy="899999"/>
          </a:xfrm>
          <a:prstGeom prst="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5536" y="1340771"/>
            <a:ext cx="3886200" cy="4358165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40768"/>
            <a:ext cx="3886200" cy="4358167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9" name="Rectangle 18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rgbClr val="E2231A"/>
          </a:solidFill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3" name="Grouper 22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24" name="Connecteur droit 23"/>
            <p:cNvCxnSpPr>
              <a:endCxn id="25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plein 24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rgbClr val="6464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6" name="Connecteur droit 25"/>
            <p:cNvCxnSpPr>
              <a:stCxn id="25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6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899999"/>
          </a:xfrm>
          <a:prstGeom prst="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6345384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4" name="Slide Number Placeholder 22"/>
          <p:cNvSpPr txBox="1">
            <a:spLocks/>
          </p:cNvSpPr>
          <p:nvPr userDrawn="1"/>
        </p:nvSpPr>
        <p:spPr>
          <a:xfrm>
            <a:off x="0" y="6345384"/>
            <a:ext cx="533400" cy="539999"/>
          </a:xfrm>
          <a:prstGeom prst="rect">
            <a:avLst/>
          </a:prstGeom>
          <a:solidFill>
            <a:srgbClr val="E2231A"/>
          </a:solidFill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" name="Grouper 18"/>
          <p:cNvGrpSpPr/>
          <p:nvPr userDrawn="1"/>
        </p:nvGrpSpPr>
        <p:grpSpPr>
          <a:xfrm>
            <a:off x="0" y="5544615"/>
            <a:ext cx="9180513" cy="1124744"/>
            <a:chOff x="0" y="5589240"/>
            <a:chExt cx="9180513" cy="1124744"/>
          </a:xfrm>
        </p:grpSpPr>
        <p:cxnSp>
          <p:nvCxnSpPr>
            <p:cNvPr id="20" name="Connecteur droit 19"/>
            <p:cNvCxnSpPr>
              <a:endCxn id="21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plein 20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rgbClr val="6464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2" name="Connecteur droit 21"/>
            <p:cNvCxnSpPr>
              <a:stCxn id="21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2520" cy="719999"/>
          </a:xfrm>
        </p:spPr>
        <p:txBody>
          <a:bodyPr anchor="b"/>
          <a:lstStyle>
            <a:lvl1pPr eaLnBrk="1" latinLnBrk="0" hangingPunct="1">
              <a:defRPr kumimoji="0" lang="fr-FR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5192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62264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385192" y="1412776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62264" y="1412776"/>
            <a:ext cx="3886200" cy="707136"/>
          </a:xfrm>
          <a:solidFill>
            <a:schemeClr val="accent1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106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792" y="0"/>
            <a:ext cx="9144000" cy="899999"/>
          </a:xfrm>
          <a:prstGeom prst="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6792" y="6345384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6792" y="6345384"/>
            <a:ext cx="533400" cy="539999"/>
          </a:xfrm>
          <a:prstGeom prst="rect">
            <a:avLst/>
          </a:prstGeom>
          <a:solidFill>
            <a:srgbClr val="E2231A"/>
          </a:solidFill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3" name="Grouper 12"/>
          <p:cNvGrpSpPr/>
          <p:nvPr userDrawn="1"/>
        </p:nvGrpSpPr>
        <p:grpSpPr>
          <a:xfrm>
            <a:off x="6792" y="5544615"/>
            <a:ext cx="9180513" cy="1124744"/>
            <a:chOff x="0" y="5589240"/>
            <a:chExt cx="9180513" cy="1124744"/>
          </a:xfrm>
        </p:grpSpPr>
        <p:cxnSp>
          <p:nvCxnSpPr>
            <p:cNvPr id="14" name="Connecteur droit 13"/>
            <p:cNvCxnSpPr>
              <a:endCxn id="15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plein 14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rgbClr val="6464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6" name="Connecteur droit 15"/>
            <p:cNvCxnSpPr>
              <a:stCxn id="15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2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26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9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6792" y="6345384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5" name="Slide Number Placeholder 22"/>
          <p:cNvSpPr txBox="1">
            <a:spLocks/>
          </p:cNvSpPr>
          <p:nvPr userDrawn="1"/>
        </p:nvSpPr>
        <p:spPr>
          <a:xfrm>
            <a:off x="6792" y="6345384"/>
            <a:ext cx="533400" cy="539999"/>
          </a:xfrm>
          <a:prstGeom prst="rect">
            <a:avLst/>
          </a:prstGeom>
          <a:solidFill>
            <a:srgbClr val="E2231A"/>
          </a:solidFill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8" name="Grouper 17"/>
          <p:cNvGrpSpPr/>
          <p:nvPr userDrawn="1"/>
        </p:nvGrpSpPr>
        <p:grpSpPr>
          <a:xfrm>
            <a:off x="6792" y="5544615"/>
            <a:ext cx="9180513" cy="1124744"/>
            <a:chOff x="0" y="5589240"/>
            <a:chExt cx="9180513" cy="1124744"/>
          </a:xfrm>
        </p:grpSpPr>
        <p:cxnSp>
          <p:nvCxnSpPr>
            <p:cNvPr id="19" name="Connecteur droit 18"/>
            <p:cNvCxnSpPr>
              <a:endCxn id="20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plein 19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rgbClr val="6464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1" name="Connecteur droit 20"/>
            <p:cNvCxnSpPr>
              <a:stCxn id="20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0" y="6345385"/>
            <a:ext cx="533400" cy="539999"/>
          </a:xfrm>
        </p:spPr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2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5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64096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419856"/>
            <a:ext cx="9134856" cy="1305288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51520" y="3489960"/>
            <a:ext cx="8663880" cy="1163176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1" name="Slide Number Placeholder 22"/>
          <p:cNvSpPr txBox="1">
            <a:spLocks/>
          </p:cNvSpPr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z="1200" smtClean="0"/>
              <a:pPr/>
              <a:t>‹N°›</a:t>
            </a:fld>
            <a:endParaRPr lang="fr-FR" dirty="0"/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552" y="6345384"/>
            <a:ext cx="7416824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grpSp>
        <p:nvGrpSpPr>
          <p:cNvPr id="34" name="Grouper 33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35" name="Connecteur droit 34"/>
            <p:cNvCxnSpPr>
              <a:endCxn id="36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plein 35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36"/>
            <p:cNvCxnSpPr>
              <a:stCxn id="36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956376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939996" cy="21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9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1"/>
            <a:ext cx="9144000" cy="899999"/>
          </a:xfrm>
          <a:prstGeom prst="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rgbClr val="E2231A"/>
          </a:solidFill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5" name="Grouper 24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26" name="Connecteur droit 25"/>
            <p:cNvCxnSpPr>
              <a:endCxn id="27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plein 26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rgbClr val="6464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/>
            <p:cNvCxnSpPr>
              <a:stCxn id="27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9472" cy="719999"/>
          </a:xfrm>
        </p:spPr>
        <p:txBody>
          <a:bodyPr anchor="b">
            <a:normAutofit/>
          </a:bodyPr>
          <a:lstStyle>
            <a:lvl1pPr algn="l" eaLnBrk="1" latinLnBrk="0" hangingPunct="1">
              <a:buNone/>
              <a:defRPr kumimoji="0" lang="fr-FR" sz="4000" b="0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128" y="1394048"/>
            <a:ext cx="1600200" cy="4248472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23728" y="1394048"/>
            <a:ext cx="6400800" cy="4267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69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59808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6356176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E2231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6792" y="6345384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5" name="Slide Number Placeholder 22"/>
          <p:cNvSpPr txBox="1">
            <a:spLocks/>
          </p:cNvSpPr>
          <p:nvPr userDrawn="1"/>
        </p:nvSpPr>
        <p:spPr>
          <a:xfrm>
            <a:off x="6792" y="6345384"/>
            <a:ext cx="533400" cy="539999"/>
          </a:xfrm>
          <a:prstGeom prst="rect">
            <a:avLst/>
          </a:prstGeom>
          <a:solidFill>
            <a:srgbClr val="E2231A"/>
          </a:solidFill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8" name="Grouper 27"/>
          <p:cNvGrpSpPr/>
          <p:nvPr userDrawn="1"/>
        </p:nvGrpSpPr>
        <p:grpSpPr>
          <a:xfrm>
            <a:off x="6792" y="5544615"/>
            <a:ext cx="9180513" cy="1124744"/>
            <a:chOff x="0" y="5589240"/>
            <a:chExt cx="9180513" cy="1124744"/>
          </a:xfrm>
        </p:grpSpPr>
        <p:cxnSp>
          <p:nvCxnSpPr>
            <p:cNvPr id="29" name="Connecteur droit 28"/>
            <p:cNvCxnSpPr>
              <a:endCxn id="30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plein 29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rgbClr val="64646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1" name="Connecteur droit 30"/>
            <p:cNvCxnSpPr>
              <a:stCxn id="30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rgbClr val="6464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0" y="6345385"/>
            <a:ext cx="533400" cy="539999"/>
          </a:xfrm>
        </p:spPr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21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3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753025"/>
            <a:ext cx="9144000" cy="1620191"/>
          </a:xfrm>
          <a:prstGeom prst="rect">
            <a:avLst/>
          </a:prstGeom>
          <a:gradFill flip="none" rotWithShape="1">
            <a:gsLst>
              <a:gs pos="50000">
                <a:srgbClr val="FF8F12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3717032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7307188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fr-FR" sz="2800">
                <a:solidFill>
                  <a:schemeClr val="accent3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endParaRPr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539552" y="3853062"/>
            <a:ext cx="8136904" cy="1448146"/>
          </a:xfrm>
        </p:spPr>
        <p:txBody>
          <a:bodyPr rtlCol="0" anchor="b"/>
          <a:lstStyle>
            <a:lvl1pPr eaLnBrk="1" latinLnBrk="0" hangingPunct="1">
              <a:defRPr kumimoji="0" lang="fr-FR" cap="all" baseline="0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345384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4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" name="Grouper 18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21" name="Connecteur droit 20"/>
            <p:cNvCxnSpPr>
              <a:endCxn id="23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plein 22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1" name="Connecteur droit 30"/>
            <p:cNvCxnSpPr>
              <a:stCxn id="23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1756"/>
            <a:ext cx="4824536" cy="539999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2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1756"/>
            <a:ext cx="1187624" cy="539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33478"/>
            <a:ext cx="1403648" cy="5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429000"/>
            <a:ext cx="9144000" cy="1296143"/>
          </a:xfrm>
          <a:prstGeom prst="rect">
            <a:avLst/>
          </a:prstGeom>
          <a:gradFill flip="none" rotWithShape="1">
            <a:gsLst>
              <a:gs pos="50000">
                <a:srgbClr val="FF8F12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64096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51520" y="3489960"/>
            <a:ext cx="8663880" cy="1163176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1" name="Slide Number Placeholder 22"/>
          <p:cNvSpPr txBox="1">
            <a:spLocks/>
          </p:cNvSpPr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z="1200" smtClean="0"/>
              <a:pPr/>
              <a:t>‹N°›</a:t>
            </a:fld>
            <a:endParaRPr lang="fr-FR" dirty="0"/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552" y="6345384"/>
            <a:ext cx="7416824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grpSp>
        <p:nvGrpSpPr>
          <p:cNvPr id="34" name="Grouper 33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35" name="Connecteur droit 34"/>
            <p:cNvCxnSpPr>
              <a:endCxn id="36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rgbClr val="FF8F1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plein 35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rgbClr val="FF8F1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36"/>
            <p:cNvCxnSpPr>
              <a:stCxn id="36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956376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39" name="Imag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28" y="548680"/>
            <a:ext cx="5976000" cy="22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51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424936" cy="43688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7151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gradFill flip="none" rotWithShape="1">
            <a:gsLst>
              <a:gs pos="50000">
                <a:srgbClr val="FF8F12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7740352" cy="936104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0" y="6345384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4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4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7" name="Grouper 36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38" name="Connecteur droit 37"/>
            <p:cNvCxnSpPr>
              <a:endCxn id="39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plein 38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0" name="Connecteur droit 39"/>
            <p:cNvCxnSpPr>
              <a:stCxn id="39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1756"/>
            <a:ext cx="4824536" cy="539999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8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1756"/>
            <a:ext cx="1187624" cy="539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33478"/>
            <a:ext cx="1403648" cy="5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3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5536" y="1340771"/>
            <a:ext cx="3886200" cy="4358165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40768"/>
            <a:ext cx="3886200" cy="4358167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002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2520" cy="719999"/>
          </a:xfrm>
        </p:spPr>
        <p:txBody>
          <a:bodyPr anchor="b"/>
          <a:lstStyle>
            <a:lvl1pPr eaLnBrk="1" latinLnBrk="0" hangingPunct="1">
              <a:defRPr kumimoji="0" lang="fr-FR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3528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323528" y="1412776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412776"/>
            <a:ext cx="3886200" cy="707136"/>
          </a:xfrm>
          <a:solidFill>
            <a:srgbClr val="FF8F1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7041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7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9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4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chemeClr val="accent2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16" name="Connecteur droit 15"/>
            <p:cNvCxnSpPr>
              <a:endCxn id="17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plein 16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8" name="Connecteur droit 17"/>
            <p:cNvCxnSpPr>
              <a:stCxn id="17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1756"/>
            <a:ext cx="4824536" cy="539999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2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1756"/>
            <a:ext cx="1187624" cy="539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33478"/>
            <a:ext cx="1403648" cy="5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0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424936" cy="43688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90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9472" cy="719999"/>
          </a:xfrm>
        </p:spPr>
        <p:txBody>
          <a:bodyPr anchor="b">
            <a:normAutofit/>
          </a:bodyPr>
          <a:lstStyle>
            <a:lvl1pPr algn="l" eaLnBrk="1" latinLnBrk="0" hangingPunct="1">
              <a:buNone/>
              <a:defRPr kumimoji="0" lang="fr-FR" sz="4000" b="0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128" y="1484784"/>
            <a:ext cx="1600200" cy="4248472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23728" y="1484784"/>
            <a:ext cx="6400800" cy="4267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3632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59808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6356176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gradFill flip="none" rotWithShape="1">
            <a:gsLst>
              <a:gs pos="50000">
                <a:srgbClr val="FF8F12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17" name="Rectangle 16"/>
          <p:cNvSpPr/>
          <p:nvPr userDrawn="1"/>
        </p:nvSpPr>
        <p:spPr>
          <a:xfrm>
            <a:off x="0" y="6345384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4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1" name="Grouper 20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22" name="Connecteur droit 21"/>
            <p:cNvCxnSpPr>
              <a:endCxn id="23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plein 22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4" name="Connecteur droit 23"/>
            <p:cNvCxnSpPr>
              <a:stCxn id="23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1756"/>
            <a:ext cx="4824536" cy="539999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27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39552" y="6341756"/>
            <a:ext cx="1187624" cy="539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33478"/>
            <a:ext cx="1403648" cy="5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51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3789040"/>
            <a:ext cx="9144000" cy="1584176"/>
          </a:xfrm>
          <a:prstGeom prst="rect">
            <a:avLst/>
          </a:prstGeom>
          <a:gradFill flip="none" rotWithShape="1">
            <a:gsLst>
              <a:gs pos="5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3717032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307188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fr-FR" sz="2800">
                <a:solidFill>
                  <a:srgbClr val="46A040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endParaRPr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539552" y="3853062"/>
            <a:ext cx="8136904" cy="1448146"/>
          </a:xfrm>
        </p:spPr>
        <p:txBody>
          <a:bodyPr rtlCol="0" anchor="b"/>
          <a:lstStyle>
            <a:lvl1pPr eaLnBrk="1" latinLnBrk="0" hangingPunct="1">
              <a:defRPr kumimoji="0" lang="fr-FR" cap="all" baseline="0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6318000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18000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1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0" y="5517232"/>
            <a:ext cx="9180513" cy="1124744"/>
            <a:chOff x="0" y="5589240"/>
            <a:chExt cx="9180513" cy="1124744"/>
          </a:xfrm>
        </p:grpSpPr>
        <p:cxnSp>
          <p:nvCxnSpPr>
            <p:cNvPr id="30" name="Connecteur droit 29"/>
            <p:cNvCxnSpPr>
              <a:endCxn id="33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plein 32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4" name="Connecteur droit 33"/>
            <p:cNvCxnSpPr>
              <a:stCxn id="33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8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1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6309320"/>
            <a:ext cx="148927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9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429000"/>
            <a:ext cx="9144000" cy="1296144"/>
          </a:xfrm>
          <a:prstGeom prst="rect">
            <a:avLst/>
          </a:prstGeom>
          <a:gradFill flip="none" rotWithShape="1">
            <a:gsLst>
              <a:gs pos="5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64096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51520" y="3489960"/>
            <a:ext cx="8663880" cy="1163176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1" name="Slide Number Placeholder 22"/>
          <p:cNvSpPr txBox="1">
            <a:spLocks/>
          </p:cNvSpPr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z="1200" smtClean="0"/>
              <a:pPr/>
              <a:t>‹N°›</a:t>
            </a:fld>
            <a:endParaRPr lang="fr-FR" dirty="0"/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552" y="6345384"/>
            <a:ext cx="7416824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grpSp>
        <p:nvGrpSpPr>
          <p:cNvPr id="34" name="Grouper 33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35" name="Connecteur droit 34"/>
            <p:cNvCxnSpPr>
              <a:endCxn id="36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plein 35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36"/>
            <p:cNvCxnSpPr>
              <a:stCxn id="36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956376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39" name="Imag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976000" cy="22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00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424936" cy="43688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021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403648" y="1628800"/>
            <a:ext cx="7740352" cy="936104"/>
          </a:xfrm>
          <a:prstGeom prst="rect">
            <a:avLst/>
          </a:prstGeom>
          <a:gradFill flip="none" rotWithShape="1">
            <a:gsLst>
              <a:gs pos="5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7740352" cy="936104"/>
          </a:xfrm>
          <a:noFill/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318001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sz="1200"/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0" y="6321058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9" name="Grouper 18"/>
          <p:cNvGrpSpPr/>
          <p:nvPr userDrawn="1"/>
        </p:nvGrpSpPr>
        <p:grpSpPr>
          <a:xfrm>
            <a:off x="0" y="5517232"/>
            <a:ext cx="9180513" cy="1124744"/>
            <a:chOff x="0" y="5589240"/>
            <a:chExt cx="9180513" cy="1124744"/>
          </a:xfrm>
        </p:grpSpPr>
        <p:cxnSp>
          <p:nvCxnSpPr>
            <p:cNvPr id="20" name="Connecteur droit 19"/>
            <p:cNvCxnSpPr>
              <a:endCxn id="21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plein 20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2" name="Connecteur droit 21"/>
            <p:cNvCxnSpPr>
              <a:stCxn id="21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2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1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6309320"/>
            <a:ext cx="148927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5536" y="1340771"/>
            <a:ext cx="3886200" cy="4358165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40768"/>
            <a:ext cx="3886200" cy="4358167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275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2520" cy="719999"/>
          </a:xfrm>
        </p:spPr>
        <p:txBody>
          <a:bodyPr anchor="b"/>
          <a:lstStyle>
            <a:lvl1pPr eaLnBrk="1" latinLnBrk="0" hangingPunct="1">
              <a:defRPr kumimoji="0" lang="fr-FR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3528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323528" y="1412776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412776"/>
            <a:ext cx="3886200" cy="707136"/>
          </a:xfrm>
          <a:solidFill>
            <a:srgbClr val="46A040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991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158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21058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646469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5" name="Grouper 14"/>
          <p:cNvGrpSpPr/>
          <p:nvPr userDrawn="1"/>
        </p:nvGrpSpPr>
        <p:grpSpPr>
          <a:xfrm>
            <a:off x="0" y="5517232"/>
            <a:ext cx="9180513" cy="1124744"/>
            <a:chOff x="0" y="5589240"/>
            <a:chExt cx="9180513" cy="1124744"/>
          </a:xfrm>
        </p:grpSpPr>
        <p:cxnSp>
          <p:nvCxnSpPr>
            <p:cNvPr id="16" name="Connecteur droit 15"/>
            <p:cNvCxnSpPr>
              <a:endCxn id="17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plein 16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8" name="Connecteur droit 17"/>
            <p:cNvCxnSpPr>
              <a:stCxn id="17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2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1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6309320"/>
            <a:ext cx="148927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6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7740352" cy="936104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7" name="Slide Number Placeholder 22"/>
          <p:cNvSpPr txBox="1">
            <a:spLocks/>
          </p:cNvSpPr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z="1200" smtClean="0"/>
              <a:pPr/>
              <a:t>‹N°›</a:t>
            </a:fld>
            <a:endParaRPr lang="fr-FR" dirty="0"/>
          </a:p>
        </p:txBody>
      </p:sp>
      <p:grpSp>
        <p:nvGrpSpPr>
          <p:cNvPr id="20" name="Grouper 19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21" name="Connecteur droit 20"/>
            <p:cNvCxnSpPr>
              <a:endCxn id="29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plein 28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0" name="Connecteur droit 29"/>
            <p:cNvCxnSpPr>
              <a:stCxn id="29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24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128" y="1412776"/>
            <a:ext cx="1600200" cy="4248472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23728" y="1412776"/>
            <a:ext cx="6400800" cy="4267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>
          <a:xfrm>
            <a:off x="0" y="6309320"/>
            <a:ext cx="533400" cy="540000"/>
          </a:xfrm>
        </p:spPr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404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547664" y="4653136"/>
            <a:ext cx="7596336" cy="720079"/>
          </a:xfrm>
          <a:prstGeom prst="rect">
            <a:avLst/>
          </a:prstGeom>
          <a:gradFill flip="none" rotWithShape="1">
            <a:gsLst>
              <a:gs pos="5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59808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6356176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/>
          </a:p>
        </p:txBody>
      </p:sp>
      <p:grpSp>
        <p:nvGrpSpPr>
          <p:cNvPr id="33" name="Grouper 32"/>
          <p:cNvGrpSpPr/>
          <p:nvPr userDrawn="1"/>
        </p:nvGrpSpPr>
        <p:grpSpPr>
          <a:xfrm>
            <a:off x="0" y="5445224"/>
            <a:ext cx="9180513" cy="1124744"/>
            <a:chOff x="0" y="5589240"/>
            <a:chExt cx="9180513" cy="1124744"/>
          </a:xfrm>
        </p:grpSpPr>
        <p:cxnSp>
          <p:nvCxnSpPr>
            <p:cNvPr id="34" name="Connecteur droit 33"/>
            <p:cNvCxnSpPr>
              <a:endCxn id="35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plein 34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6" name="Connecteur droit 35"/>
            <p:cNvCxnSpPr>
              <a:stCxn id="35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7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539552" y="6318001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>
            <a:off x="0" y="6318001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sz="1200"/>
          </a:p>
        </p:txBody>
      </p:sp>
      <p:sp>
        <p:nvSpPr>
          <p:cNvPr id="2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21058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6309320"/>
            <a:ext cx="148927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50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08F7-359A-448F-AC16-8FE5CEA8273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00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753025"/>
            <a:ext cx="9144000" cy="1620191"/>
          </a:xfrm>
          <a:prstGeom prst="rect">
            <a:avLst/>
          </a:prstGeom>
          <a:gradFill flip="none" rotWithShape="1">
            <a:gsLst>
              <a:gs pos="50000">
                <a:srgbClr val="005CB9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3717032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7307188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fr-FR" sz="2800">
                <a:solidFill>
                  <a:schemeClr val="accent5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endParaRPr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136904" cy="1448146"/>
          </a:xfrm>
        </p:spPr>
        <p:txBody>
          <a:bodyPr rtlCol="0" anchor="b"/>
          <a:lstStyle>
            <a:lvl1pPr eaLnBrk="1" latinLnBrk="0" hangingPunct="1">
              <a:defRPr kumimoji="0" lang="fr-FR" cap="all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318072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17999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3" name="Grouper 22"/>
          <p:cNvGrpSpPr/>
          <p:nvPr userDrawn="1"/>
        </p:nvGrpSpPr>
        <p:grpSpPr>
          <a:xfrm>
            <a:off x="0" y="5517232"/>
            <a:ext cx="9180513" cy="1124744"/>
            <a:chOff x="0" y="5589240"/>
            <a:chExt cx="9180513" cy="1124744"/>
          </a:xfrm>
        </p:grpSpPr>
        <p:cxnSp>
          <p:nvCxnSpPr>
            <p:cNvPr id="24" name="Connecteur droit 23"/>
            <p:cNvCxnSpPr>
              <a:endCxn id="25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plein 24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6" name="Connecteur droit 25"/>
            <p:cNvCxnSpPr>
              <a:stCxn id="25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6309320"/>
            <a:ext cx="148927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0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429000"/>
            <a:ext cx="9144000" cy="1296144"/>
          </a:xfrm>
          <a:prstGeom prst="rect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64096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51520" y="3489960"/>
            <a:ext cx="8663880" cy="1163176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1" name="Slide Number Placeholder 22"/>
          <p:cNvSpPr txBox="1">
            <a:spLocks/>
          </p:cNvSpPr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z="1200" smtClean="0"/>
              <a:pPr/>
              <a:t>‹N°›</a:t>
            </a:fld>
            <a:endParaRPr lang="fr-FR" dirty="0"/>
          </a:p>
        </p:txBody>
      </p:sp>
      <p:grpSp>
        <p:nvGrpSpPr>
          <p:cNvPr id="34" name="Grouper 33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35" name="Connecteur droit 34"/>
            <p:cNvCxnSpPr>
              <a:endCxn id="36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plein 35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36"/>
            <p:cNvCxnSpPr>
              <a:stCxn id="36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Imag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28" y="579243"/>
            <a:ext cx="5976000" cy="2201685"/>
          </a:xfrm>
          <a:prstGeom prst="rect">
            <a:avLst/>
          </a:prstGeom>
        </p:spPr>
      </p:pic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21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6309320"/>
            <a:ext cx="148927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99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424936" cy="4248472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906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gradFill flip="none" rotWithShape="1">
            <a:gsLst>
              <a:gs pos="50000">
                <a:srgbClr val="005CB9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7740352" cy="936104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6318072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17999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8" name="Grouper 37"/>
          <p:cNvGrpSpPr/>
          <p:nvPr userDrawn="1"/>
        </p:nvGrpSpPr>
        <p:grpSpPr>
          <a:xfrm>
            <a:off x="0" y="5517232"/>
            <a:ext cx="9180513" cy="1124744"/>
            <a:chOff x="0" y="5589240"/>
            <a:chExt cx="9180513" cy="1124744"/>
          </a:xfrm>
        </p:grpSpPr>
        <p:cxnSp>
          <p:nvCxnSpPr>
            <p:cNvPr id="39" name="Connecteur droit 38"/>
            <p:cNvCxnSpPr>
              <a:endCxn id="40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plein 39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1" name="Connecteur droit 40"/>
            <p:cNvCxnSpPr>
              <a:stCxn id="40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6309320"/>
            <a:ext cx="148927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6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5536" y="1340771"/>
            <a:ext cx="3886200" cy="4358165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40768"/>
            <a:ext cx="3886200" cy="4358167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753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2520" cy="719999"/>
          </a:xfrm>
        </p:spPr>
        <p:txBody>
          <a:bodyPr anchor="b"/>
          <a:lstStyle>
            <a:lvl1pPr eaLnBrk="1" latinLnBrk="0" hangingPunct="1">
              <a:defRPr kumimoji="0" lang="fr-FR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3528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323528" y="1412776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412776"/>
            <a:ext cx="3886200" cy="707136"/>
          </a:xfrm>
          <a:solidFill>
            <a:srgbClr val="005CB9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383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90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5536" y="1340771"/>
            <a:ext cx="3886200" cy="4358165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40768"/>
            <a:ext cx="3886200" cy="4358167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>
          <a:xfrm>
            <a:off x="683568" y="6345386"/>
            <a:ext cx="1187624" cy="539998"/>
          </a:xfrm>
        </p:spPr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2339752" y="6345384"/>
            <a:ext cx="4824536" cy="540000"/>
          </a:xfrm>
        </p:spPr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540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469"/>
                </a:solidFill>
              </a:defRPr>
            </a:lvl1pPr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4" name="Grouper 13"/>
          <p:cNvGrpSpPr/>
          <p:nvPr userDrawn="1"/>
        </p:nvGrpSpPr>
        <p:grpSpPr>
          <a:xfrm>
            <a:off x="0" y="5517232"/>
            <a:ext cx="9180513" cy="1124744"/>
            <a:chOff x="0" y="5589240"/>
            <a:chExt cx="9180513" cy="1124744"/>
          </a:xfrm>
        </p:grpSpPr>
        <p:cxnSp>
          <p:nvCxnSpPr>
            <p:cNvPr id="15" name="Connecteur droit 14"/>
            <p:cNvCxnSpPr>
              <a:endCxn id="16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plein 15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16"/>
            <p:cNvCxnSpPr>
              <a:stCxn id="16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6309320"/>
            <a:ext cx="148927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31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9472" cy="719999"/>
          </a:xfrm>
        </p:spPr>
        <p:txBody>
          <a:bodyPr anchor="b">
            <a:normAutofit/>
          </a:bodyPr>
          <a:lstStyle>
            <a:lvl1pPr algn="l" eaLnBrk="1" latinLnBrk="0" hangingPunct="1">
              <a:buNone/>
              <a:defRPr kumimoji="0" lang="fr-FR" sz="4000" b="0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128" y="1340768"/>
            <a:ext cx="1600200" cy="4248472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23728" y="1340768"/>
            <a:ext cx="6400800" cy="4267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846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59808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6356176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gradFill flip="none" rotWithShape="1">
            <a:gsLst>
              <a:gs pos="50000">
                <a:srgbClr val="005CB9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21" name="Rectangle 20"/>
          <p:cNvSpPr/>
          <p:nvPr userDrawn="1"/>
        </p:nvSpPr>
        <p:spPr>
          <a:xfrm>
            <a:off x="0" y="6318072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17999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5" name="Grouper 24"/>
          <p:cNvGrpSpPr/>
          <p:nvPr userDrawn="1"/>
        </p:nvGrpSpPr>
        <p:grpSpPr>
          <a:xfrm>
            <a:off x="0" y="5517232"/>
            <a:ext cx="9180513" cy="1124744"/>
            <a:chOff x="0" y="5589240"/>
            <a:chExt cx="9180513" cy="1124744"/>
          </a:xfrm>
        </p:grpSpPr>
        <p:cxnSp>
          <p:nvCxnSpPr>
            <p:cNvPr id="26" name="Connecteur droit 25"/>
            <p:cNvCxnSpPr>
              <a:endCxn id="27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plein 26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/>
            <p:cNvCxnSpPr>
              <a:stCxn id="27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8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6309320"/>
            <a:ext cx="148927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46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3753025"/>
            <a:ext cx="9144000" cy="1620191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3717032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7307188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fr-FR" sz="2800">
                <a:solidFill>
                  <a:schemeClr val="accent6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endParaRPr dirty="0"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136904" cy="1448146"/>
          </a:xfrm>
        </p:spPr>
        <p:txBody>
          <a:bodyPr rtlCol="0" anchor="b"/>
          <a:lstStyle>
            <a:lvl1pPr eaLnBrk="1" latinLnBrk="0" hangingPunct="1">
              <a:defRPr kumimoji="0" lang="fr-FR" cap="all" baseline="0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328816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sz="1200"/>
          </a:p>
        </p:txBody>
      </p:sp>
      <p:sp>
        <p:nvSpPr>
          <p:cNvPr id="21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18000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5" name="Grouper 24"/>
          <p:cNvGrpSpPr/>
          <p:nvPr userDrawn="1"/>
        </p:nvGrpSpPr>
        <p:grpSpPr>
          <a:xfrm>
            <a:off x="0" y="5517232"/>
            <a:ext cx="9180513" cy="1124744"/>
            <a:chOff x="0" y="5445224"/>
            <a:chExt cx="9180513" cy="1124744"/>
          </a:xfrm>
        </p:grpSpPr>
        <p:cxnSp>
          <p:nvCxnSpPr>
            <p:cNvPr id="26" name="Connecteur droit 25"/>
            <p:cNvCxnSpPr>
              <a:endCxn id="27" idx="1"/>
            </p:cNvCxnSpPr>
            <p:nvPr userDrawn="1"/>
          </p:nvCxnSpPr>
          <p:spPr>
            <a:xfrm flipH="1">
              <a:off x="8445341" y="5445224"/>
              <a:ext cx="735172" cy="756192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plein 26"/>
            <p:cNvSpPr/>
            <p:nvPr userDrawn="1"/>
          </p:nvSpPr>
          <p:spPr>
            <a:xfrm>
              <a:off x="7956376" y="5993904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1" name="Connecteur droit 30"/>
            <p:cNvCxnSpPr/>
            <p:nvPr userDrawn="1"/>
          </p:nvCxnSpPr>
          <p:spPr>
            <a:xfrm flipH="1">
              <a:off x="0" y="6237312"/>
              <a:ext cx="7965920" cy="10087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16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02" y="6309320"/>
            <a:ext cx="1468298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48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28" y="547791"/>
            <a:ext cx="5976000" cy="22331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429000"/>
            <a:ext cx="9144000" cy="1296144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64096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51520" y="3489960"/>
            <a:ext cx="8663880" cy="1163176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1" name="Slide Number Placeholder 22"/>
          <p:cNvSpPr txBox="1">
            <a:spLocks/>
          </p:cNvSpPr>
          <p:nvPr userDrawn="1"/>
        </p:nvSpPr>
        <p:spPr>
          <a:xfrm>
            <a:off x="0" y="6345385"/>
            <a:ext cx="533400" cy="539999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marL="0" algn="ctr" rtl="0" eaLnBrk="1" latinLnBrk="0" hangingPunct="1">
              <a:defRPr kumimoji="0" lang="fr-FR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8F82E0A0-C266-4798-8C8F-B9F91E9DA37E}" type="slidenum">
              <a:rPr lang="fr-FR" sz="1200" smtClean="0"/>
              <a:pPr/>
              <a:t>‹N°›</a:t>
            </a:fld>
            <a:endParaRPr lang="fr-FR" dirty="0"/>
          </a:p>
        </p:txBody>
      </p:sp>
      <p:grpSp>
        <p:nvGrpSpPr>
          <p:cNvPr id="34" name="Grouper 33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35" name="Connecteur droit 34"/>
            <p:cNvCxnSpPr>
              <a:endCxn id="36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plein 35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36"/>
            <p:cNvCxnSpPr>
              <a:stCxn id="36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16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02" y="6309320"/>
            <a:ext cx="1468298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35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424936" cy="4248472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43999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gradFill flip="none" rotWithShape="1">
            <a:gsLst>
              <a:gs pos="50000">
                <a:srgbClr val="B5008C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3648" y="1628800"/>
            <a:ext cx="7740352" cy="936104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328816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sz="1200"/>
          </a:p>
        </p:txBody>
      </p:sp>
      <p:sp>
        <p:nvSpPr>
          <p:cNvPr id="1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18000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1" name="Grouper 20"/>
          <p:cNvGrpSpPr/>
          <p:nvPr userDrawn="1"/>
        </p:nvGrpSpPr>
        <p:grpSpPr>
          <a:xfrm>
            <a:off x="0" y="5517232"/>
            <a:ext cx="9180513" cy="1124744"/>
            <a:chOff x="0" y="5445224"/>
            <a:chExt cx="9180513" cy="1124744"/>
          </a:xfrm>
        </p:grpSpPr>
        <p:cxnSp>
          <p:nvCxnSpPr>
            <p:cNvPr id="22" name="Connecteur droit 21"/>
            <p:cNvCxnSpPr>
              <a:endCxn id="23" idx="1"/>
            </p:cNvCxnSpPr>
            <p:nvPr userDrawn="1"/>
          </p:nvCxnSpPr>
          <p:spPr>
            <a:xfrm flipH="1">
              <a:off x="8445341" y="5445224"/>
              <a:ext cx="735172" cy="756192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plein 22"/>
            <p:cNvSpPr/>
            <p:nvPr userDrawn="1"/>
          </p:nvSpPr>
          <p:spPr>
            <a:xfrm>
              <a:off x="7956376" y="5993904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9" name="Connecteur droit 28"/>
            <p:cNvCxnSpPr/>
            <p:nvPr userDrawn="1"/>
          </p:nvCxnSpPr>
          <p:spPr>
            <a:xfrm flipH="1">
              <a:off x="0" y="6237312"/>
              <a:ext cx="7965920" cy="10087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19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02" y="6309320"/>
            <a:ext cx="1468298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11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5536" y="1340771"/>
            <a:ext cx="3886200" cy="4358165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40768"/>
            <a:ext cx="3886200" cy="4358167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423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2520" cy="719999"/>
          </a:xfrm>
        </p:spPr>
        <p:txBody>
          <a:bodyPr anchor="b"/>
          <a:lstStyle>
            <a:lvl1pPr eaLnBrk="1" latinLnBrk="0" hangingPunct="1">
              <a:defRPr kumimoji="0" lang="fr-FR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3528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323528" y="1412776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412776"/>
            <a:ext cx="3886200" cy="707136"/>
          </a:xfrm>
          <a:solidFill>
            <a:srgbClr val="B5008C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068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074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2520" cy="719999"/>
          </a:xfrm>
        </p:spPr>
        <p:txBody>
          <a:bodyPr anchor="b"/>
          <a:lstStyle>
            <a:lvl1pPr eaLnBrk="1" latinLnBrk="0" hangingPunct="1">
              <a:defRPr kumimoji="0" lang="fr-FR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5192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62264" y="2156150"/>
            <a:ext cx="3886200" cy="3505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385192" y="1412776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62264" y="1412776"/>
            <a:ext cx="3886200" cy="707136"/>
          </a:xfrm>
          <a:solidFill>
            <a:schemeClr val="accent1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6248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18000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646469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0" y="5517232"/>
            <a:ext cx="9180513" cy="1124744"/>
            <a:chOff x="0" y="5445224"/>
            <a:chExt cx="9180513" cy="1124744"/>
          </a:xfrm>
        </p:grpSpPr>
        <p:cxnSp>
          <p:nvCxnSpPr>
            <p:cNvPr id="18" name="Connecteur droit 17"/>
            <p:cNvCxnSpPr>
              <a:endCxn id="25" idx="1"/>
            </p:cNvCxnSpPr>
            <p:nvPr userDrawn="1"/>
          </p:nvCxnSpPr>
          <p:spPr>
            <a:xfrm flipH="1">
              <a:off x="8445341" y="5445224"/>
              <a:ext cx="735172" cy="756192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plein 24"/>
            <p:cNvSpPr/>
            <p:nvPr userDrawn="1"/>
          </p:nvSpPr>
          <p:spPr>
            <a:xfrm>
              <a:off x="7956376" y="5993904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6" name="Connecteur droit 25"/>
            <p:cNvCxnSpPr/>
            <p:nvPr userDrawn="1"/>
          </p:nvCxnSpPr>
          <p:spPr>
            <a:xfrm flipH="1">
              <a:off x="0" y="6237312"/>
              <a:ext cx="7965920" cy="10087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1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02" y="6309320"/>
            <a:ext cx="1468298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4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9472" cy="719999"/>
          </a:xfrm>
        </p:spPr>
        <p:txBody>
          <a:bodyPr anchor="b">
            <a:normAutofit/>
          </a:bodyPr>
          <a:lstStyle>
            <a:lvl1pPr algn="l" eaLnBrk="1" latinLnBrk="0" hangingPunct="1">
              <a:buNone/>
              <a:defRPr kumimoji="0" lang="fr-FR" sz="4000" b="0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128" y="1412776"/>
            <a:ext cx="1600200" cy="4248472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23728" y="1412776"/>
            <a:ext cx="6400800" cy="4267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955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59808"/>
          </a:xfrm>
          <a:noFill/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6356176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gradFill flip="none" rotWithShape="1">
            <a:gsLst>
              <a:gs pos="50000">
                <a:srgbClr val="B5008C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endParaRPr/>
          </a:p>
        </p:txBody>
      </p:sp>
      <p:sp>
        <p:nvSpPr>
          <p:cNvPr id="26" name="Rectangle 25"/>
          <p:cNvSpPr/>
          <p:nvPr userDrawn="1"/>
        </p:nvSpPr>
        <p:spPr>
          <a:xfrm>
            <a:off x="0" y="6328816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sz="1200"/>
          </a:p>
        </p:txBody>
      </p:sp>
      <p:sp>
        <p:nvSpPr>
          <p:cNvPr id="2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18000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34" name="Grouper 33"/>
          <p:cNvGrpSpPr/>
          <p:nvPr userDrawn="1"/>
        </p:nvGrpSpPr>
        <p:grpSpPr>
          <a:xfrm>
            <a:off x="0" y="5517232"/>
            <a:ext cx="9180513" cy="1124744"/>
            <a:chOff x="0" y="5445224"/>
            <a:chExt cx="9180513" cy="1124744"/>
          </a:xfrm>
        </p:grpSpPr>
        <p:cxnSp>
          <p:nvCxnSpPr>
            <p:cNvPr id="35" name="Connecteur droit 34"/>
            <p:cNvCxnSpPr>
              <a:endCxn id="36" idx="1"/>
            </p:cNvCxnSpPr>
            <p:nvPr userDrawn="1"/>
          </p:nvCxnSpPr>
          <p:spPr>
            <a:xfrm flipH="1">
              <a:off x="8445341" y="5445224"/>
              <a:ext cx="735172" cy="756192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plein 35"/>
            <p:cNvSpPr/>
            <p:nvPr userDrawn="1"/>
          </p:nvSpPr>
          <p:spPr>
            <a:xfrm>
              <a:off x="7956376" y="5993904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36"/>
            <p:cNvCxnSpPr/>
            <p:nvPr userDrawn="1"/>
          </p:nvCxnSpPr>
          <p:spPr>
            <a:xfrm flipH="1">
              <a:off x="0" y="6237312"/>
              <a:ext cx="7965920" cy="10087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17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02" y="6309320"/>
            <a:ext cx="1468298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7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224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9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5"/>
            <a:ext cx="533400" cy="539999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3" name="Grouper 22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24" name="Connecteur droit 23"/>
            <p:cNvCxnSpPr>
              <a:endCxn id="25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plein 24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6" name="Connecteur droit 25"/>
            <p:cNvCxnSpPr>
              <a:stCxn id="25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16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9472" cy="719999"/>
          </a:xfrm>
        </p:spPr>
        <p:txBody>
          <a:bodyPr anchor="b">
            <a:normAutofit/>
          </a:bodyPr>
          <a:lstStyle>
            <a:lvl1pPr algn="l" eaLnBrk="1" latinLnBrk="0" hangingPunct="1">
              <a:buNone/>
              <a:defRPr kumimoji="0" lang="fr-FR" sz="4000" b="0"/>
            </a:lvl1pPr>
            <a:extLst/>
          </a:lstStyle>
          <a:p>
            <a:pPr eaLnBrk="1" latinLnBrk="0" hangingPunct="1"/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128" y="1394048"/>
            <a:ext cx="1600200" cy="4248472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23728" y="1394048"/>
            <a:ext cx="6400800" cy="4267200"/>
          </a:xfrm>
        </p:spPr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98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99999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6345385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5"/>
            <a:ext cx="533400" cy="539999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42520" cy="4248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5384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20480" y="116713"/>
            <a:ext cx="8442520" cy="719999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en-US" dirty="0" smtClean="0"/>
              <a:t>Click to edit Master title style</a:t>
            </a:r>
          </a:p>
        </p:txBody>
      </p:sp>
      <p:grpSp>
        <p:nvGrpSpPr>
          <p:cNvPr id="53" name="Grouper 52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5" name="Connecteur droit 4"/>
            <p:cNvCxnSpPr>
              <a:endCxn id="19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plein 18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3" name="Connecteur droit 42"/>
            <p:cNvCxnSpPr>
              <a:stCxn id="19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5386"/>
            <a:ext cx="1187624" cy="539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42888"/>
            <a:ext cx="1403492" cy="5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7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fr-FR" sz="4000" kern="120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80000"/>
        <a:buFontTx/>
        <a:buBlip>
          <a:blip r:embed="rId24"/>
        </a:buBlip>
        <a:defRPr kumimoji="0" lang="fr-F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5000"/>
        <a:buFont typeface="Lucida Grande"/>
        <a:buChar char="&gt;"/>
        <a:defRPr kumimoji="0"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85000"/>
        <a:buFont typeface="Arial"/>
        <a:buChar char="•"/>
        <a:defRPr kumimoji="0" lang="fr-F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Tx/>
        <a:buSzPct val="7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bg2"/>
        </a:buClr>
        <a:buSzPct val="6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9144000" cy="899999"/>
          </a:xfrm>
          <a:prstGeom prst="rect">
            <a:avLst/>
          </a:prstGeom>
          <a:gradFill flip="none" rotWithShape="1">
            <a:gsLst>
              <a:gs pos="5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45384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45384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442520" cy="4404509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41756"/>
            <a:ext cx="4824536" cy="539999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20480" y="116713"/>
            <a:ext cx="8442520" cy="719999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en-US" dirty="0" smtClean="0"/>
              <a:t>Click to edit Master title style</a:t>
            </a:r>
          </a:p>
        </p:txBody>
      </p:sp>
      <p:grpSp>
        <p:nvGrpSpPr>
          <p:cNvPr id="53" name="Grouper 52"/>
          <p:cNvGrpSpPr/>
          <p:nvPr userDrawn="1"/>
        </p:nvGrpSpPr>
        <p:grpSpPr>
          <a:xfrm>
            <a:off x="0" y="5544616"/>
            <a:ext cx="9180513" cy="1124744"/>
            <a:chOff x="0" y="5589240"/>
            <a:chExt cx="9180513" cy="1124744"/>
          </a:xfrm>
        </p:grpSpPr>
        <p:cxnSp>
          <p:nvCxnSpPr>
            <p:cNvPr id="5" name="Connecteur droit 4"/>
            <p:cNvCxnSpPr>
              <a:endCxn id="19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plein 18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3" name="Connecteur droit 42"/>
            <p:cNvCxnSpPr>
              <a:stCxn id="19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41756"/>
            <a:ext cx="1187624" cy="539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33478"/>
            <a:ext cx="1403648" cy="5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fr-FR" sz="4000" kern="1200">
          <a:solidFill>
            <a:srgbClr val="FFFFFF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80000"/>
        <a:buFontTx/>
        <a:buBlip>
          <a:blip r:embed="rId13"/>
        </a:buBlip>
        <a:defRPr kumimoji="0" lang="fr-F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3"/>
        </a:buClr>
        <a:buSzPct val="75000"/>
        <a:buFont typeface="Lucida Grande"/>
        <a:buChar char="&gt;"/>
        <a:defRPr kumimoji="0"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85000"/>
        <a:buFont typeface="Arial"/>
        <a:buChar char="•"/>
        <a:defRPr kumimoji="0" lang="fr-F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bg2"/>
        </a:buClr>
        <a:buSzPct val="6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9144000" cy="899999"/>
          </a:xfrm>
          <a:prstGeom prst="rect">
            <a:avLst/>
          </a:prstGeom>
          <a:gradFill flip="none" rotWithShape="1">
            <a:gsLst>
              <a:gs pos="5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18001"/>
            <a:ext cx="533400" cy="5399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sz="12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21058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23528" y="1256739"/>
            <a:ext cx="8442520" cy="4404509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42520" cy="719999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en-US" dirty="0" smtClean="0"/>
              <a:t>Click to edit Master title style</a:t>
            </a:r>
          </a:p>
        </p:txBody>
      </p:sp>
      <p:grpSp>
        <p:nvGrpSpPr>
          <p:cNvPr id="53" name="Grouper 52"/>
          <p:cNvGrpSpPr/>
          <p:nvPr userDrawn="1"/>
        </p:nvGrpSpPr>
        <p:grpSpPr>
          <a:xfrm>
            <a:off x="0" y="5517232"/>
            <a:ext cx="9180513" cy="1124744"/>
            <a:chOff x="0" y="5589240"/>
            <a:chExt cx="9180513" cy="1124744"/>
          </a:xfrm>
        </p:grpSpPr>
        <p:cxnSp>
          <p:nvCxnSpPr>
            <p:cNvPr id="5" name="Connecteur droit 4"/>
            <p:cNvCxnSpPr>
              <a:endCxn id="19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plein 18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3" name="Connecteur droit 42"/>
            <p:cNvCxnSpPr>
              <a:stCxn id="19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1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6309320"/>
            <a:ext cx="148927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36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fr-FR" sz="4000" kern="120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80000"/>
        <a:buFontTx/>
        <a:buBlip>
          <a:blip r:embed="rId14"/>
        </a:buBlip>
        <a:defRPr kumimoji="0" lang="fr-F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4"/>
        </a:buClr>
        <a:buSzPct val="75000"/>
        <a:buFont typeface="Lucida Grande"/>
        <a:buChar char="&gt;"/>
        <a:defRPr kumimoji="0"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85000"/>
        <a:buFont typeface="Arial"/>
        <a:buChar char="•"/>
        <a:defRPr kumimoji="0" lang="fr-F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Tx/>
        <a:buSzPct val="7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bg2"/>
        </a:buClr>
        <a:buSzPct val="6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9144000" cy="899999"/>
          </a:xfrm>
          <a:prstGeom prst="rect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18072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17999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442520" cy="432048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20480" y="116632"/>
            <a:ext cx="8442520" cy="719999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en-US" dirty="0" smtClean="0"/>
              <a:t>Click to edit Master title style</a:t>
            </a:r>
          </a:p>
        </p:txBody>
      </p:sp>
      <p:grpSp>
        <p:nvGrpSpPr>
          <p:cNvPr id="53" name="Grouper 52"/>
          <p:cNvGrpSpPr/>
          <p:nvPr userDrawn="1"/>
        </p:nvGrpSpPr>
        <p:grpSpPr>
          <a:xfrm>
            <a:off x="0" y="5517232"/>
            <a:ext cx="9180513" cy="1124744"/>
            <a:chOff x="0" y="5589240"/>
            <a:chExt cx="9180513" cy="1124744"/>
          </a:xfrm>
        </p:grpSpPr>
        <p:cxnSp>
          <p:nvCxnSpPr>
            <p:cNvPr id="5" name="Connecteur droit 4"/>
            <p:cNvCxnSpPr>
              <a:endCxn id="19" idx="1"/>
            </p:cNvCxnSpPr>
            <p:nvPr userDrawn="1"/>
          </p:nvCxnSpPr>
          <p:spPr>
            <a:xfrm flipH="1">
              <a:off x="8445341" y="5589240"/>
              <a:ext cx="735172" cy="756192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plein 18"/>
            <p:cNvSpPr/>
            <p:nvPr userDrawn="1"/>
          </p:nvSpPr>
          <p:spPr>
            <a:xfrm>
              <a:off x="7956376" y="6137920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3" name="Connecteur droit 42"/>
            <p:cNvCxnSpPr>
              <a:stCxn id="19" idx="0"/>
            </p:cNvCxnSpPr>
            <p:nvPr userDrawn="1"/>
          </p:nvCxnSpPr>
          <p:spPr>
            <a:xfrm flipH="1">
              <a:off x="0" y="6371241"/>
              <a:ext cx="7965920" cy="10087"/>
            </a:xfrm>
            <a:prstGeom prst="line">
              <a:avLst/>
            </a:prstGeom>
            <a:ln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26" y="6309320"/>
            <a:ext cx="1489274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1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fr-FR" sz="4000" kern="1200">
          <a:solidFill>
            <a:srgbClr val="FFFFFF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80000"/>
        <a:buFontTx/>
        <a:buBlip>
          <a:blip r:embed="rId13"/>
        </a:buBlip>
        <a:defRPr kumimoji="0" lang="fr-F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5"/>
        </a:buClr>
        <a:buSzPct val="75000"/>
        <a:buFont typeface="Lucida Grande"/>
        <a:buChar char="&gt;"/>
        <a:defRPr kumimoji="0"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85000"/>
        <a:buFont typeface="Arial"/>
        <a:buChar char="•"/>
        <a:defRPr kumimoji="0" lang="fr-F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Tx/>
        <a:buSzPct val="7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bg2"/>
        </a:buClr>
        <a:buSzPct val="6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"/>
            <a:ext cx="9144000" cy="899999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28816"/>
            <a:ext cx="533400" cy="540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sz="12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18000"/>
            <a:ext cx="533400" cy="5400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lang="fr-FR" sz="12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442520" cy="4248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95736" y="6318000"/>
            <a:ext cx="4824536" cy="540000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algn="ctr" eaLnBrk="1" latinLnBrk="0" hangingPunct="1">
              <a:defRPr kumimoji="0" lang="fr-FR" sz="1200" i="1">
                <a:solidFill>
                  <a:schemeClr val="tx2"/>
                </a:solidFill>
              </a:defRPr>
            </a:lvl1pPr>
            <a:extLst/>
          </a:lstStyle>
          <a:p>
            <a:r>
              <a:rPr lang="fr-FR" dirty="0" smtClean="0"/>
              <a:t>Présentation Texinov</a:t>
            </a:r>
            <a:endParaRPr lang="fr-FR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20480" y="116632"/>
            <a:ext cx="8442520" cy="719999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en-US" dirty="0" smtClean="0"/>
              <a:t>Click to edit Master title style</a:t>
            </a:r>
          </a:p>
        </p:txBody>
      </p:sp>
      <p:grpSp>
        <p:nvGrpSpPr>
          <p:cNvPr id="53" name="Grouper 52"/>
          <p:cNvGrpSpPr/>
          <p:nvPr userDrawn="1"/>
        </p:nvGrpSpPr>
        <p:grpSpPr>
          <a:xfrm>
            <a:off x="0" y="5517232"/>
            <a:ext cx="9180513" cy="1124744"/>
            <a:chOff x="0" y="5445224"/>
            <a:chExt cx="9180513" cy="1124744"/>
          </a:xfrm>
        </p:grpSpPr>
        <p:cxnSp>
          <p:nvCxnSpPr>
            <p:cNvPr id="5" name="Connecteur droit 4"/>
            <p:cNvCxnSpPr>
              <a:endCxn id="19" idx="1"/>
            </p:cNvCxnSpPr>
            <p:nvPr userDrawn="1"/>
          </p:nvCxnSpPr>
          <p:spPr>
            <a:xfrm flipH="1">
              <a:off x="8445341" y="5445224"/>
              <a:ext cx="735172" cy="756192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plein 18"/>
            <p:cNvSpPr/>
            <p:nvPr userDrawn="1"/>
          </p:nvSpPr>
          <p:spPr>
            <a:xfrm>
              <a:off x="7956376" y="5993904"/>
              <a:ext cx="504056" cy="576064"/>
            </a:xfrm>
            <a:prstGeom prst="blockArc">
              <a:avLst>
                <a:gd name="adj1" fmla="val 11562870"/>
                <a:gd name="adj2" fmla="val 20473820"/>
                <a:gd name="adj3" fmla="val 1939"/>
              </a:avLst>
            </a:prstGeom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43" name="Connecteur droit 42"/>
            <p:cNvCxnSpPr/>
            <p:nvPr userDrawn="1"/>
          </p:nvCxnSpPr>
          <p:spPr>
            <a:xfrm flipH="1">
              <a:off x="0" y="6237312"/>
              <a:ext cx="7965920" cy="10087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39552" y="6318000"/>
            <a:ext cx="1187624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DB361C-BD14-0741-83A8-767AB2F151C8}" type="datetime1">
              <a:rPr lang="fr-FR" smtClean="0"/>
              <a:pPr/>
              <a:t>25/05/2018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02" y="6309320"/>
            <a:ext cx="1468298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</p:sldLayoutIdLst>
  <p:hf hdr="0"/>
  <p:txStyles>
    <p:titleStyle>
      <a:lvl1pPr algn="l" rtl="0" eaLnBrk="1" latinLnBrk="0" hangingPunct="1">
        <a:spcBef>
          <a:spcPct val="0"/>
        </a:spcBef>
        <a:buNone/>
        <a:defRPr kumimoji="0" lang="fr-FR" sz="4000" kern="120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80000"/>
        <a:buFontTx/>
        <a:buBlip>
          <a:blip r:embed="rId13"/>
        </a:buBlip>
        <a:defRPr kumimoji="0" lang="fr-F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6"/>
        </a:buClr>
        <a:buSzPct val="75000"/>
        <a:buFont typeface="Lucida Grande"/>
        <a:buChar char="&gt;"/>
        <a:defRPr kumimoji="0"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85000"/>
        <a:buFont typeface="Arial"/>
        <a:buChar char="•"/>
        <a:defRPr kumimoji="0" lang="fr-F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Tx/>
        <a:buSzPct val="7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bg2"/>
        </a:buClr>
        <a:buSzPct val="65000"/>
        <a:buFont typeface="Wingdings"/>
        <a:buChar char="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Feuille_Microsoft_Excel_97-20031.xls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Feuille_Microsoft_Excel_97-20032.xls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Feuille_Microsoft_Excel_97-20033.xls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892480" cy="792088"/>
          </a:xfrm>
        </p:spPr>
        <p:txBody>
          <a:bodyPr>
            <a:noAutofit/>
          </a:bodyPr>
          <a:lstStyle/>
          <a:p>
            <a:r>
              <a:rPr lang="fr-FR" sz="1800" dirty="0"/>
              <a:t>Seule PME française conceptrice et fabricant de filets </a:t>
            </a:r>
            <a:r>
              <a:rPr lang="fr-FR" sz="1800" dirty="0" smtClean="0"/>
              <a:t>de protection </a:t>
            </a:r>
            <a:r>
              <a:rPr lang="fr-FR" sz="1800" dirty="0"/>
              <a:t>pour l’Agriculture : </a:t>
            </a:r>
            <a:br>
              <a:rPr lang="fr-FR" sz="1800" dirty="0"/>
            </a:br>
            <a:r>
              <a:rPr lang="fr-FR" sz="1800" dirty="0"/>
              <a:t>FILETS ANTI –INSECTES : </a:t>
            </a:r>
            <a:r>
              <a:rPr lang="fr-FR" sz="1800" b="1" dirty="0" smtClean="0"/>
              <a:t>FILBIO®, ULTRAVENT®, ULTRA-R®,  </a:t>
            </a:r>
            <a:r>
              <a:rPr lang="fr-FR" sz="1800" dirty="0" smtClean="0"/>
              <a:t>gamme STOPINSECT 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FILETS : des INNOVATIONS QUI NE MANQUE PAS d’AIR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t>25/05/2018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0" y="6318250"/>
            <a:ext cx="533400" cy="539750"/>
          </a:xfrm>
        </p:spPr>
        <p:txBody>
          <a:bodyPr/>
          <a:lstStyle/>
          <a:p>
            <a:fld id="{8F82E0A0-C266-4798-8C8F-B9F91E9DA37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1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4580" name="Group 4"/>
          <p:cNvGrpSpPr>
            <a:grpSpLocks noChangeAspect="1"/>
          </p:cNvGrpSpPr>
          <p:nvPr/>
        </p:nvGrpSpPr>
        <p:grpSpPr bwMode="auto">
          <a:xfrm>
            <a:off x="2000232" y="1142984"/>
            <a:ext cx="5357850" cy="4762533"/>
            <a:chOff x="1417" y="2317"/>
            <a:chExt cx="6866" cy="6104"/>
          </a:xfrm>
        </p:grpSpPr>
        <p:sp>
          <p:nvSpPr>
            <p:cNvPr id="24618" name="AutoShape 42"/>
            <p:cNvSpPr>
              <a:spLocks noChangeAspect="1" noChangeArrowheads="1" noTextEdit="1"/>
            </p:cNvSpPr>
            <p:nvPr/>
          </p:nvSpPr>
          <p:spPr bwMode="auto">
            <a:xfrm>
              <a:off x="1417" y="2317"/>
              <a:ext cx="6866" cy="610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1516" y="2813"/>
              <a:ext cx="6767" cy="4459"/>
              <a:chOff x="1597" y="2857"/>
              <a:chExt cx="8460" cy="3150"/>
            </a:xfrm>
          </p:grpSpPr>
          <p:sp>
            <p:nvSpPr>
              <p:cNvPr id="24617" name="Text Box 41"/>
              <p:cNvSpPr txBox="1">
                <a:spLocks noChangeArrowheads="1"/>
              </p:cNvSpPr>
              <p:nvPr/>
            </p:nvSpPr>
            <p:spPr bwMode="auto">
              <a:xfrm>
                <a:off x="2302" y="3877"/>
                <a:ext cx="108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6785" tIns="28394" rIns="56785" bIns="2839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  <a:ea typeface="Times New Roman" pitchFamily="18" charset="0"/>
                    <a:cs typeface="Arial" pitchFamily="34" charset="0"/>
                  </a:rPr>
                  <a:t>V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16" name="Text Box 40"/>
              <p:cNvSpPr txBox="1">
                <a:spLocks noChangeArrowheads="1"/>
              </p:cNvSpPr>
              <p:nvPr/>
            </p:nvSpPr>
            <p:spPr bwMode="auto">
              <a:xfrm>
                <a:off x="4252" y="3517"/>
                <a:ext cx="9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6785" tIns="28394" rIns="56785" bIns="2839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  <a:ea typeface="Times New Roman" pitchFamily="18" charset="0"/>
                    <a:cs typeface="Arial" pitchFamily="34" charset="0"/>
                  </a:rPr>
                  <a:t>V</a:t>
                </a:r>
                <a:endParaRPr kumimoji="0" lang="el-G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15" name="Text Box 39"/>
              <p:cNvSpPr txBox="1">
                <a:spLocks noChangeArrowheads="1"/>
              </p:cNvSpPr>
              <p:nvPr/>
            </p:nvSpPr>
            <p:spPr bwMode="auto">
              <a:xfrm>
                <a:off x="4717" y="5467"/>
                <a:ext cx="9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6785" tIns="28394" rIns="56785" bIns="2839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  <a:ea typeface="Times New Roman" pitchFamily="18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kumimoji="0" lang="el-GR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pitchFamily="18" charset="0"/>
                    <a:ea typeface="Times New Roman" pitchFamily="18" charset="0"/>
                    <a:cs typeface="Arial" pitchFamily="34" charset="0"/>
                  </a:rPr>
                  <a:t>P</a:t>
                </a:r>
                <a:endParaRPr kumimoji="0" lang="el-GR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ea typeface="Times New Roman" pitchFamily="18" charset="0"/>
                  <a:cs typeface="Arial" pitchFamily="34" charset="0"/>
                  <a:sym typeface="Symbol" pitchFamily="18" charset="2"/>
                </a:endParaRPr>
              </a:p>
            </p:txBody>
          </p:sp>
          <p:grpSp>
            <p:nvGrpSpPr>
              <p:cNvPr id="24608" name="Group 32"/>
              <p:cNvGrpSpPr>
                <a:grpSpLocks/>
              </p:cNvGrpSpPr>
              <p:nvPr/>
            </p:nvGrpSpPr>
            <p:grpSpPr bwMode="auto">
              <a:xfrm>
                <a:off x="1957" y="3217"/>
                <a:ext cx="7740" cy="736"/>
                <a:chOff x="1957" y="3217"/>
                <a:chExt cx="7740" cy="736"/>
              </a:xfrm>
            </p:grpSpPr>
            <p:sp>
              <p:nvSpPr>
                <p:cNvPr id="24614" name="Line 38"/>
                <p:cNvSpPr>
                  <a:spLocks noChangeShapeType="1"/>
                </p:cNvSpPr>
                <p:nvPr/>
              </p:nvSpPr>
              <p:spPr bwMode="auto">
                <a:xfrm>
                  <a:off x="1957" y="3217"/>
                  <a:ext cx="90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13" name="Arc 37"/>
                <p:cNvSpPr>
                  <a:spLocks/>
                </p:cNvSpPr>
                <p:nvPr/>
              </p:nvSpPr>
              <p:spPr bwMode="auto">
                <a:xfrm>
                  <a:off x="2872" y="3217"/>
                  <a:ext cx="540" cy="36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12" name="Arc 36"/>
                <p:cNvSpPr>
                  <a:spLocks/>
                </p:cNvSpPr>
                <p:nvPr/>
              </p:nvSpPr>
              <p:spPr bwMode="auto">
                <a:xfrm flipH="1" flipV="1">
                  <a:off x="3412" y="3592"/>
                  <a:ext cx="540" cy="36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11" name="Line 35"/>
                <p:cNvSpPr>
                  <a:spLocks noChangeShapeType="1"/>
                </p:cNvSpPr>
                <p:nvPr/>
              </p:nvSpPr>
              <p:spPr bwMode="auto">
                <a:xfrm>
                  <a:off x="3937" y="3952"/>
                  <a:ext cx="25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1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6457" y="3577"/>
                  <a:ext cx="198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09" name="Line 33"/>
                <p:cNvSpPr>
                  <a:spLocks noChangeShapeType="1"/>
                </p:cNvSpPr>
                <p:nvPr/>
              </p:nvSpPr>
              <p:spPr bwMode="auto">
                <a:xfrm>
                  <a:off x="8437" y="3577"/>
                  <a:ext cx="12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4601" name="Group 25"/>
              <p:cNvGrpSpPr>
                <a:grpSpLocks/>
              </p:cNvGrpSpPr>
              <p:nvPr/>
            </p:nvGrpSpPr>
            <p:grpSpPr bwMode="auto">
              <a:xfrm flipV="1">
                <a:off x="1972" y="4881"/>
                <a:ext cx="7740" cy="736"/>
                <a:chOff x="1957" y="3217"/>
                <a:chExt cx="7740" cy="736"/>
              </a:xfrm>
            </p:grpSpPr>
            <p:sp>
              <p:nvSpPr>
                <p:cNvPr id="24607" name="Line 31"/>
                <p:cNvSpPr>
                  <a:spLocks noChangeShapeType="1"/>
                </p:cNvSpPr>
                <p:nvPr/>
              </p:nvSpPr>
              <p:spPr bwMode="auto">
                <a:xfrm>
                  <a:off x="1957" y="3217"/>
                  <a:ext cx="90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06" name="Arc 30"/>
                <p:cNvSpPr>
                  <a:spLocks/>
                </p:cNvSpPr>
                <p:nvPr/>
              </p:nvSpPr>
              <p:spPr bwMode="auto">
                <a:xfrm>
                  <a:off x="2872" y="3217"/>
                  <a:ext cx="540" cy="36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05" name="Arc 29"/>
                <p:cNvSpPr>
                  <a:spLocks/>
                </p:cNvSpPr>
                <p:nvPr/>
              </p:nvSpPr>
              <p:spPr bwMode="auto">
                <a:xfrm flipH="1" flipV="1">
                  <a:off x="3412" y="3592"/>
                  <a:ext cx="540" cy="36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04" name="Line 28"/>
                <p:cNvSpPr>
                  <a:spLocks noChangeShapeType="1"/>
                </p:cNvSpPr>
                <p:nvPr/>
              </p:nvSpPr>
              <p:spPr bwMode="auto">
                <a:xfrm>
                  <a:off x="3937" y="3952"/>
                  <a:ext cx="252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0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6457" y="3577"/>
                  <a:ext cx="198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602" name="Line 26"/>
                <p:cNvSpPr>
                  <a:spLocks noChangeShapeType="1"/>
                </p:cNvSpPr>
                <p:nvPr/>
              </p:nvSpPr>
              <p:spPr bwMode="auto">
                <a:xfrm>
                  <a:off x="8437" y="3577"/>
                  <a:ext cx="12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1597" y="4417"/>
                <a:ext cx="84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99" name="Oval 23"/>
              <p:cNvSpPr>
                <a:spLocks noChangeArrowheads="1"/>
              </p:cNvSpPr>
              <p:nvPr/>
            </p:nvSpPr>
            <p:spPr bwMode="auto">
              <a:xfrm>
                <a:off x="9337" y="3622"/>
                <a:ext cx="180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98" name="Oval 22"/>
              <p:cNvSpPr>
                <a:spLocks noChangeArrowheads="1"/>
              </p:cNvSpPr>
              <p:nvPr/>
            </p:nvSpPr>
            <p:spPr bwMode="auto">
              <a:xfrm>
                <a:off x="9337" y="4477"/>
                <a:ext cx="180" cy="72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97" name="Oval 21"/>
              <p:cNvSpPr>
                <a:spLocks noChangeArrowheads="1"/>
              </p:cNvSpPr>
              <p:nvPr/>
            </p:nvSpPr>
            <p:spPr bwMode="auto">
              <a:xfrm>
                <a:off x="9337" y="4327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937" y="3397"/>
                <a:ext cx="1" cy="1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95" name="Rectangle 19"/>
              <p:cNvSpPr>
                <a:spLocks noChangeArrowheads="1"/>
              </p:cNvSpPr>
              <p:nvPr/>
            </p:nvSpPr>
            <p:spPr bwMode="auto">
              <a:xfrm>
                <a:off x="4927" y="3967"/>
                <a:ext cx="180" cy="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4117" y="4882"/>
                <a:ext cx="1" cy="3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93" name="Line 17"/>
              <p:cNvSpPr>
                <a:spLocks noChangeShapeType="1"/>
              </p:cNvSpPr>
              <p:nvPr/>
            </p:nvSpPr>
            <p:spPr bwMode="auto">
              <a:xfrm>
                <a:off x="5916" y="4882"/>
                <a:ext cx="1" cy="3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92" name="Oval 16"/>
              <p:cNvSpPr>
                <a:spLocks noChangeArrowheads="1"/>
              </p:cNvSpPr>
              <p:nvPr/>
            </p:nvSpPr>
            <p:spPr bwMode="auto">
              <a:xfrm>
                <a:off x="4837" y="519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>
                <a:off x="4117" y="519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90" name="Line 14"/>
              <p:cNvSpPr>
                <a:spLocks noChangeShapeType="1"/>
              </p:cNvSpPr>
              <p:nvPr/>
            </p:nvSpPr>
            <p:spPr bwMode="auto">
              <a:xfrm>
                <a:off x="4117" y="5377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>
                <a:off x="5197" y="5377"/>
                <a:ext cx="72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88" name="Line 12"/>
              <p:cNvSpPr>
                <a:spLocks noChangeShapeType="1"/>
              </p:cNvSpPr>
              <p:nvPr/>
            </p:nvSpPr>
            <p:spPr bwMode="auto">
              <a:xfrm>
                <a:off x="5917" y="5197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 flipV="1">
                <a:off x="4972" y="5257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86" name="Oval 10"/>
              <p:cNvSpPr>
                <a:spLocks noChangeArrowheads="1"/>
              </p:cNvSpPr>
              <p:nvPr/>
            </p:nvSpPr>
            <p:spPr bwMode="auto">
              <a:xfrm>
                <a:off x="4297" y="3217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85" name="Line 9"/>
              <p:cNvSpPr>
                <a:spLocks noChangeShapeType="1"/>
              </p:cNvSpPr>
              <p:nvPr/>
            </p:nvSpPr>
            <p:spPr bwMode="auto">
              <a:xfrm flipV="1">
                <a:off x="4432" y="3262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>
                <a:off x="3937" y="3397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>
                <a:off x="2137" y="4297"/>
                <a:ext cx="9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82" name="AutoShape 6"/>
              <p:cNvSpPr>
                <a:spLocks/>
              </p:cNvSpPr>
              <p:nvPr/>
            </p:nvSpPr>
            <p:spPr bwMode="auto">
              <a:xfrm>
                <a:off x="6217" y="2857"/>
                <a:ext cx="1680" cy="540"/>
              </a:xfrm>
              <a:prstGeom prst="callout2">
                <a:avLst>
                  <a:gd name="adj1" fmla="val 38097"/>
                  <a:gd name="adj2" fmla="val -14417"/>
                  <a:gd name="adj3" fmla="val 38097"/>
                  <a:gd name="adj4" fmla="val -46245"/>
                  <a:gd name="adj5" fmla="val 204764"/>
                  <a:gd name="adj6" fmla="val -7868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 type="arrow" w="med" len="med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Screen &amp; frame</a:t>
                </a: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04800" y="-30374"/>
            <a:ext cx="8177240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>
                <a:solidFill>
                  <a:srgbClr val="000000"/>
                </a:solidFill>
                <a:latin typeface="Calibri" pitchFamily="34" charset="0"/>
              </a:rPr>
              <a:t>L’ULTRAVENT®, </a:t>
            </a:r>
            <a:r>
              <a:rPr lang="en-GB" sz="4400" dirty="0" smtClean="0">
                <a:solidFill>
                  <a:srgbClr val="000000"/>
                </a:solidFill>
                <a:latin typeface="Calibri" pitchFamily="34" charset="0"/>
              </a:rPr>
              <a:t>test </a:t>
            </a:r>
            <a:r>
              <a:rPr lang="en-GB" sz="4400" dirty="0" err="1" smtClean="0">
                <a:solidFill>
                  <a:srgbClr val="000000"/>
                </a:solidFill>
                <a:latin typeface="Calibri" pitchFamily="34" charset="0"/>
              </a:rPr>
              <a:t>d’aération</a:t>
            </a:r>
            <a:endParaRPr lang="en-GB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52" name="Tableau 51"/>
          <p:cNvGraphicFramePr>
            <a:graphicFrameLocks noGrp="1"/>
          </p:cNvGraphicFramePr>
          <p:nvPr/>
        </p:nvGraphicFramePr>
        <p:xfrm>
          <a:off x="1214414" y="4857760"/>
          <a:ext cx="7000924" cy="785818"/>
        </p:xfrm>
        <a:graphic>
          <a:graphicData uri="http://schemas.openxmlformats.org/drawingml/2006/table">
            <a:tbl>
              <a:tblPr/>
              <a:tblGrid>
                <a:gridCol w="7000924"/>
              </a:tblGrid>
              <a:tr h="7858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libri" pitchFamily="34" charset="0"/>
                          <a:ea typeface="Times New Roman"/>
                        </a:rPr>
                        <a:t>Experimental </a:t>
                      </a:r>
                      <a:r>
                        <a:rPr lang="en-GB" sz="1200" dirty="0">
                          <a:latin typeface="Calibri" pitchFamily="34" charset="0"/>
                          <a:ea typeface="Times New Roman"/>
                        </a:rPr>
                        <a:t>set, air speed (V) and pressure (ΔP) measurements. Test section area (0.3x0.3 m²).</a:t>
                      </a:r>
                      <a:endParaRPr lang="fr-FR" sz="10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03805"/>
      </p:ext>
    </p:extLst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7900" y="7353"/>
            <a:ext cx="8177240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Calibri" pitchFamily="34" charset="0"/>
              </a:rPr>
              <a:t>L’ULTRAVENT®, test </a:t>
            </a:r>
            <a:r>
              <a:rPr lang="en-GB" sz="4400" dirty="0" err="1" smtClean="0">
                <a:solidFill>
                  <a:srgbClr val="000000"/>
                </a:solidFill>
                <a:latin typeface="Calibri" pitchFamily="34" charset="0"/>
              </a:rPr>
              <a:t>d’exclusion</a:t>
            </a:r>
            <a:endParaRPr lang="en-GB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6017" name="Picture 1" descr="C:\Users\fmoinereau\AppData\Local\Microsoft\Windows\Temporary Internet Files\Content.Outlook\RS64UGSV\Sans tit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697" y="1285860"/>
            <a:ext cx="7715955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010906"/>
      </p:ext>
    </p:extLst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581692"/>
              </p:ext>
            </p:extLst>
          </p:nvPr>
        </p:nvGraphicFramePr>
        <p:xfrm>
          <a:off x="321568" y="1457926"/>
          <a:ext cx="4214842" cy="352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Graphique" r:id="rId5" imgW="2971890" imgH="2476331" progId="Excel.Sheet.8">
                  <p:embed/>
                </p:oleObj>
              </mc:Choice>
              <mc:Fallback>
                <p:oleObj name="Graphique" r:id="rId5" imgW="2971890" imgH="247633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" y="1457926"/>
                        <a:ext cx="4214842" cy="352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357298"/>
            <a:ext cx="44529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4268" y="90486"/>
            <a:ext cx="8177240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Calibri" pitchFamily="34" charset="0"/>
              </a:rPr>
              <a:t>L’ULTRAVENT®, </a:t>
            </a:r>
            <a:r>
              <a:rPr lang="en-GB" sz="4400" dirty="0" err="1" smtClean="0">
                <a:solidFill>
                  <a:srgbClr val="000000"/>
                </a:solidFill>
                <a:latin typeface="Calibri" pitchFamily="34" charset="0"/>
              </a:rPr>
              <a:t>résultats</a:t>
            </a:r>
            <a:r>
              <a:rPr lang="en-GB" sz="4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4400" dirty="0" err="1" smtClean="0">
                <a:solidFill>
                  <a:srgbClr val="000000"/>
                </a:solidFill>
                <a:latin typeface="Calibri" pitchFamily="34" charset="0"/>
              </a:rPr>
              <a:t>labo</a:t>
            </a:r>
            <a:endParaRPr lang="en-GB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0034" y="5286388"/>
            <a:ext cx="8177240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err="1" smtClean="0">
                <a:solidFill>
                  <a:srgbClr val="000000"/>
                </a:solidFill>
                <a:latin typeface="Calibri" pitchFamily="34" charset="0"/>
              </a:rPr>
              <a:t>Choix</a:t>
            </a:r>
            <a:r>
              <a:rPr lang="en-GB" sz="4400" dirty="0" smtClean="0">
                <a:solidFill>
                  <a:srgbClr val="000000"/>
                </a:solidFill>
                <a:latin typeface="Calibri" pitchFamily="34" charset="0"/>
              </a:rPr>
              <a:t> du </a:t>
            </a:r>
            <a:r>
              <a:rPr lang="en-GB" sz="4400" dirty="0" err="1" smtClean="0">
                <a:solidFill>
                  <a:srgbClr val="000000"/>
                </a:solidFill>
                <a:latin typeface="Calibri" pitchFamily="34" charset="0"/>
              </a:rPr>
              <a:t>meilleur</a:t>
            </a:r>
            <a:r>
              <a:rPr lang="en-GB" sz="4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4400" dirty="0" err="1" smtClean="0">
                <a:solidFill>
                  <a:srgbClr val="000000"/>
                </a:solidFill>
                <a:latin typeface="Calibri" pitchFamily="34" charset="0"/>
              </a:rPr>
              <a:t>compromis</a:t>
            </a:r>
            <a:endParaRPr lang="en-GB" sz="4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64672"/>
      </p:ext>
    </p:extLst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2771775" y="2349500"/>
            <a:ext cx="1841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304800" y="0"/>
            <a:ext cx="8177240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000000"/>
                </a:solidFill>
                <a:latin typeface="Calibri" pitchFamily="34" charset="0"/>
              </a:rPr>
              <a:t>L’ULTRAVENT®, </a:t>
            </a:r>
            <a:r>
              <a:rPr lang="en-GB" sz="4400" dirty="0" err="1" smtClean="0">
                <a:solidFill>
                  <a:srgbClr val="000000"/>
                </a:solidFill>
                <a:latin typeface="Calibri" pitchFamily="34" charset="0"/>
              </a:rPr>
              <a:t>chronologie</a:t>
            </a:r>
            <a:endParaRPr lang="en-GB" sz="4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428596" y="1285860"/>
            <a:ext cx="8858312" cy="4071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2003 :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Constat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l’existant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et des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limites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2004 :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Etablissement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du cahier des charges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Tests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d’exclusion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et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aérauliques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: 2005/2007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b="1" u="sng" dirty="0" smtClean="0">
                <a:solidFill>
                  <a:srgbClr val="000000"/>
                </a:solidFill>
                <a:latin typeface="Calibri" pitchFamily="34" charset="0"/>
              </a:rPr>
              <a:t>2008 : </a:t>
            </a:r>
            <a:r>
              <a:rPr lang="en-GB" sz="3200" b="1" u="sng" dirty="0" err="1" smtClean="0">
                <a:solidFill>
                  <a:srgbClr val="000000"/>
                </a:solidFill>
                <a:latin typeface="Calibri" pitchFamily="34" charset="0"/>
              </a:rPr>
              <a:t>Dépôt</a:t>
            </a:r>
            <a:r>
              <a:rPr lang="en-GB" sz="3200" b="1" u="sng" dirty="0" smtClean="0">
                <a:solidFill>
                  <a:srgbClr val="000000"/>
                </a:solidFill>
                <a:latin typeface="Calibri" pitchFamily="34" charset="0"/>
              </a:rPr>
              <a:t> du co-brevet INRA/Texinov</a:t>
            </a:r>
            <a:endParaRPr lang="en-GB" sz="3200" b="1" u="sng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2009-2011: Acquisition de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données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en situation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notamment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avec INRA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Alénya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(66-Perpignan)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Optimisation de la production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industrielle</a:t>
            </a:r>
            <a:endParaRPr lang="en-GB" sz="3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Réalisations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projets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pilotes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en zones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chaudes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29858"/>
      </p:ext>
    </p:extLst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ilet Texinov C1-2010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374544"/>
            <a:ext cx="6572296" cy="3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457200" y="-120467"/>
            <a:ext cx="8072494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Incidence du filet anti-insectes ULTRAVENT®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aux ouvrants d’une serre en verre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sur une culture de tomates de contre saison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62887"/>
      </p:ext>
    </p:extLst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2" descr="C:\Documents and Settings\fmoinereau\Mes documents\Mes documents\photos\OuvrantTIP250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4000502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827584" y="188640"/>
            <a:ext cx="7632847" cy="402291"/>
          </a:xfrm>
          <a:prstGeom prst="rect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FFFFFF"/>
                </a:solidFill>
                <a:latin typeface="Calibri" pitchFamily="34" charset="0"/>
              </a:rPr>
              <a:t>TIP </a:t>
            </a:r>
            <a:r>
              <a:rPr lang="en-GB" sz="2000" b="1" dirty="0">
                <a:solidFill>
                  <a:srgbClr val="FFFFFF"/>
                </a:solidFill>
                <a:latin typeface="Calibri" pitchFamily="34" charset="0"/>
              </a:rPr>
              <a:t>250  ULTRAVENT </a:t>
            </a:r>
            <a:r>
              <a:rPr lang="en-GB" sz="2000" b="1" dirty="0" err="1" smtClean="0">
                <a:solidFill>
                  <a:srgbClr val="FFFFFF"/>
                </a:solidFill>
                <a:latin typeface="Calibri" pitchFamily="34" charset="0"/>
              </a:rPr>
              <a:t>sur</a:t>
            </a:r>
            <a:r>
              <a:rPr lang="en-GB" sz="2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sz="2000" b="1" dirty="0" err="1">
                <a:solidFill>
                  <a:srgbClr val="FFFFFF"/>
                </a:solidFill>
                <a:latin typeface="Calibri" pitchFamily="34" charset="0"/>
              </a:rPr>
              <a:t>ouvrant</a:t>
            </a:r>
            <a:r>
              <a:rPr lang="en-GB" sz="2000" b="1" dirty="0">
                <a:solidFill>
                  <a:srgbClr val="FFFFFF"/>
                </a:solidFill>
                <a:latin typeface="Calibri" pitchFamily="34" charset="0"/>
              </a:rPr>
              <a:t> avec </a:t>
            </a:r>
            <a:r>
              <a:rPr lang="en-GB" sz="2000" b="1" dirty="0" err="1">
                <a:solidFill>
                  <a:srgbClr val="FFFFFF"/>
                </a:solidFill>
                <a:latin typeface="Calibri" pitchFamily="34" charset="0"/>
              </a:rPr>
              <a:t>câble</a:t>
            </a:r>
            <a:r>
              <a:rPr lang="en-GB" sz="20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sz="2000" b="1" dirty="0" err="1" smtClean="0">
                <a:solidFill>
                  <a:srgbClr val="FFFFFF"/>
                </a:solidFill>
                <a:latin typeface="Calibri" pitchFamily="34" charset="0"/>
              </a:rPr>
              <a:t>inséré</a:t>
            </a:r>
            <a:r>
              <a:rPr lang="en-GB" sz="20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sz="2000" b="1" dirty="0" err="1" smtClean="0">
                <a:solidFill>
                  <a:srgbClr val="FFFFFF"/>
                </a:solidFill>
                <a:latin typeface="Calibri" pitchFamily="34" charset="0"/>
              </a:rPr>
              <a:t>en</a:t>
            </a:r>
            <a:r>
              <a:rPr lang="en-GB" sz="2000" b="1" dirty="0" smtClean="0">
                <a:solidFill>
                  <a:srgbClr val="FFFFFF"/>
                </a:solidFill>
                <a:latin typeface="Calibri" pitchFamily="34" charset="0"/>
              </a:rPr>
              <a:t> confection</a:t>
            </a:r>
            <a:endParaRPr lang="en-GB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4993" name="Picture 1" descr="C:\Users\fmoinereau\Documents\Mes documents\ULTRAVENT\IMAG0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643314"/>
            <a:ext cx="4145280" cy="233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889350"/>
      </p:ext>
    </p:extLst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9600" y="190500"/>
            <a:ext cx="8072494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OBJECTIFS de l’étude menée a INRA </a:t>
            </a:r>
            <a:r>
              <a:rPr lang="fr-FR" sz="2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Alénya</a:t>
            </a: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(66):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A partir de 2 compartiments de serre verre équipés aux ouvrants de filets tissé 20/10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versus </a:t>
            </a:r>
            <a:r>
              <a:rPr lang="fr-FR" sz="2800" b="1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Ultravent</a:t>
            </a: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® TIP250,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mailles </a:t>
            </a: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« 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similaires 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 ’assurer de l’efficacité (exclusion insectes)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baseline="0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Valider les éléments  d’optimisation climatique mis en évidenc</a:t>
            </a: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 en labo </a:t>
            </a:r>
            <a:r>
              <a:rPr lang="fr-FR" sz="20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(INRA Sophia Antipolis/Montpellier</a:t>
            </a: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Incidences sur cultures : prophylaxie, rendement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11316"/>
      </p:ext>
    </p:extLst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105140"/>
              </p:ext>
            </p:extLst>
          </p:nvPr>
        </p:nvGraphicFramePr>
        <p:xfrm>
          <a:off x="366138" y="1438742"/>
          <a:ext cx="8697476" cy="464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Graphique" r:id="rId5" imgW="5762625" imgH="3076575" progId="Excel.Sheet.8">
                  <p:embed/>
                </p:oleObj>
              </mc:Choice>
              <mc:Fallback>
                <p:oleObj name="Graphique" r:id="rId5" imgW="5762625" imgH="30765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38" y="1438742"/>
                        <a:ext cx="8697476" cy="4643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9512" y="-47108"/>
            <a:ext cx="8583488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</a:t>
            </a:r>
            <a:r>
              <a:rPr lang="fr-FR" sz="3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raphique de suivi climatique – automne 2010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entre 2 compartiments sur delta T et delta HR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40480"/>
      </p:ext>
    </p:extLst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71472" y="1643050"/>
          <a:ext cx="7976097" cy="425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Graphique" r:id="rId5" imgW="5762625" imgH="3076575" progId="Excel.Sheet.8">
                  <p:embed/>
                </p:oleObj>
              </mc:Choice>
              <mc:Fallback>
                <p:oleObj name="Graphique" r:id="rId5" imgW="5762625" imgH="30765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643050"/>
                        <a:ext cx="7976097" cy="425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99104" y="361998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00000"/>
              </a:lnSpc>
              <a:buClrTx/>
              <a:buSzTx/>
            </a:pP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Graphique de suivi climatique –  printemps 2011 </a:t>
            </a:r>
          </a:p>
          <a:p>
            <a:pPr lvl="0" algn="ctr" defTabSz="914400">
              <a:lnSpc>
                <a:spcPct val="100000"/>
              </a:lnSpc>
              <a:buClrTx/>
              <a:buSzTx/>
            </a:pPr>
            <a:r>
              <a:rPr lang="fr-FR" sz="2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entre 2 compartiments sur delta T et delta HR</a:t>
            </a:r>
          </a:p>
        </p:txBody>
      </p:sp>
    </p:spTree>
    <p:extLst>
      <p:ext uri="{BB962C8B-B14F-4D97-AF65-F5344CB8AC3E}">
        <p14:creationId xmlns:p14="http://schemas.microsoft.com/office/powerpoint/2010/main" val="2435028406"/>
      </p:ext>
    </p:extLst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4414" y="379413"/>
            <a:ext cx="5877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Calibri" pitchFamily="34" charset="0"/>
              </a:rPr>
              <a:t>RESULTATS  CLIMATIQUES</a:t>
            </a:r>
            <a:endParaRPr lang="en-GB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1052736"/>
            <a:ext cx="7745514" cy="499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Une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température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identique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lors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périodes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chauffage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en hiver avec des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ouvertures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déshumification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moins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fréquentes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ou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importantes</a:t>
            </a:r>
            <a:endParaRPr lang="en-GB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	    </a:t>
            </a:r>
            <a:r>
              <a:rPr lang="en-GB" sz="2400" b="1" dirty="0" err="1" smtClean="0">
                <a:solidFill>
                  <a:srgbClr val="000000"/>
                </a:solidFill>
                <a:latin typeface="Calibri" pitchFamily="34" charset="0"/>
              </a:rPr>
              <a:t>Une</a:t>
            </a:r>
            <a:r>
              <a:rPr lang="en-GB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latin typeface="Calibri" pitchFamily="34" charset="0"/>
              </a:rPr>
              <a:t>consommation</a:t>
            </a:r>
            <a:r>
              <a:rPr lang="en-GB" sz="2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latin typeface="Calibri" pitchFamily="34" charset="0"/>
              </a:rPr>
              <a:t>énergétique</a:t>
            </a:r>
            <a:r>
              <a:rPr lang="en-GB" sz="2400" b="1" dirty="0" smtClean="0">
                <a:solidFill>
                  <a:srgbClr val="000000"/>
                </a:solidFill>
                <a:latin typeface="Calibri" pitchFamily="34" charset="0"/>
              </a:rPr>
              <a:t> plus </a:t>
            </a:r>
            <a:r>
              <a:rPr lang="en-GB" sz="2400" b="1" dirty="0" err="1" smtClean="0">
                <a:solidFill>
                  <a:srgbClr val="000000"/>
                </a:solidFill>
                <a:latin typeface="Calibri" pitchFamily="34" charset="0"/>
              </a:rPr>
              <a:t>basse</a:t>
            </a:r>
            <a:r>
              <a:rPr lang="en-GB" sz="2400" b="1" dirty="0" smtClean="0">
                <a:solidFill>
                  <a:srgbClr val="000000"/>
                </a:solidFill>
                <a:latin typeface="Calibri" pitchFamily="34" charset="0"/>
              </a:rPr>
              <a:t> !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Un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niveau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température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moins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élevé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, de 1 à 4°C en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période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chaude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avec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une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ambiance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différente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lumière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générant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une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gestion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PBI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différente</a:t>
            </a:r>
            <a:endParaRPr lang="en-GB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Un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taux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d’humidité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relative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toujours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inférieur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parfois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de plus de 10 points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engendrant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des conditions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significativement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différentes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voir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développement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du botrytis,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mais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aussi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</a:rPr>
              <a:t>mildiou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endParaRPr lang="fr-FR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</a:rPr>
              <a:t>Un environnement d’intervention humaine meilleur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</a:rPr>
              <a:t>   Une optimisation climatique au-delà du simple espoir   raisonnablement accordé à un simple filet</a:t>
            </a:r>
            <a:endParaRPr lang="en-GB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367750" y="2348880"/>
            <a:ext cx="571504" cy="34175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Arial Unicode MS" charset="0"/>
              </a:rPr>
              <a:t> </a:t>
            </a:r>
          </a:p>
        </p:txBody>
      </p:sp>
      <p:sp>
        <p:nvSpPr>
          <p:cNvPr id="9" name="Flèche droite 8"/>
          <p:cNvSpPr/>
          <p:nvPr/>
        </p:nvSpPr>
        <p:spPr bwMode="auto">
          <a:xfrm>
            <a:off x="357158" y="5301208"/>
            <a:ext cx="571504" cy="34175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Arial Unicode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613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71F908F7-359A-448F-AC16-8FE5CEA8273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690527"/>
            <a:ext cx="2909278" cy="2638513"/>
          </a:xfrm>
          <a:prstGeom prst="rect">
            <a:avLst/>
          </a:prstGeom>
        </p:spPr>
      </p:pic>
      <p:pic>
        <p:nvPicPr>
          <p:cNvPr id="4098" name="Image 3" descr="http://www.pointsdactu.org/IMG/jpg/02-Texi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95" y="1297674"/>
            <a:ext cx="4032449" cy="2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 4" descr="http://www.pointsdactu.org/IMG/jpg/05-Texin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16" y="4092226"/>
            <a:ext cx="4050085" cy="26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6700" y="207631"/>
            <a:ext cx="8102704" cy="627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0000"/>
                </a:solidFill>
                <a:latin typeface="Calibri" pitchFamily="34" charset="0"/>
              </a:rPr>
              <a:t>TEXINOV : </a:t>
            </a:r>
            <a:r>
              <a:rPr lang="en-GB" sz="4400" b="1" dirty="0" err="1" smtClean="0">
                <a:solidFill>
                  <a:srgbClr val="000000"/>
                </a:solidFill>
                <a:latin typeface="Calibri" pitchFamily="34" charset="0"/>
              </a:rPr>
              <a:t>seul</a:t>
            </a:r>
            <a:r>
              <a:rPr lang="en-GB" sz="4400" b="1" dirty="0" smtClean="0">
                <a:solidFill>
                  <a:srgbClr val="000000"/>
                </a:solidFill>
                <a:latin typeface="Calibri" pitchFamily="34" charset="0"/>
              </a:rPr>
              <a:t> fabricant </a:t>
            </a:r>
            <a:r>
              <a:rPr lang="en-GB" sz="4400" b="1" dirty="0" err="1" smtClean="0">
                <a:solidFill>
                  <a:srgbClr val="000000"/>
                </a:solidFill>
                <a:latin typeface="Calibri" pitchFamily="34" charset="0"/>
              </a:rPr>
              <a:t>français</a:t>
            </a:r>
            <a:endParaRPr lang="en-GB" sz="4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99" y="1057611"/>
            <a:ext cx="2276872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395" y="845881"/>
            <a:ext cx="5703389" cy="2992367"/>
          </a:xfrm>
          <a:prstGeom prst="rect">
            <a:avLst/>
          </a:prstGeom>
          <a:noFill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7744" y="3321669"/>
            <a:ext cx="5715040" cy="295719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0034" y="285728"/>
            <a:ext cx="8072494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Cinétiques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développement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du botrytis</a:t>
            </a:r>
            <a:endParaRPr lang="fr-FR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48092"/>
      </p:ext>
    </p:extLst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5288" y="285729"/>
            <a:ext cx="8177212" cy="628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0000"/>
                </a:solidFill>
                <a:latin typeface="Calibri" pitchFamily="34" charset="0"/>
              </a:rPr>
              <a:t>Diminution </a:t>
            </a:r>
            <a:r>
              <a:rPr lang="en-GB" sz="4400" b="1" dirty="0" err="1" smtClean="0">
                <a:solidFill>
                  <a:srgbClr val="000000"/>
                </a:solidFill>
                <a:latin typeface="Calibri" pitchFamily="34" charset="0"/>
              </a:rPr>
              <a:t>emploi</a:t>
            </a:r>
            <a:r>
              <a:rPr lang="en-GB" sz="4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4400" b="1" dirty="0" err="1" smtClean="0">
                <a:solidFill>
                  <a:srgbClr val="000000"/>
                </a:solidFill>
                <a:latin typeface="Calibri" pitchFamily="34" charset="0"/>
              </a:rPr>
              <a:t>phyto</a:t>
            </a:r>
            <a:r>
              <a:rPr lang="en-GB" sz="4400" b="1" dirty="0" smtClean="0">
                <a:solidFill>
                  <a:srgbClr val="000000"/>
                </a:solidFill>
                <a:latin typeface="Calibri" pitchFamily="34" charset="0"/>
              </a:rPr>
              <a:t>  =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642906" y="2143116"/>
          <a:ext cx="7572431" cy="1857388"/>
        </p:xfrm>
        <a:graphic>
          <a:graphicData uri="http://schemas.openxmlformats.org/drawingml/2006/table">
            <a:tbl>
              <a:tblPr/>
              <a:tblGrid>
                <a:gridCol w="1176375"/>
                <a:gridCol w="1067308"/>
                <a:gridCol w="981612"/>
                <a:gridCol w="981612"/>
                <a:gridCol w="981612"/>
                <a:gridCol w="981612"/>
                <a:gridCol w="701150"/>
                <a:gridCol w="701150"/>
              </a:tblGrid>
              <a:tr h="32823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>
                          <a:latin typeface="Calibri"/>
                          <a:ea typeface="Times New Roman"/>
                          <a:cs typeface="Times New Roman"/>
                        </a:rPr>
                        <a:t>Nombre de traitements phytosanitaires</a:t>
                      </a: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82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Calibri"/>
                          <a:ea typeface="Times New Roman"/>
                          <a:cs typeface="Times New Roman"/>
                        </a:rPr>
                        <a:t>Aleurodes</a:t>
                      </a: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Calibri"/>
                          <a:ea typeface="Times New Roman"/>
                          <a:cs typeface="Times New Roman"/>
                        </a:rPr>
                        <a:t>Tuta</a:t>
                      </a: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Calibri"/>
                          <a:ea typeface="Times New Roman"/>
                          <a:cs typeface="Times New Roman"/>
                        </a:rPr>
                        <a:t>Aculops</a:t>
                      </a: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Calibri"/>
                          <a:ea typeface="Times New Roman"/>
                          <a:cs typeface="Times New Roman"/>
                        </a:rPr>
                        <a:t>Noctuelles</a:t>
                      </a: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Calibri"/>
                          <a:ea typeface="Times New Roman"/>
                          <a:cs typeface="Times New Roman"/>
                        </a:rPr>
                        <a:t>Acariens</a:t>
                      </a: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Calibri"/>
                          <a:ea typeface="Times New Roman"/>
                          <a:cs typeface="Times New Roman"/>
                        </a:rPr>
                        <a:t>Botrytis</a:t>
                      </a: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1" i="1">
                          <a:latin typeface="Calibri"/>
                          <a:ea typeface="Times New Roman"/>
                          <a:cs typeface="Times New Roman"/>
                        </a:rPr>
                        <a:t>Oïdium</a:t>
                      </a:r>
                    </a:p>
                  </a:txBody>
                  <a:tcPr marL="43901" marR="43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Témoin</a:t>
                      </a:r>
                      <a:endParaRPr lang="fr-FR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6 (L) + 1 (G)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1 (L) + 10 (G)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2 (L)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1 (L)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1 (L) + 1 (G)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1 (G)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1 (G)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ULTRAVENT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5 (G)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8 (L) + 2 (G)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  <a:endParaRPr lang="fr-FR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1 (L) + 1 (G)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>
                          <a:latin typeface="Arial Narrow"/>
                          <a:ea typeface="Times New Roman"/>
                          <a:cs typeface="Times New Roman"/>
                        </a:rPr>
                        <a:t>1 (G)</a:t>
                      </a:r>
                      <a:endParaRPr lang="fr-FR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Arial Narrow"/>
                          <a:ea typeface="Times New Roman"/>
                          <a:cs typeface="Times New Roman"/>
                        </a:rPr>
                        <a:t>3 (G)</a:t>
                      </a:r>
                      <a:endParaRPr lang="fr-FR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3901" marR="43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00100" y="4429132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00000"/>
              </a:lnSpc>
              <a:buClrTx/>
              <a:buSzTx/>
            </a:pPr>
            <a:r>
              <a:rPr lang="fr-FR" u="sng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Tableau 2</a:t>
            </a:r>
            <a:r>
              <a:rPr lang="fr-FR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: Nombre de traitements phytosanitaires réalisés dans les serres Témoin et </a:t>
            </a:r>
            <a:r>
              <a:rPr lang="fr-FR" dirty="0" err="1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Ultravent</a:t>
            </a:r>
            <a:r>
              <a:rPr lang="fr-FR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durant toute la culture en localisé sur foyer (L) et généralisé sur la culture (G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)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2857488" cy="119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414044"/>
      </p:ext>
    </p:extLst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8611273" cy="172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64315" y="332656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</a:rPr>
              <a:t>RESULTATS  AGRONOMIQUES</a:t>
            </a:r>
            <a:endParaRPr lang="en-GB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7158" y="3429000"/>
            <a:ext cx="8286808" cy="3214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Les </a:t>
            </a:r>
            <a:r>
              <a:rPr lang="en-GB" b="1" dirty="0" err="1" smtClean="0">
                <a:solidFill>
                  <a:srgbClr val="000000"/>
                </a:solidFill>
                <a:latin typeface="Calibri" pitchFamily="34" charset="0"/>
              </a:rPr>
              <a:t>résultats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 font </a:t>
            </a:r>
            <a:r>
              <a:rPr lang="en-GB" b="1" dirty="0" err="1" smtClean="0">
                <a:solidFill>
                  <a:srgbClr val="000000"/>
                </a:solidFill>
                <a:latin typeface="Calibri" pitchFamily="34" charset="0"/>
              </a:rPr>
              <a:t>apparaitre</a:t>
            </a:r>
            <a:r>
              <a:rPr lang="en-GB" b="1" dirty="0" smtClean="0">
                <a:solidFill>
                  <a:srgbClr val="000000"/>
                </a:solidFill>
                <a:latin typeface="Calibri" pitchFamily="34" charset="0"/>
              </a:rPr>
              <a:t> :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Un gain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significatif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des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poids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moyen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tout au long du cycle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Avec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une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corrélation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sur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le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rendement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commercialisable</a:t>
            </a:r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De plus beaux fruits et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moins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déchets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en final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Ces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résultats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sont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ponctuels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: on ne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peut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extrapoler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à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toutes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situations,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il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y a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simplement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une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orientation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très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positive.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69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440160"/>
          </a:xfrm>
        </p:spPr>
        <p:txBody>
          <a:bodyPr>
            <a:normAutofit/>
          </a:bodyPr>
          <a:lstStyle/>
          <a:p>
            <a:r>
              <a:rPr lang="fr-FR" dirty="0" smtClean="0"/>
              <a:t>Ultra-R ®, une évolution récente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07504" y="1268760"/>
            <a:ext cx="8424936" cy="5544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 smtClean="0">
                <a:solidFill>
                  <a:srgbClr val="000000"/>
                </a:solidFill>
              </a:rPr>
              <a:t>TIP 250 (</a:t>
            </a:r>
            <a:r>
              <a:rPr lang="en-GB" sz="2800" dirty="0" err="1" smtClean="0">
                <a:solidFill>
                  <a:srgbClr val="000000"/>
                </a:solidFill>
              </a:rPr>
              <a:t>Ultravent</a:t>
            </a:r>
            <a:r>
              <a:rPr lang="en-GB" sz="2800" dirty="0" smtClean="0">
                <a:solidFill>
                  <a:srgbClr val="000000"/>
                </a:solidFill>
              </a:rPr>
              <a:t>®) a </a:t>
            </a:r>
            <a:r>
              <a:rPr lang="en-GB" sz="2800" dirty="0" err="1" smtClean="0">
                <a:solidFill>
                  <a:srgbClr val="000000"/>
                </a:solidFill>
              </a:rPr>
              <a:t>démontré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son </a:t>
            </a:r>
            <a:r>
              <a:rPr lang="en-GB" sz="2800" dirty="0" err="1" smtClean="0">
                <a:solidFill>
                  <a:srgbClr val="000000"/>
                </a:solidFill>
              </a:rPr>
              <a:t>intérêt</a:t>
            </a:r>
            <a:r>
              <a:rPr lang="en-GB" sz="2800" dirty="0" smtClean="0">
                <a:solidFill>
                  <a:srgbClr val="000000"/>
                </a:solidFill>
              </a:rPr>
              <a:t> et </a:t>
            </a:r>
            <a:r>
              <a:rPr lang="en-GB" sz="2800" dirty="0" err="1" smtClean="0">
                <a:solidFill>
                  <a:srgbClr val="000000"/>
                </a:solidFill>
              </a:rPr>
              <a:t>certaines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limites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dans</a:t>
            </a:r>
            <a:r>
              <a:rPr lang="en-GB" sz="2800" dirty="0" smtClean="0">
                <a:solidFill>
                  <a:srgbClr val="000000"/>
                </a:solidFill>
              </a:rPr>
              <a:t> son usage.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Afin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d’adapter</a:t>
            </a:r>
            <a:r>
              <a:rPr lang="en-GB" sz="2800" dirty="0" smtClean="0">
                <a:solidFill>
                  <a:srgbClr val="000000"/>
                </a:solidFill>
              </a:rPr>
              <a:t> le </a:t>
            </a:r>
            <a:r>
              <a:rPr lang="en-GB" sz="2800" dirty="0" err="1" smtClean="0">
                <a:solidFill>
                  <a:srgbClr val="000000"/>
                </a:solidFill>
              </a:rPr>
              <a:t>produit</a:t>
            </a:r>
            <a:r>
              <a:rPr lang="en-GB" sz="2800" dirty="0" smtClean="0">
                <a:solidFill>
                  <a:srgbClr val="000000"/>
                </a:solidFill>
              </a:rPr>
              <a:t> a des conditions plus </a:t>
            </a:r>
            <a:r>
              <a:rPr lang="en-GB" sz="2800" dirty="0" err="1" smtClean="0">
                <a:solidFill>
                  <a:srgbClr val="000000"/>
                </a:solidFill>
              </a:rPr>
              <a:t>extrêmes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notamment</a:t>
            </a:r>
            <a:r>
              <a:rPr lang="en-GB" sz="2800" dirty="0" smtClean="0">
                <a:solidFill>
                  <a:srgbClr val="000000"/>
                </a:solidFill>
              </a:rPr>
              <a:t> sur </a:t>
            </a:r>
            <a:r>
              <a:rPr lang="en-GB" sz="2800" dirty="0" err="1" smtClean="0">
                <a:solidFill>
                  <a:srgbClr val="000000"/>
                </a:solidFill>
              </a:rPr>
              <a:t>ouvrants</a:t>
            </a:r>
            <a:r>
              <a:rPr lang="en-GB" sz="2800" dirty="0" smtClean="0">
                <a:solidFill>
                  <a:srgbClr val="000000"/>
                </a:solidFill>
              </a:rPr>
              <a:t> de </a:t>
            </a:r>
            <a:r>
              <a:rPr lang="en-GB" sz="2800" dirty="0" err="1" smtClean="0">
                <a:solidFill>
                  <a:srgbClr val="000000"/>
                </a:solidFill>
              </a:rPr>
              <a:t>serre</a:t>
            </a:r>
            <a:r>
              <a:rPr lang="en-GB" sz="2800" dirty="0" smtClean="0">
                <a:solidFill>
                  <a:srgbClr val="000000"/>
                </a:solidFill>
              </a:rPr>
              <a:t>, son </a:t>
            </a:r>
            <a:r>
              <a:rPr lang="en-GB" sz="2800" dirty="0" err="1" smtClean="0">
                <a:solidFill>
                  <a:srgbClr val="000000"/>
                </a:solidFill>
              </a:rPr>
              <a:t>évolution</a:t>
            </a:r>
            <a:r>
              <a:rPr lang="en-GB" sz="2800" dirty="0" smtClean="0">
                <a:solidFill>
                  <a:srgbClr val="000000"/>
                </a:solidFill>
              </a:rPr>
              <a:t> a </a:t>
            </a:r>
            <a:r>
              <a:rPr lang="en-GB" sz="2800" dirty="0" err="1" smtClean="0">
                <a:solidFill>
                  <a:srgbClr val="000000"/>
                </a:solidFill>
              </a:rPr>
              <a:t>été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developpé</a:t>
            </a:r>
            <a:r>
              <a:rPr lang="en-GB" sz="2800" dirty="0" smtClean="0">
                <a:solidFill>
                  <a:srgbClr val="000000"/>
                </a:solidFill>
              </a:rPr>
              <a:t> avec TIP260 (Ultra-R®)</a:t>
            </a:r>
            <a:endParaRPr lang="en-GB" sz="28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 smtClean="0">
                <a:solidFill>
                  <a:srgbClr val="000000"/>
                </a:solidFill>
              </a:rPr>
              <a:t>Un </a:t>
            </a:r>
            <a:r>
              <a:rPr lang="en-GB" sz="2800" dirty="0" err="1" smtClean="0">
                <a:solidFill>
                  <a:srgbClr val="000000"/>
                </a:solidFill>
              </a:rPr>
              <a:t>projet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collaboratif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en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cours</a:t>
            </a:r>
            <a:r>
              <a:rPr lang="en-GB" sz="2800" dirty="0" smtClean="0">
                <a:solidFill>
                  <a:srgbClr val="000000"/>
                </a:solidFill>
              </a:rPr>
              <a:t>, avec un important </a:t>
            </a:r>
            <a:r>
              <a:rPr lang="en-GB" sz="2800" dirty="0" err="1" smtClean="0">
                <a:solidFill>
                  <a:srgbClr val="000000"/>
                </a:solidFill>
              </a:rPr>
              <a:t>constructeur</a:t>
            </a:r>
            <a:r>
              <a:rPr lang="en-GB" sz="2800" dirty="0" smtClean="0">
                <a:solidFill>
                  <a:srgbClr val="000000"/>
                </a:solidFill>
              </a:rPr>
              <a:t> de </a:t>
            </a:r>
            <a:r>
              <a:rPr lang="en-GB" sz="2800" dirty="0" err="1" smtClean="0">
                <a:solidFill>
                  <a:srgbClr val="000000"/>
                </a:solidFill>
              </a:rPr>
              <a:t>serre</a:t>
            </a:r>
            <a:r>
              <a:rPr lang="en-GB" sz="2800" dirty="0" smtClean="0">
                <a:solidFill>
                  <a:srgbClr val="000000"/>
                </a:solidFill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</a:rPr>
              <a:t>devrait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permettre</a:t>
            </a:r>
            <a:r>
              <a:rPr lang="en-GB" sz="2800" dirty="0" smtClean="0">
                <a:solidFill>
                  <a:srgbClr val="000000"/>
                </a:solidFill>
              </a:rPr>
              <a:t>, sous un an, </a:t>
            </a:r>
            <a:r>
              <a:rPr lang="en-GB" sz="2800" dirty="0" err="1" smtClean="0">
                <a:solidFill>
                  <a:srgbClr val="000000"/>
                </a:solidFill>
              </a:rPr>
              <a:t>une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offre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complète</a:t>
            </a:r>
            <a:r>
              <a:rPr lang="en-GB" sz="2800" dirty="0" smtClean="0">
                <a:solidFill>
                  <a:srgbClr val="000000"/>
                </a:solidFill>
              </a:rPr>
              <a:t> “</a:t>
            </a:r>
            <a:r>
              <a:rPr lang="en-GB" sz="2800" dirty="0" err="1" smtClean="0">
                <a:solidFill>
                  <a:srgbClr val="000000"/>
                </a:solidFill>
              </a:rPr>
              <a:t>mécanisée</a:t>
            </a:r>
            <a:r>
              <a:rPr lang="en-GB" sz="2800" dirty="0" smtClean="0">
                <a:solidFill>
                  <a:srgbClr val="000000"/>
                </a:solidFill>
              </a:rPr>
              <a:t>”  sur </a:t>
            </a:r>
            <a:r>
              <a:rPr lang="en-GB" sz="2800" dirty="0" err="1" smtClean="0">
                <a:solidFill>
                  <a:srgbClr val="000000"/>
                </a:solidFill>
              </a:rPr>
              <a:t>ouvrant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 err="1" smtClean="0">
                <a:solidFill>
                  <a:srgbClr val="000000"/>
                </a:solidFill>
              </a:rPr>
              <a:t>Ainsi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intégré</a:t>
            </a:r>
            <a:r>
              <a:rPr lang="en-GB" sz="2800" dirty="0" smtClean="0">
                <a:solidFill>
                  <a:srgbClr val="000000"/>
                </a:solidFill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</a:rPr>
              <a:t>ce</a:t>
            </a:r>
            <a:r>
              <a:rPr lang="en-GB" sz="2800" dirty="0" smtClean="0">
                <a:solidFill>
                  <a:srgbClr val="000000"/>
                </a:solidFill>
              </a:rPr>
              <a:t> filet insect-proof  </a:t>
            </a:r>
            <a:r>
              <a:rPr lang="en-GB" sz="2800" dirty="0" err="1" smtClean="0">
                <a:solidFill>
                  <a:srgbClr val="000000"/>
                </a:solidFill>
              </a:rPr>
              <a:t>offrira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une</a:t>
            </a:r>
            <a:r>
              <a:rPr lang="en-GB" sz="2800" dirty="0" smtClean="0">
                <a:solidFill>
                  <a:srgbClr val="000000"/>
                </a:solidFill>
              </a:rPr>
              <a:t> protection physique </a:t>
            </a:r>
            <a:r>
              <a:rPr lang="en-GB" sz="2800" dirty="0" err="1" smtClean="0">
                <a:solidFill>
                  <a:srgbClr val="000000"/>
                </a:solidFill>
              </a:rPr>
              <a:t>optimale</a:t>
            </a:r>
            <a:r>
              <a:rPr lang="en-GB" sz="2800" dirty="0" smtClean="0">
                <a:solidFill>
                  <a:srgbClr val="000000"/>
                </a:solidFill>
              </a:rPr>
              <a:t>, plus </a:t>
            </a:r>
            <a:r>
              <a:rPr lang="en-GB" sz="2800" dirty="0" err="1" smtClean="0">
                <a:solidFill>
                  <a:srgbClr val="000000"/>
                </a:solidFill>
              </a:rPr>
              <a:t>respectueuse</a:t>
            </a:r>
            <a:r>
              <a:rPr lang="en-GB" sz="2800" dirty="0" smtClean="0">
                <a:solidFill>
                  <a:srgbClr val="000000"/>
                </a:solidFill>
              </a:rPr>
              <a:t> de </a:t>
            </a:r>
            <a:r>
              <a:rPr lang="en-GB" sz="2800" dirty="0" err="1" smtClean="0">
                <a:solidFill>
                  <a:srgbClr val="000000"/>
                </a:solidFill>
              </a:rPr>
              <a:t>l’environnement</a:t>
            </a:r>
            <a:r>
              <a:rPr lang="en-GB" sz="2800" dirty="0" smtClean="0">
                <a:solidFill>
                  <a:srgbClr val="000000"/>
                </a:solidFill>
              </a:rPr>
              <a:t> avec de </a:t>
            </a:r>
            <a:r>
              <a:rPr lang="en-GB" sz="2800" dirty="0" err="1" smtClean="0">
                <a:solidFill>
                  <a:srgbClr val="000000"/>
                </a:solidFill>
              </a:rPr>
              <a:t>meilleures</a:t>
            </a:r>
            <a:r>
              <a:rPr lang="en-GB" sz="2800" dirty="0" smtClean="0">
                <a:solidFill>
                  <a:srgbClr val="000000"/>
                </a:solidFill>
              </a:rPr>
              <a:t> performances de production.</a:t>
            </a: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   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filets IP, plus performants!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361C-BD14-0741-83A8-767AB2F151C8}" type="datetime1">
              <a:rPr lang="fr-FR" smtClean="0"/>
              <a:pPr/>
              <a:t>25/05/2018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Texinov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39552" y="1340768"/>
            <a:ext cx="7848872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b="1" dirty="0" smtClean="0">
                <a:solidFill>
                  <a:srgbClr val="000000"/>
                </a:solidFill>
              </a:rPr>
              <a:t>La </a:t>
            </a:r>
            <a:r>
              <a:rPr lang="en-GB" b="1" dirty="0" err="1" smtClean="0">
                <a:solidFill>
                  <a:srgbClr val="000000"/>
                </a:solidFill>
              </a:rPr>
              <a:t>technologie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utilisée</a:t>
            </a:r>
            <a:r>
              <a:rPr lang="en-GB" b="1" dirty="0" smtClean="0">
                <a:solidFill>
                  <a:srgbClr val="000000"/>
                </a:solidFill>
              </a:rPr>
              <a:t> (tricot </a:t>
            </a:r>
            <a:r>
              <a:rPr lang="en-GB" b="1" dirty="0" err="1" smtClean="0">
                <a:solidFill>
                  <a:srgbClr val="000000"/>
                </a:solidFill>
              </a:rPr>
              <a:t>indémaillable</a:t>
            </a:r>
            <a:r>
              <a:rPr lang="en-GB" b="1" dirty="0" smtClean="0">
                <a:solidFill>
                  <a:srgbClr val="000000"/>
                </a:solidFill>
              </a:rPr>
              <a:t>) </a:t>
            </a:r>
            <a:r>
              <a:rPr lang="en-GB" b="1" dirty="0" err="1" smtClean="0">
                <a:solidFill>
                  <a:srgbClr val="000000"/>
                </a:solidFill>
              </a:rPr>
              <a:t>permet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l’usage</a:t>
            </a:r>
            <a:r>
              <a:rPr lang="en-GB" b="1" dirty="0" smtClean="0">
                <a:solidFill>
                  <a:srgbClr val="000000"/>
                </a:solidFill>
              </a:rPr>
              <a:t> de </a:t>
            </a:r>
            <a:r>
              <a:rPr lang="en-GB" b="1" dirty="0" err="1" smtClean="0">
                <a:solidFill>
                  <a:srgbClr val="000000"/>
                </a:solidFill>
              </a:rPr>
              <a:t>fils</a:t>
            </a:r>
            <a:r>
              <a:rPr lang="en-GB" b="1" dirty="0" smtClean="0">
                <a:solidFill>
                  <a:srgbClr val="000000"/>
                </a:solidFill>
              </a:rPr>
              <a:t> fins et </a:t>
            </a:r>
            <a:r>
              <a:rPr lang="en-GB" b="1" dirty="0" err="1" smtClean="0">
                <a:solidFill>
                  <a:srgbClr val="000000"/>
                </a:solidFill>
              </a:rPr>
              <a:t>résistants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ce</a:t>
            </a:r>
            <a:r>
              <a:rPr lang="en-GB" b="1" dirty="0" smtClean="0">
                <a:solidFill>
                  <a:srgbClr val="000000"/>
                </a:solidFill>
              </a:rPr>
              <a:t> qui a  </a:t>
            </a:r>
            <a:r>
              <a:rPr lang="en-GB" b="1" dirty="0" err="1" smtClean="0">
                <a:solidFill>
                  <a:srgbClr val="000000"/>
                </a:solidFill>
              </a:rPr>
              <a:t>permis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d’obtenir</a:t>
            </a:r>
            <a:r>
              <a:rPr lang="en-GB" b="1" dirty="0" smtClean="0">
                <a:solidFill>
                  <a:srgbClr val="000000"/>
                </a:solidFill>
              </a:rPr>
              <a:t> les </a:t>
            </a:r>
            <a:r>
              <a:rPr lang="en-GB" b="1" dirty="0" err="1" smtClean="0">
                <a:solidFill>
                  <a:srgbClr val="000000"/>
                </a:solidFill>
              </a:rPr>
              <a:t>meilleurs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compromis</a:t>
            </a:r>
            <a:r>
              <a:rPr lang="en-GB" b="1" dirty="0" smtClean="0">
                <a:solidFill>
                  <a:srgbClr val="000000"/>
                </a:solidFill>
              </a:rPr>
              <a:t> (</a:t>
            </a:r>
            <a:r>
              <a:rPr lang="en-GB" b="1" dirty="0" err="1" smtClean="0">
                <a:solidFill>
                  <a:srgbClr val="000000"/>
                </a:solidFill>
              </a:rPr>
              <a:t>exlusion</a:t>
            </a:r>
            <a:r>
              <a:rPr lang="en-GB" b="1" dirty="0" smtClean="0">
                <a:solidFill>
                  <a:srgbClr val="000000"/>
                </a:solidFill>
              </a:rPr>
              <a:t>/</a:t>
            </a:r>
            <a:r>
              <a:rPr lang="en-GB" b="1" dirty="0" err="1" smtClean="0">
                <a:solidFill>
                  <a:srgbClr val="000000"/>
                </a:solidFill>
              </a:rPr>
              <a:t>climat</a:t>
            </a:r>
            <a:r>
              <a:rPr lang="en-GB" b="1" dirty="0" smtClean="0">
                <a:solidFill>
                  <a:srgbClr val="000000"/>
                </a:solidFill>
              </a:rPr>
              <a:t>):</a:t>
            </a: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b="1" dirty="0" smtClean="0">
                <a:solidFill>
                  <a:srgbClr val="000000"/>
                </a:solidFill>
              </a:rPr>
              <a:t>-&gt; </a:t>
            </a:r>
            <a:r>
              <a:rPr lang="en-GB" b="1" dirty="0" err="1" smtClean="0">
                <a:solidFill>
                  <a:srgbClr val="000000"/>
                </a:solidFill>
              </a:rPr>
              <a:t>En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plein</a:t>
            </a:r>
            <a:r>
              <a:rPr lang="en-GB" b="1" dirty="0" smtClean="0">
                <a:solidFill>
                  <a:srgbClr val="000000"/>
                </a:solidFill>
              </a:rPr>
              <a:t> champ, avec FILBIO </a:t>
            </a:r>
            <a:r>
              <a:rPr lang="en-GB" b="1" dirty="0" err="1" smtClean="0">
                <a:solidFill>
                  <a:srgbClr val="000000"/>
                </a:solidFill>
              </a:rPr>
              <a:t>decliné</a:t>
            </a:r>
            <a:r>
              <a:rPr lang="en-GB" b="1" dirty="0" smtClean="0">
                <a:solidFill>
                  <a:srgbClr val="000000"/>
                </a:solidFill>
              </a:rPr>
              <a:t> sous de </a:t>
            </a:r>
            <a:r>
              <a:rPr lang="en-GB" b="1" dirty="0" err="1" smtClean="0">
                <a:solidFill>
                  <a:srgbClr val="000000"/>
                </a:solidFill>
              </a:rPr>
              <a:t>nombreuses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références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dont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sa</a:t>
            </a:r>
            <a:r>
              <a:rPr lang="en-GB" b="1" dirty="0" smtClean="0">
                <a:solidFill>
                  <a:srgbClr val="000000"/>
                </a:solidFill>
              </a:rPr>
              <a:t> version compostable </a:t>
            </a:r>
            <a:r>
              <a:rPr lang="en-GB" b="1" dirty="0" err="1" smtClean="0">
                <a:solidFill>
                  <a:srgbClr val="000000"/>
                </a:solidFill>
              </a:rPr>
              <a:t>en</a:t>
            </a:r>
            <a:r>
              <a:rPr lang="en-GB" b="1" dirty="0" smtClean="0">
                <a:solidFill>
                  <a:srgbClr val="000000"/>
                </a:solidFill>
              </a:rPr>
              <a:t> PLA (539)</a:t>
            </a: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b="1" dirty="0" smtClean="0">
                <a:solidFill>
                  <a:srgbClr val="000000"/>
                </a:solidFill>
              </a:rPr>
              <a:t>-&gt; Sur structure :</a:t>
            </a: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b="1" dirty="0" smtClean="0">
                <a:solidFill>
                  <a:srgbClr val="000000"/>
                </a:solidFill>
              </a:rPr>
              <a:t>Avec ULTRAVENT® , co –brevet INRA , beaucoup plus </a:t>
            </a:r>
            <a:r>
              <a:rPr lang="en-GB" b="1" dirty="0" err="1" smtClean="0">
                <a:solidFill>
                  <a:srgbClr val="000000"/>
                </a:solidFill>
              </a:rPr>
              <a:t>aéré</a:t>
            </a:r>
            <a:r>
              <a:rPr lang="en-GB" b="1" dirty="0" smtClean="0">
                <a:solidFill>
                  <a:srgbClr val="000000"/>
                </a:solidFill>
              </a:rPr>
              <a:t> que des </a:t>
            </a:r>
            <a:r>
              <a:rPr lang="en-GB" b="1" dirty="0" err="1" smtClean="0">
                <a:solidFill>
                  <a:srgbClr val="000000"/>
                </a:solidFill>
              </a:rPr>
              <a:t>produits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tissés</a:t>
            </a:r>
            <a:r>
              <a:rPr lang="en-GB" b="1" dirty="0" smtClean="0">
                <a:solidFill>
                  <a:srgbClr val="000000"/>
                </a:solidFill>
              </a:rPr>
              <a:t> type 20/10 et </a:t>
            </a:r>
            <a:r>
              <a:rPr lang="en-GB" b="1" dirty="0" err="1" smtClean="0">
                <a:solidFill>
                  <a:srgbClr val="000000"/>
                </a:solidFill>
              </a:rPr>
              <a:t>engendre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donc</a:t>
            </a:r>
            <a:r>
              <a:rPr lang="en-GB" b="1" dirty="0" smtClean="0">
                <a:solidFill>
                  <a:srgbClr val="000000"/>
                </a:solidFill>
              </a:rPr>
              <a:t> un micro-</a:t>
            </a:r>
            <a:r>
              <a:rPr lang="en-GB" b="1" dirty="0" err="1" smtClean="0">
                <a:solidFill>
                  <a:srgbClr val="000000"/>
                </a:solidFill>
              </a:rPr>
              <a:t>climat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optimisé</a:t>
            </a:r>
            <a:r>
              <a:rPr lang="en-GB" b="1" dirty="0" smtClean="0">
                <a:solidFill>
                  <a:srgbClr val="000000"/>
                </a:solidFill>
              </a:rPr>
              <a:t> : les </a:t>
            </a:r>
            <a:r>
              <a:rPr lang="en-GB" b="1" dirty="0" err="1" smtClean="0">
                <a:solidFill>
                  <a:srgbClr val="000000"/>
                </a:solidFill>
              </a:rPr>
              <a:t>résultats</a:t>
            </a:r>
            <a:r>
              <a:rPr lang="en-GB" b="1" dirty="0" smtClean="0">
                <a:solidFill>
                  <a:srgbClr val="000000"/>
                </a:solidFill>
              </a:rPr>
              <a:t> sous </a:t>
            </a:r>
            <a:r>
              <a:rPr lang="en-GB" b="1" dirty="0" err="1" smtClean="0">
                <a:solidFill>
                  <a:srgbClr val="000000"/>
                </a:solidFill>
              </a:rPr>
              <a:t>serres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en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sont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profondément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</a:rPr>
              <a:t>améliorés</a:t>
            </a:r>
            <a:endParaRPr lang="en-GB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b="1" dirty="0" smtClean="0">
                <a:solidFill>
                  <a:srgbClr val="000000"/>
                </a:solidFill>
              </a:rPr>
              <a:t>Avec ULTRA-R®, </a:t>
            </a:r>
            <a:r>
              <a:rPr lang="en-GB" b="1" dirty="0" err="1" smtClean="0">
                <a:solidFill>
                  <a:srgbClr val="000000"/>
                </a:solidFill>
              </a:rPr>
              <a:t>c’est</a:t>
            </a:r>
            <a:r>
              <a:rPr lang="en-GB" b="1" dirty="0" smtClean="0">
                <a:solidFill>
                  <a:srgbClr val="000000"/>
                </a:solidFill>
              </a:rPr>
              <a:t> la </a:t>
            </a:r>
            <a:r>
              <a:rPr lang="en-GB" b="1" dirty="0" err="1" smtClean="0">
                <a:solidFill>
                  <a:srgbClr val="000000"/>
                </a:solidFill>
              </a:rPr>
              <a:t>parfaite</a:t>
            </a:r>
            <a:r>
              <a:rPr lang="en-GB" b="1" dirty="0" smtClean="0">
                <a:solidFill>
                  <a:srgbClr val="000000"/>
                </a:solidFill>
              </a:rPr>
              <a:t> adaptation sur </a:t>
            </a:r>
            <a:r>
              <a:rPr lang="en-GB" b="1" dirty="0" err="1" smtClean="0">
                <a:solidFill>
                  <a:srgbClr val="000000"/>
                </a:solidFill>
              </a:rPr>
              <a:t>ouvrant</a:t>
            </a:r>
            <a:r>
              <a:rPr lang="en-GB" b="1" dirty="0" smtClean="0">
                <a:solidFill>
                  <a:srgbClr val="000000"/>
                </a:solidFill>
              </a:rPr>
              <a:t> de </a:t>
            </a:r>
            <a:r>
              <a:rPr lang="en-GB" b="1" dirty="0" err="1" smtClean="0">
                <a:solidFill>
                  <a:srgbClr val="000000"/>
                </a:solidFill>
              </a:rPr>
              <a:t>serre</a:t>
            </a:r>
            <a:r>
              <a:rPr lang="en-GB" b="1" dirty="0" smtClean="0">
                <a:solidFill>
                  <a:srgbClr val="000000"/>
                </a:solidFill>
              </a:rPr>
              <a:t> qui se </a:t>
            </a:r>
            <a:r>
              <a:rPr lang="en-GB" b="1" dirty="0" err="1" smtClean="0">
                <a:solidFill>
                  <a:srgbClr val="000000"/>
                </a:solidFill>
              </a:rPr>
              <a:t>dessine</a:t>
            </a:r>
            <a:r>
              <a:rPr lang="en-GB" b="1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b="1" dirty="0" err="1" smtClean="0">
                <a:solidFill>
                  <a:srgbClr val="00B050"/>
                </a:solidFill>
              </a:rPr>
              <a:t>Merci</a:t>
            </a:r>
            <a:r>
              <a:rPr lang="en-GB" b="1" dirty="0" smtClean="0">
                <a:solidFill>
                  <a:srgbClr val="00B050"/>
                </a:solidFill>
              </a:rPr>
              <a:t> de </a:t>
            </a:r>
            <a:r>
              <a:rPr lang="en-GB" b="1" dirty="0" err="1" smtClean="0">
                <a:solidFill>
                  <a:srgbClr val="00B050"/>
                </a:solidFill>
              </a:rPr>
              <a:t>votre</a:t>
            </a:r>
            <a:r>
              <a:rPr lang="en-GB" b="1" dirty="0" smtClean="0">
                <a:solidFill>
                  <a:srgbClr val="00B050"/>
                </a:solidFill>
              </a:rPr>
              <a:t> attention (plus </a:t>
            </a:r>
            <a:r>
              <a:rPr lang="en-GB" b="1" dirty="0" err="1" smtClean="0">
                <a:solidFill>
                  <a:srgbClr val="00B050"/>
                </a:solidFill>
              </a:rPr>
              <a:t>d’informations</a:t>
            </a:r>
            <a:r>
              <a:rPr lang="en-GB" b="1" dirty="0" smtClean="0">
                <a:solidFill>
                  <a:srgbClr val="00B050"/>
                </a:solidFill>
              </a:rPr>
              <a:t> sur </a:t>
            </a:r>
            <a:r>
              <a:rPr lang="en-GB" b="1" dirty="0" smtClean="0">
                <a:solidFill>
                  <a:srgbClr val="000000"/>
                </a:solidFill>
              </a:rPr>
              <a:t>www.texinov.com). 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2771775" y="2349500"/>
            <a:ext cx="1841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285720" y="857232"/>
            <a:ext cx="8177240" cy="857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err="1" smtClean="0">
                <a:solidFill>
                  <a:srgbClr val="000000"/>
                </a:solidFill>
                <a:latin typeface="Calibri" pitchFamily="34" charset="0"/>
              </a:rPr>
              <a:t>Avantage</a:t>
            </a:r>
            <a:r>
              <a:rPr lang="en-GB" sz="4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4400" b="1" dirty="0" err="1" smtClean="0">
                <a:solidFill>
                  <a:srgbClr val="000000"/>
                </a:solidFill>
                <a:latin typeface="Calibri" pitchFamily="34" charset="0"/>
              </a:rPr>
              <a:t>technologique</a:t>
            </a:r>
            <a:r>
              <a:rPr lang="en-GB" sz="4400" b="1" dirty="0" smtClean="0">
                <a:solidFill>
                  <a:srgbClr val="000000"/>
                </a:solidFill>
                <a:latin typeface="Calibri" pitchFamily="34" charset="0"/>
              </a:rPr>
              <a:t> : 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0000"/>
                </a:solidFill>
                <a:latin typeface="Calibri" pitchFamily="34" charset="0"/>
              </a:rPr>
              <a:t>usages de </a:t>
            </a:r>
            <a:r>
              <a:rPr lang="en-GB" sz="4400" b="1" dirty="0" err="1" smtClean="0">
                <a:solidFill>
                  <a:srgbClr val="000000"/>
                </a:solidFill>
                <a:latin typeface="Calibri" pitchFamily="34" charset="0"/>
              </a:rPr>
              <a:t>fils</a:t>
            </a:r>
            <a:r>
              <a:rPr lang="en-GB" sz="4400" b="1" dirty="0" smtClean="0">
                <a:solidFill>
                  <a:srgbClr val="000000"/>
                </a:solidFill>
                <a:latin typeface="Calibri" pitchFamily="34" charset="0"/>
              </a:rPr>
              <a:t> plus fins...</a:t>
            </a:r>
            <a:endParaRPr lang="en-GB" sz="4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714348" y="1214422"/>
            <a:ext cx="8429652" cy="460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671609"/>
            <a:ext cx="737240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849824"/>
      </p:ext>
    </p:extLst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2771775" y="2349500"/>
            <a:ext cx="1841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33" name="Rectangle 8"/>
          <p:cNvSpPr>
            <a:spLocks noChangeArrowheads="1"/>
          </p:cNvSpPr>
          <p:nvPr/>
        </p:nvSpPr>
        <p:spPr bwMode="auto">
          <a:xfrm>
            <a:off x="392906" y="-143991"/>
            <a:ext cx="8494712" cy="976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>
                <a:solidFill>
                  <a:srgbClr val="000000"/>
                </a:solidFill>
              </a:rPr>
              <a:t>Notre </a:t>
            </a:r>
            <a:r>
              <a:rPr lang="en-GB" sz="4400" dirty="0" err="1">
                <a:solidFill>
                  <a:srgbClr val="000000"/>
                </a:solidFill>
              </a:rPr>
              <a:t>gamme</a:t>
            </a:r>
            <a:r>
              <a:rPr lang="en-GB" sz="4400" dirty="0">
                <a:solidFill>
                  <a:srgbClr val="000000"/>
                </a:solidFill>
              </a:rPr>
              <a:t> de filets anti-</a:t>
            </a:r>
            <a:r>
              <a:rPr lang="en-GB" sz="4400" dirty="0" err="1">
                <a:solidFill>
                  <a:srgbClr val="000000"/>
                </a:solidFill>
              </a:rPr>
              <a:t>insectes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52234" name="Rectangle 9"/>
          <p:cNvSpPr>
            <a:spLocks noChangeArrowheads="1"/>
          </p:cNvSpPr>
          <p:nvPr/>
        </p:nvSpPr>
        <p:spPr bwMode="auto">
          <a:xfrm>
            <a:off x="432594" y="1271031"/>
            <a:ext cx="7694613" cy="328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u="sng" dirty="0" smtClean="0">
                <a:solidFill>
                  <a:srgbClr val="000000"/>
                </a:solidFill>
              </a:rPr>
              <a:t>PLEIN CHAMP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err="1" smtClean="0">
                <a:solidFill>
                  <a:srgbClr val="000000"/>
                </a:solidFill>
              </a:rPr>
              <a:t>Filbio</a:t>
            </a:r>
            <a:r>
              <a:rPr lang="en-GB" sz="3200" dirty="0" smtClean="0">
                <a:solidFill>
                  <a:srgbClr val="000000"/>
                </a:solidFill>
              </a:rPr>
              <a:t> </a:t>
            </a:r>
            <a:r>
              <a:rPr lang="en-GB" sz="3200" dirty="0">
                <a:solidFill>
                  <a:srgbClr val="000000"/>
                </a:solidFill>
              </a:rPr>
              <a:t>avec 3 bases </a:t>
            </a:r>
            <a:r>
              <a:rPr lang="en-GB" sz="3200" dirty="0" err="1">
                <a:solidFill>
                  <a:srgbClr val="000000"/>
                </a:solidFill>
              </a:rPr>
              <a:t>matériaux</a:t>
            </a:r>
            <a:r>
              <a:rPr lang="en-GB" sz="3200" dirty="0">
                <a:solidFill>
                  <a:srgbClr val="000000"/>
                </a:solidFill>
              </a:rPr>
              <a:t> et confection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err="1">
                <a:solidFill>
                  <a:srgbClr val="000000"/>
                </a:solidFill>
              </a:rPr>
              <a:t>Biothrips</a:t>
            </a:r>
            <a:r>
              <a:rPr lang="en-GB" sz="3200" dirty="0">
                <a:solidFill>
                  <a:srgbClr val="000000"/>
                </a:solidFill>
              </a:rPr>
              <a:t> (346) </a:t>
            </a:r>
            <a:endParaRPr lang="en-GB" sz="32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u="sng" dirty="0" smtClean="0">
                <a:solidFill>
                  <a:srgbClr val="000000"/>
                </a:solidFill>
              </a:rPr>
              <a:t>SUR STRUCTURES</a:t>
            </a:r>
            <a:endParaRPr lang="en-GB" sz="3200" u="sng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err="1">
                <a:solidFill>
                  <a:srgbClr val="000000"/>
                </a:solidFill>
              </a:rPr>
              <a:t>Ultravent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smtClean="0">
                <a:solidFill>
                  <a:srgbClr val="000000"/>
                </a:solidFill>
              </a:rPr>
              <a:t>TIP250, version </a:t>
            </a:r>
            <a:r>
              <a:rPr lang="en-GB" sz="3200" dirty="0" err="1" smtClean="0">
                <a:solidFill>
                  <a:srgbClr val="000000"/>
                </a:solidFill>
              </a:rPr>
              <a:t>renforcée</a:t>
            </a:r>
            <a:r>
              <a:rPr lang="en-GB" sz="3200" dirty="0" smtClean="0">
                <a:solidFill>
                  <a:srgbClr val="000000"/>
                </a:solidFill>
              </a:rPr>
              <a:t> TIP260</a:t>
            </a:r>
            <a:endParaRPr lang="en-GB" sz="32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>
                <a:solidFill>
                  <a:srgbClr val="000000"/>
                </a:solidFill>
              </a:rPr>
              <a:t>TIP </a:t>
            </a:r>
            <a:r>
              <a:rPr lang="en-GB" sz="3200" dirty="0" smtClean="0">
                <a:solidFill>
                  <a:srgbClr val="000000"/>
                </a:solidFill>
              </a:rPr>
              <a:t>950 (950µ) </a:t>
            </a:r>
            <a:r>
              <a:rPr lang="en-GB" sz="3200" dirty="0">
                <a:solidFill>
                  <a:srgbClr val="000000"/>
                </a:solidFill>
              </a:rPr>
              <a:t>, anti </a:t>
            </a:r>
            <a:r>
              <a:rPr lang="en-GB" sz="3200" dirty="0" err="1">
                <a:solidFill>
                  <a:srgbClr val="000000"/>
                </a:solidFill>
              </a:rPr>
              <a:t>Tuta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Absoluta</a:t>
            </a:r>
            <a:r>
              <a:rPr lang="ar-SA" sz="3200" dirty="0">
                <a:solidFill>
                  <a:srgbClr val="000000"/>
                </a:solidFill>
              </a:rPr>
              <a:t>‏</a:t>
            </a:r>
            <a:endParaRPr lang="en-GB" sz="32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>
                <a:solidFill>
                  <a:srgbClr val="000000"/>
                </a:solidFill>
              </a:rPr>
              <a:t>TIP 1000, base confection </a:t>
            </a:r>
            <a:r>
              <a:rPr lang="en-GB" sz="3200" dirty="0" err="1">
                <a:solidFill>
                  <a:srgbClr val="000000"/>
                </a:solidFill>
              </a:rPr>
              <a:t>pignon</a:t>
            </a:r>
            <a:r>
              <a:rPr lang="en-GB" sz="3200" dirty="0">
                <a:solidFill>
                  <a:srgbClr val="000000"/>
                </a:solidFill>
              </a:rPr>
              <a:t> de </a:t>
            </a:r>
            <a:r>
              <a:rPr lang="en-GB" sz="3200" dirty="0" err="1">
                <a:solidFill>
                  <a:srgbClr val="000000"/>
                </a:solidFill>
              </a:rPr>
              <a:t>serre</a:t>
            </a:r>
            <a:endParaRPr lang="en-GB" sz="32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</a:rPr>
              <a:t>TIP1700 </a:t>
            </a:r>
            <a:r>
              <a:rPr lang="en-GB" sz="2400" dirty="0" smtClean="0">
                <a:solidFill>
                  <a:srgbClr val="000000"/>
                </a:solidFill>
              </a:rPr>
              <a:t>(900X1400µ), </a:t>
            </a:r>
            <a:r>
              <a:rPr lang="en-GB" sz="3200" dirty="0" smtClean="0">
                <a:solidFill>
                  <a:srgbClr val="000000"/>
                </a:solidFill>
              </a:rPr>
              <a:t>anti </a:t>
            </a:r>
            <a:r>
              <a:rPr lang="en-GB" sz="3200" dirty="0" err="1" smtClean="0">
                <a:solidFill>
                  <a:srgbClr val="000000"/>
                </a:solidFill>
              </a:rPr>
              <a:t>Drosophile</a:t>
            </a:r>
            <a:r>
              <a:rPr lang="en-GB" sz="3200" dirty="0" smtClean="0">
                <a:solidFill>
                  <a:srgbClr val="000000"/>
                </a:solidFill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</a:rPr>
              <a:t>Suzukii</a:t>
            </a:r>
            <a:endParaRPr lang="en-GB" sz="3200" dirty="0" smtClean="0">
              <a:solidFill>
                <a:srgbClr val="000000"/>
              </a:solidFill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</a:rPr>
              <a:t>TIP 1860 : Version </a:t>
            </a:r>
            <a:r>
              <a:rPr lang="en-GB" sz="3200" dirty="0" err="1" smtClean="0">
                <a:solidFill>
                  <a:srgbClr val="000000"/>
                </a:solidFill>
              </a:rPr>
              <a:t>éco</a:t>
            </a:r>
            <a:r>
              <a:rPr lang="en-GB" sz="3200" dirty="0" smtClean="0">
                <a:solidFill>
                  <a:srgbClr val="000000"/>
                </a:solidFill>
              </a:rPr>
              <a:t> du TIP1700 a 60g</a:t>
            </a:r>
            <a:endParaRPr lang="en-GB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56344"/>
      </p:ext>
    </p:extLst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2771775" y="2349500"/>
            <a:ext cx="1841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357158" y="428603"/>
            <a:ext cx="8282017" cy="10477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018" name="Rectangle 9"/>
          <p:cNvSpPr>
            <a:spLocks noChangeArrowheads="1"/>
          </p:cNvSpPr>
          <p:nvPr/>
        </p:nvSpPr>
        <p:spPr bwMode="auto">
          <a:xfrm>
            <a:off x="561004" y="1307851"/>
            <a:ext cx="7817522" cy="2083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000" b="1" u="sng" dirty="0">
                <a:solidFill>
                  <a:srgbClr val="000000"/>
                </a:solidFill>
                <a:cs typeface="Arial" charset="0"/>
              </a:rPr>
              <a:t>FILBIO</a:t>
            </a:r>
            <a:r>
              <a:rPr lang="en-GB" sz="2000" b="1" u="sng" baseline="30000" dirty="0">
                <a:solidFill>
                  <a:srgbClr val="000000"/>
                </a:solidFill>
                <a:cs typeface="Arial" charset="0"/>
              </a:rPr>
              <a:t>®</a:t>
            </a:r>
            <a:r>
              <a:rPr lang="en-GB" sz="2000" b="1" u="sng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 u="sng" dirty="0" smtClean="0">
                <a:solidFill>
                  <a:srgbClr val="000000"/>
                </a:solidFill>
                <a:cs typeface="Arial" charset="0"/>
              </a:rPr>
              <a:t>PLA (ref 539):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L’alternative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aux pesticides que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représente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son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emploi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en agriculture et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sa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position de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produit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leader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ont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conduit Texinov  à faire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évoluer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constamment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son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offre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Filbio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Aujourd’hui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nous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pouvons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ainsi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proposer 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une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déclimaison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dans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un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matériau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renouvelable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et compostable pour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répondre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aux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défis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d’une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économie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plus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respectueuse</a:t>
            </a:r>
            <a:r>
              <a:rPr lang="en-GB" sz="2000" b="1" dirty="0" smtClean="0">
                <a:solidFill>
                  <a:srgbClr val="000000"/>
                </a:solidFill>
                <a:cs typeface="Arial" charset="0"/>
              </a:rPr>
              <a:t> de son </a:t>
            </a:r>
            <a:r>
              <a:rPr lang="en-GB" sz="2000" b="1" dirty="0" err="1" smtClean="0">
                <a:solidFill>
                  <a:srgbClr val="000000"/>
                </a:solidFill>
                <a:cs typeface="Arial" charset="0"/>
              </a:rPr>
              <a:t>environnement</a:t>
            </a:r>
            <a:endParaRPr lang="en-GB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19" name="Rectangle 10"/>
          <p:cNvSpPr>
            <a:spLocks noChangeArrowheads="1"/>
          </p:cNvSpPr>
          <p:nvPr/>
        </p:nvSpPr>
        <p:spPr bwMode="auto">
          <a:xfrm>
            <a:off x="-684584" y="3661241"/>
            <a:ext cx="814393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=&gt; </a:t>
            </a:r>
            <a:r>
              <a:rPr lang="en-GB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Reconnaissance de </a:t>
            </a:r>
            <a:r>
              <a:rPr lang="en-GB" b="1" u="sng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cette</a:t>
            </a:r>
            <a:r>
              <a:rPr lang="en-GB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innovation </a:t>
            </a:r>
            <a:r>
              <a:rPr lang="en-GB" b="1" u="sng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lors</a:t>
            </a:r>
            <a:r>
              <a:rPr lang="en-GB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du SIVAL</a:t>
            </a:r>
            <a:endParaRPr lang="en-GB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Image 2" descr="STICKER ARG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2162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24543" y="280874"/>
            <a:ext cx="10266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FILBIO : </a:t>
            </a:r>
            <a:r>
              <a:rPr lang="en-GB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Une</a:t>
            </a: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déclinaison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(compostable) </a:t>
            </a:r>
            <a:r>
              <a:rPr lang="en-GB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PLA (</a:t>
            </a:r>
            <a:r>
              <a:rPr lang="en-GB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amidon</a:t>
            </a:r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54987"/>
      </p:ext>
    </p:extLst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2771775" y="2349500"/>
            <a:ext cx="1841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395288" y="285729"/>
            <a:ext cx="8534430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571472" y="428604"/>
            <a:ext cx="8286808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b="1" dirty="0" smtClean="0">
                <a:solidFill>
                  <a:srgbClr val="000000"/>
                </a:solidFill>
              </a:rPr>
              <a:t>  </a:t>
            </a:r>
            <a:r>
              <a:rPr lang="en-GB" sz="3200" b="1" dirty="0" err="1" smtClean="0">
                <a:solidFill>
                  <a:srgbClr val="000000"/>
                </a:solidFill>
                <a:latin typeface="Calibri" pitchFamily="34" charset="0"/>
              </a:rPr>
              <a:t>Historique</a:t>
            </a:r>
            <a:r>
              <a:rPr lang="en-GB" sz="3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Calibri" pitchFamily="34" charset="0"/>
              </a:rPr>
              <a:t>succint</a:t>
            </a:r>
            <a:r>
              <a:rPr lang="en-GB" sz="3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Calibri" pitchFamily="34" charset="0"/>
              </a:rPr>
              <a:t>concernant</a:t>
            </a:r>
            <a:r>
              <a:rPr lang="en-GB" sz="3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b="1" dirty="0" err="1" smtClean="0">
                <a:solidFill>
                  <a:srgbClr val="000000"/>
                </a:solidFill>
                <a:latin typeface="Calibri" pitchFamily="34" charset="0"/>
              </a:rPr>
              <a:t>Ultravent</a:t>
            </a:r>
            <a:r>
              <a:rPr lang="en-GB" sz="3200" b="1" dirty="0" smtClean="0">
                <a:solidFill>
                  <a:srgbClr val="000000"/>
                </a:solidFill>
                <a:latin typeface="Calibri" pitchFamily="34" charset="0"/>
              </a:rPr>
              <a:t>®</a:t>
            </a:r>
          </a:p>
          <a:p>
            <a:pPr marL="341313" indent="-341313">
              <a:lnSpc>
                <a:spcPct val="100000"/>
              </a:lnSpc>
              <a:spcBef>
                <a:spcPts val="6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2003 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: 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</a:rPr>
              <a:t>Canicule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</a:rPr>
              <a:t>développement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 de BT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L’INRA lance un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</a:rPr>
              <a:t>défi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 : 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un filet IP +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aéré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Texinov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</a:rPr>
              <a:t>répond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 en 2004 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(8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</a:rPr>
              <a:t>protos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Calibri" pitchFamily="34" charset="0"/>
              </a:rPr>
              <a:t>testés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ar-SA" sz="3200" dirty="0">
                <a:solidFill>
                  <a:srgbClr val="000000"/>
                </a:solidFill>
                <a:latin typeface="Calibri" pitchFamily="34" charset="0"/>
              </a:rPr>
              <a:t>‏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ü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Tests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d’exclusion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sur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base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géométrie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connue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ü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Tests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d’aérauliques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 (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modélisation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+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labo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Texinov et INRA co-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déposent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en 2008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Texinov et INRA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testent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en situation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sur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culture de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tomates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entre 2009 et 2011.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38847"/>
      </p:ext>
    </p:extLst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2771775" y="2349500"/>
            <a:ext cx="1841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395288" y="620713"/>
            <a:ext cx="8243887" cy="107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716197" y="1003343"/>
            <a:ext cx="7602068" cy="4521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Amélioration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l’aération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aéraulique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Ce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qui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doit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engendrer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une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élévation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des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températures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moins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importante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et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rapide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Ainsi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qu’un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taux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d’hygrométrie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plus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faible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ou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une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régulation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plus facile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déshumidification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Parallèlement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la transmission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lumineuse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est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perfectible et sera prise en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compte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488" y="279484"/>
            <a:ext cx="8672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>
                <a:solidFill>
                  <a:srgbClr val="000000"/>
                </a:solidFill>
                <a:latin typeface="Calibri" pitchFamily="34" charset="0"/>
              </a:rPr>
              <a:t>Optimisation du micro-</a:t>
            </a:r>
            <a:r>
              <a:rPr lang="en-GB" sz="2800" b="1" dirty="0" err="1">
                <a:solidFill>
                  <a:srgbClr val="000000"/>
                </a:solidFill>
                <a:latin typeface="Calibri" pitchFamily="34" charset="0"/>
              </a:rPr>
              <a:t>climat</a:t>
            </a:r>
            <a:endParaRPr lang="en-GB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06178"/>
      </p:ext>
    </p:extLst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2771775" y="2349500"/>
            <a:ext cx="1841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395288" y="620713"/>
            <a:ext cx="8243887" cy="107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506107" y="188640"/>
            <a:ext cx="8143932" cy="4071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600" b="1" dirty="0" err="1" smtClean="0">
                <a:solidFill>
                  <a:srgbClr val="000000"/>
                </a:solidFill>
                <a:latin typeface="Calibri" pitchFamily="34" charset="0"/>
              </a:rPr>
              <a:t>Quelques</a:t>
            </a:r>
            <a:r>
              <a:rPr lang="en-GB" sz="3600" b="1" dirty="0" smtClean="0">
                <a:solidFill>
                  <a:srgbClr val="000000"/>
                </a:solidFill>
                <a:latin typeface="Calibri" pitchFamily="34" charset="0"/>
              </a:rPr>
              <a:t> rappels </a:t>
            </a:r>
            <a:r>
              <a:rPr lang="en-GB" sz="3600" b="1" dirty="0" err="1" smtClean="0">
                <a:solidFill>
                  <a:srgbClr val="000000"/>
                </a:solidFill>
                <a:latin typeface="Calibri" pitchFamily="34" charset="0"/>
              </a:rPr>
              <a:t>ou</a:t>
            </a:r>
            <a:r>
              <a:rPr lang="en-GB" sz="36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600" b="1" dirty="0" err="1" smtClean="0">
                <a:solidFill>
                  <a:srgbClr val="000000"/>
                </a:solidFill>
                <a:latin typeface="Calibri" pitchFamily="34" charset="0"/>
              </a:rPr>
              <a:t>informations</a:t>
            </a:r>
            <a:r>
              <a:rPr lang="en-GB" sz="3600" b="1" dirty="0" smtClean="0">
                <a:solidFill>
                  <a:srgbClr val="000000"/>
                </a:solidFill>
                <a:latin typeface="Calibri" pitchFamily="34" charset="0"/>
              </a:rPr>
              <a:t>…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Aleurode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Bémisia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Tabaci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	principal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ravageur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sur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solanacées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dans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le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monde</a:t>
            </a:r>
            <a:endParaRPr lang="en-GB" sz="3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On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l’exclue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physiquement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avec un filet “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tissé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standard ”,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souvent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installé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sur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ouvrant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Celui-ci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tissé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20-10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ou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22-10)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engendre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un micro-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climat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sous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serre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souvent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pénalisant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On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cherche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donc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améliorer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34" charset="0"/>
              </a:rPr>
              <a:t>cette</a:t>
            </a:r>
            <a:r>
              <a:rPr lang="en-GB" sz="3200" dirty="0" smtClean="0">
                <a:solidFill>
                  <a:srgbClr val="000000"/>
                </a:solidFill>
                <a:latin typeface="Calibri" pitchFamily="34" charset="0"/>
              </a:rPr>
              <a:t> situation.</a:t>
            </a:r>
            <a:endParaRPr lang="en-GB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6865" name="Picture 1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1009257"/>
            <a:ext cx="2448272" cy="167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273094"/>
      </p:ext>
    </p:extLst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2771775" y="2349500"/>
            <a:ext cx="18415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407163" y="314287"/>
            <a:ext cx="807249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714348" y="1214422"/>
            <a:ext cx="8429652" cy="460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10" name="Picture 3" descr="N° 7 (sans rè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792" y="995382"/>
            <a:ext cx="2566789" cy="1925603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071810"/>
            <a:ext cx="2324004" cy="2662041"/>
          </a:xfrm>
          <a:prstGeom prst="rect">
            <a:avLst/>
          </a:prstGeom>
          <a:noFill/>
        </p:spPr>
      </p:pic>
      <p:pic>
        <p:nvPicPr>
          <p:cNvPr id="12" name="Picture 1" descr="EA06086-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214686"/>
            <a:ext cx="2467307" cy="253223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09600" y="476672"/>
            <a:ext cx="50425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 smtClean="0">
                <a:solidFill>
                  <a:srgbClr val="000000"/>
                </a:solidFill>
                <a:latin typeface="Calibri" pitchFamily="34" charset="0"/>
              </a:rPr>
              <a:t>Quelques</a:t>
            </a:r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</a:rPr>
              <a:t> prototypes </a:t>
            </a:r>
            <a:r>
              <a:rPr lang="en-GB" sz="2800" b="1" dirty="0" err="1" smtClean="0">
                <a:solidFill>
                  <a:srgbClr val="000000"/>
                </a:solidFill>
                <a:latin typeface="Calibri" pitchFamily="34" charset="0"/>
              </a:rPr>
              <a:t>testés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tests de </a:t>
            </a:r>
            <a:r>
              <a:rPr lang="en-GB" sz="2000" b="1" dirty="0" err="1" smtClean="0">
                <a:solidFill>
                  <a:srgbClr val="000000"/>
                </a:solidFill>
                <a:latin typeface="Calibri" pitchFamily="34" charset="0"/>
              </a:rPr>
              <a:t>plusieurs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Calibri" pitchFamily="34" charset="0"/>
              </a:rPr>
              <a:t>géométries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 de filets 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( </a:t>
            </a:r>
            <a:r>
              <a:rPr lang="en-GB" sz="2000" b="1" dirty="0" err="1" smtClean="0">
                <a:solidFill>
                  <a:srgbClr val="000000"/>
                </a:solidFill>
                <a:latin typeface="Calibri" pitchFamily="34" charset="0"/>
              </a:rPr>
              <a:t>qq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 illustrations face au </a:t>
            </a:r>
            <a:r>
              <a:rPr lang="en-GB" sz="2000" b="1" dirty="0" err="1" smtClean="0">
                <a:solidFill>
                  <a:srgbClr val="000000"/>
                </a:solidFill>
                <a:latin typeface="Calibri" pitchFamily="34" charset="0"/>
              </a:rPr>
              <a:t>tissé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 20/10, ci –</a:t>
            </a:r>
            <a:r>
              <a:rPr lang="en-GB" sz="2000" b="1" dirty="0" err="1" smtClean="0">
                <a:solidFill>
                  <a:srgbClr val="000000"/>
                </a:solidFill>
                <a:latin typeface="Calibri" pitchFamily="34" charset="0"/>
              </a:rPr>
              <a:t>contre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GB" sz="2000" b="1" dirty="0" err="1" smtClean="0">
                <a:solidFill>
                  <a:srgbClr val="000000"/>
                </a:solidFill>
                <a:latin typeface="Calibri" pitchFamily="34" charset="0"/>
              </a:rPr>
              <a:t>échelle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Calibri" pitchFamily="34" charset="0"/>
              </a:rPr>
              <a:t>identique</a:t>
            </a: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GB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46383"/>
      </p:ext>
    </p:extLst>
  </p:cSld>
  <p:clrMapOvr>
    <a:masterClrMapping/>
  </p:clrMapOvr>
  <p:transition advTm="204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RPORATE">
  <a:themeElements>
    <a:clrScheme name="Personnalisée 1">
      <a:dk1>
        <a:srgbClr val="000000"/>
      </a:dk1>
      <a:lt1>
        <a:sysClr val="window" lastClr="FFFFFF"/>
      </a:lt1>
      <a:dk2>
        <a:srgbClr val="646469"/>
      </a:dk2>
      <a:lt2>
        <a:srgbClr val="D9D9D9"/>
      </a:lt2>
      <a:accent1>
        <a:srgbClr val="E2231A"/>
      </a:accent1>
      <a:accent2>
        <a:srgbClr val="646469"/>
      </a:accent2>
      <a:accent3>
        <a:srgbClr val="FF8F12"/>
      </a:accent3>
      <a:accent4>
        <a:srgbClr val="46A040"/>
      </a:accent4>
      <a:accent5>
        <a:srgbClr val="005CB9"/>
      </a:accent5>
      <a:accent6>
        <a:srgbClr val="B5008C"/>
      </a:accent6>
      <a:hlink>
        <a:srgbClr val="E2231A"/>
      </a:hlink>
      <a:folHlink>
        <a:srgbClr val="0000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GEOSYNTHETICS">
  <a:themeElements>
    <a:clrScheme name="Personnalisée 1">
      <a:dk1>
        <a:srgbClr val="000000"/>
      </a:dk1>
      <a:lt1>
        <a:sysClr val="window" lastClr="FFFFFF"/>
      </a:lt1>
      <a:dk2>
        <a:srgbClr val="646469"/>
      </a:dk2>
      <a:lt2>
        <a:srgbClr val="D9D9D9"/>
      </a:lt2>
      <a:accent1>
        <a:srgbClr val="E2231A"/>
      </a:accent1>
      <a:accent2>
        <a:srgbClr val="646469"/>
      </a:accent2>
      <a:accent3>
        <a:srgbClr val="FF8F12"/>
      </a:accent3>
      <a:accent4>
        <a:srgbClr val="46A040"/>
      </a:accent4>
      <a:accent5>
        <a:srgbClr val="005CB9"/>
      </a:accent5>
      <a:accent6>
        <a:srgbClr val="B5008C"/>
      </a:accent6>
      <a:hlink>
        <a:srgbClr val="E2231A"/>
      </a:hlink>
      <a:folHlink>
        <a:srgbClr val="0000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AGROTEXTILES">
  <a:themeElements>
    <a:clrScheme name="Personnalisée 1">
      <a:dk1>
        <a:srgbClr val="000000"/>
      </a:dk1>
      <a:lt1>
        <a:sysClr val="window" lastClr="FFFFFF"/>
      </a:lt1>
      <a:dk2>
        <a:srgbClr val="646469"/>
      </a:dk2>
      <a:lt2>
        <a:srgbClr val="D9D9D9"/>
      </a:lt2>
      <a:accent1>
        <a:srgbClr val="E2231A"/>
      </a:accent1>
      <a:accent2>
        <a:srgbClr val="646469"/>
      </a:accent2>
      <a:accent3>
        <a:srgbClr val="FF8F12"/>
      </a:accent3>
      <a:accent4>
        <a:srgbClr val="46A040"/>
      </a:accent4>
      <a:accent5>
        <a:srgbClr val="005CB9"/>
      </a:accent5>
      <a:accent6>
        <a:srgbClr val="B5008C"/>
      </a:accent6>
      <a:hlink>
        <a:srgbClr val="E2231A"/>
      </a:hlink>
      <a:folHlink>
        <a:srgbClr val="0000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EDICAL">
  <a:themeElements>
    <a:clrScheme name="Personnalisée 1">
      <a:dk1>
        <a:srgbClr val="000000"/>
      </a:dk1>
      <a:lt1>
        <a:sysClr val="window" lastClr="FFFFFF"/>
      </a:lt1>
      <a:dk2>
        <a:srgbClr val="646469"/>
      </a:dk2>
      <a:lt2>
        <a:srgbClr val="D9D9D9"/>
      </a:lt2>
      <a:accent1>
        <a:srgbClr val="E2231A"/>
      </a:accent1>
      <a:accent2>
        <a:srgbClr val="646469"/>
      </a:accent2>
      <a:accent3>
        <a:srgbClr val="FF8F12"/>
      </a:accent3>
      <a:accent4>
        <a:srgbClr val="46A040"/>
      </a:accent4>
      <a:accent5>
        <a:srgbClr val="005CB9"/>
      </a:accent5>
      <a:accent6>
        <a:srgbClr val="B5008C"/>
      </a:accent6>
      <a:hlink>
        <a:srgbClr val="E2231A"/>
      </a:hlink>
      <a:folHlink>
        <a:srgbClr val="0000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INDUSTRIAL">
  <a:themeElements>
    <a:clrScheme name="Personnalisée 1">
      <a:dk1>
        <a:srgbClr val="000000"/>
      </a:dk1>
      <a:lt1>
        <a:sysClr val="window" lastClr="FFFFFF"/>
      </a:lt1>
      <a:dk2>
        <a:srgbClr val="646469"/>
      </a:dk2>
      <a:lt2>
        <a:srgbClr val="D9D9D9"/>
      </a:lt2>
      <a:accent1>
        <a:srgbClr val="E2231A"/>
      </a:accent1>
      <a:accent2>
        <a:srgbClr val="646469"/>
      </a:accent2>
      <a:accent3>
        <a:srgbClr val="FF8F12"/>
      </a:accent3>
      <a:accent4>
        <a:srgbClr val="46A040"/>
      </a:accent4>
      <a:accent5>
        <a:srgbClr val="005CB9"/>
      </a:accent5>
      <a:accent6>
        <a:srgbClr val="B5008C"/>
      </a:accent6>
      <a:hlink>
        <a:srgbClr val="E2231A"/>
      </a:hlink>
      <a:folHlink>
        <a:srgbClr val="0000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écran large.potx</Template>
  <TotalTime>0</TotalTime>
  <Words>947</Words>
  <Application>Microsoft Office PowerPoint</Application>
  <PresentationFormat>Affichage à l'écran (4:3)</PresentationFormat>
  <Paragraphs>172</Paragraphs>
  <Slides>24</Slides>
  <Notes>20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40" baseType="lpstr">
      <vt:lpstr>Arial Unicode MS</vt:lpstr>
      <vt:lpstr>Arial</vt:lpstr>
      <vt:lpstr>Arial Narrow</vt:lpstr>
      <vt:lpstr>Calibri</vt:lpstr>
      <vt:lpstr>Comic Sans MS</vt:lpstr>
      <vt:lpstr>Garamond</vt:lpstr>
      <vt:lpstr>Lucida Grande</vt:lpstr>
      <vt:lpstr>Symbol</vt:lpstr>
      <vt:lpstr>Times New Roman</vt:lpstr>
      <vt:lpstr>Wingdings</vt:lpstr>
      <vt:lpstr>1_CORPORATE</vt:lpstr>
      <vt:lpstr>3_GEOSYNTHETICS</vt:lpstr>
      <vt:lpstr>4_AGROTEXTILES</vt:lpstr>
      <vt:lpstr>5_MEDICAL</vt:lpstr>
      <vt:lpstr>7_INDUSTRIAL</vt:lpstr>
      <vt:lpstr>Graphique</vt:lpstr>
      <vt:lpstr>FILETS : des INNOVATIONS QUI NE MANQUE PAS d’AIR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Ultra-R ®, une évolution récente </vt:lpstr>
      <vt:lpstr>Des filets IP, plus performants!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2018-05-25T13:58:43Z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</Properties>
</file>