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65" r:id="rId2"/>
  </p:sldMasterIdLst>
  <p:notesMasterIdLst>
    <p:notesMasterId r:id="rId24"/>
  </p:notesMasterIdLst>
  <p:handoutMasterIdLst>
    <p:handoutMasterId r:id="rId25"/>
  </p:handoutMasterIdLst>
  <p:sldIdLst>
    <p:sldId id="256" r:id="rId3"/>
    <p:sldId id="406" r:id="rId4"/>
    <p:sldId id="407" r:id="rId5"/>
    <p:sldId id="409" r:id="rId6"/>
    <p:sldId id="663" r:id="rId7"/>
    <p:sldId id="672" r:id="rId8"/>
    <p:sldId id="659" r:id="rId9"/>
    <p:sldId id="667" r:id="rId10"/>
    <p:sldId id="668" r:id="rId11"/>
    <p:sldId id="675" r:id="rId12"/>
    <p:sldId id="670" r:id="rId13"/>
    <p:sldId id="674" r:id="rId14"/>
    <p:sldId id="676" r:id="rId15"/>
    <p:sldId id="686" r:id="rId16"/>
    <p:sldId id="678" r:id="rId17"/>
    <p:sldId id="679" r:id="rId18"/>
    <p:sldId id="680" r:id="rId19"/>
    <p:sldId id="682" r:id="rId20"/>
    <p:sldId id="684" r:id="rId21"/>
    <p:sldId id="685" r:id="rId22"/>
    <p:sldId id="45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5"/>
    <a:srgbClr val="27903B"/>
    <a:srgbClr val="DC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406" autoAdjust="0"/>
  </p:normalViewPr>
  <p:slideViewPr>
    <p:cSldViewPr snapToGrid="0" snapToObjects="1">
      <p:cViewPr>
        <p:scale>
          <a:sx n="75" d="100"/>
          <a:sy n="75" d="100"/>
        </p:scale>
        <p:origin x="-12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1543A-DE6C-7346-9A8D-3D34679BCEC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ACEB-372F-BB42-9509-8AA874B28A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FC5F-60F8-0645-A2A6-4A819F1CBB27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4061-EE35-0B44-AE52-A91D6309B1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1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B14F619E-FAD4-4A3F-B8F1-BD84D3249D84}" type="slidenum">
              <a:rPr lang="nl-NL" smtClean="0">
                <a:solidFill>
                  <a:srgbClr val="1F497D"/>
                </a:solidFill>
                <a:latin typeface="Times New Roman" pitchFamily="18" charset="0"/>
              </a:rPr>
              <a:pPr/>
              <a:t>10</a:t>
            </a:fld>
            <a:endParaRPr lang="nl-NL" smtClean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0" y="6271970"/>
            <a:ext cx="5028986" cy="260296"/>
          </a:xfrm>
          <a:noFill/>
        </p:spPr>
        <p:txBody>
          <a:bodyPr/>
          <a:lstStyle/>
          <a:p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B14F619E-FAD4-4A3F-B8F1-BD84D3249D84}" type="slidenum">
              <a:rPr lang="nl-NL" smtClean="0">
                <a:solidFill>
                  <a:srgbClr val="1F497D"/>
                </a:solidFill>
                <a:latin typeface="Times New Roman" pitchFamily="18" charset="0"/>
              </a:rPr>
              <a:pPr/>
              <a:t>11</a:t>
            </a:fld>
            <a:endParaRPr lang="nl-NL" smtClean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0" y="6271970"/>
            <a:ext cx="5028986" cy="260296"/>
          </a:xfrm>
          <a:noFill/>
        </p:spPr>
        <p:txBody>
          <a:bodyPr/>
          <a:lstStyle/>
          <a:p>
            <a:endParaRPr 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05014-OWS-ppt template-wit-DE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05014-OWS-ppt template-wit-DEF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92388" y="6381729"/>
            <a:ext cx="619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96DCFBD-2B14-C144-935C-59FE6546D3D2}" type="slidenum">
              <a:rPr lang="en-US" sz="900" smtClean="0">
                <a:latin typeface="Verdana"/>
                <a:cs typeface="Verdana"/>
              </a:rPr>
              <a:t>‹nr.›</a:t>
            </a:fld>
            <a:endParaRPr lang="en-US"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639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130514-OWS-ppt template-wit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92388" y="6276769"/>
            <a:ext cx="619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96DCFBD-2B14-C144-935C-59FE6546D3D2}" type="slidenum">
              <a:rPr lang="en-US" sz="900" smtClean="0">
                <a:latin typeface="Verdana"/>
                <a:cs typeface="Verdana"/>
              </a:rPr>
              <a:t>‹nr.›</a:t>
            </a:fld>
            <a:endParaRPr lang="en-US"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312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05014-OWS-ppt template-wit-DE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05014-OWS-ppt template-wit-DEF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92388" y="6381729"/>
            <a:ext cx="619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96DCFBD-2B14-C144-935C-59FE6546D3D2}" type="slidenum">
              <a:rPr lang="en-US" sz="900" smtClean="0">
                <a:solidFill>
                  <a:prstClr val="black"/>
                </a:solidFill>
                <a:latin typeface="Verdana"/>
                <a:cs typeface="Verdana"/>
              </a:rPr>
              <a:pPr algn="ctr"/>
              <a:t>‹nr.›</a:t>
            </a:fld>
            <a:endParaRPr lang="en-US" sz="9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424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3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15342" y="3148329"/>
            <a:ext cx="6088217" cy="1470025"/>
          </a:xfrm>
          <a:prstGeom prst="rect">
            <a:avLst/>
          </a:prstGeom>
        </p:spPr>
        <p:txBody>
          <a:bodyPr anchor="ctr"/>
          <a:lstStyle/>
          <a:p>
            <a:pPr algn="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 of </a:t>
            </a:r>
            <a:b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(bio)degradable plastics in soil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6273210"/>
            <a:ext cx="885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CIPA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2018,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Arcachon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, May 29, 2017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674" y="430481"/>
            <a:ext cx="76186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BIODEGRADATION vs. ENVIRONMENTAL NICHE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ep 49"/>
          <p:cNvGrpSpPr/>
          <p:nvPr/>
        </p:nvGrpSpPr>
        <p:grpSpPr>
          <a:xfrm>
            <a:off x="438373" y="1268760"/>
            <a:ext cx="8946928" cy="4858346"/>
            <a:chOff x="590773" y="1268760"/>
            <a:chExt cx="8946928" cy="4858346"/>
          </a:xfrm>
        </p:grpSpPr>
        <p:grpSp>
          <p:nvGrpSpPr>
            <p:cNvPr id="13" name="Groep 12"/>
            <p:cNvGrpSpPr/>
            <p:nvPr/>
          </p:nvGrpSpPr>
          <p:grpSpPr>
            <a:xfrm>
              <a:off x="590773" y="1268760"/>
              <a:ext cx="8946928" cy="4858346"/>
              <a:chOff x="680101" y="1327864"/>
              <a:chExt cx="8946928" cy="4858346"/>
            </a:xfrm>
          </p:grpSpPr>
          <p:cxnSp>
            <p:nvCxnSpPr>
              <p:cNvPr id="14" name="Rechte verbindingslijn 13"/>
              <p:cNvCxnSpPr/>
              <p:nvPr/>
            </p:nvCxnSpPr>
            <p:spPr bwMode="auto">
              <a:xfrm flipH="1">
                <a:off x="704588" y="4172330"/>
                <a:ext cx="6492728" cy="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Rechte verbindingslijn 14"/>
              <p:cNvCxnSpPr/>
              <p:nvPr/>
            </p:nvCxnSpPr>
            <p:spPr bwMode="auto">
              <a:xfrm rot="-60000">
                <a:off x="7096479" y="4157817"/>
                <a:ext cx="1904322" cy="32383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Rechte verbindingslijn 15"/>
              <p:cNvCxnSpPr/>
              <p:nvPr/>
            </p:nvCxnSpPr>
            <p:spPr bwMode="auto">
              <a:xfrm flipH="1">
                <a:off x="683391" y="6161387"/>
                <a:ext cx="832567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Rechte verbindingslijn 16"/>
              <p:cNvCxnSpPr/>
              <p:nvPr/>
            </p:nvCxnSpPr>
            <p:spPr bwMode="auto">
              <a:xfrm>
                <a:off x="9005773" y="2244126"/>
                <a:ext cx="0" cy="392117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Rechte verbindingslijn 17"/>
              <p:cNvCxnSpPr/>
              <p:nvPr/>
            </p:nvCxnSpPr>
            <p:spPr bwMode="auto">
              <a:xfrm>
                <a:off x="683391" y="2244126"/>
                <a:ext cx="0" cy="392117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Rechte verbindingslijn 18"/>
              <p:cNvCxnSpPr/>
              <p:nvPr/>
            </p:nvCxnSpPr>
            <p:spPr bwMode="auto">
              <a:xfrm flipH="1">
                <a:off x="680102" y="2244126"/>
                <a:ext cx="832567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Rechte verbindingslijn 19"/>
              <p:cNvCxnSpPr/>
              <p:nvPr/>
            </p:nvCxnSpPr>
            <p:spPr bwMode="auto">
              <a:xfrm>
                <a:off x="1676361" y="2244126"/>
                <a:ext cx="0" cy="392117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kstvak 20"/>
              <p:cNvSpPr txBox="1"/>
              <p:nvPr/>
            </p:nvSpPr>
            <p:spPr>
              <a:xfrm>
                <a:off x="702260" y="2262358"/>
                <a:ext cx="972000" cy="1908000"/>
              </a:xfrm>
              <a:prstGeom prst="rect">
                <a:avLst/>
              </a:prstGeom>
              <a:solidFill>
                <a:srgbClr val="27903B"/>
              </a:solidFill>
            </p:spPr>
            <p:txBody>
              <a:bodyPr wrap="square" rtlCol="0">
                <a:spAutoFit/>
              </a:bodyPr>
              <a:lstStyle/>
              <a:p>
                <a:endParaRPr lang="nl-BE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nl-BE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nl-BE" sz="14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High T</a:t>
                </a:r>
              </a:p>
              <a:p>
                <a:pPr algn="ctr"/>
                <a:r>
                  <a:rPr lang="nl-BE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(50-60°C)</a:t>
                </a:r>
              </a:p>
              <a:p>
                <a:pPr algn="ctr"/>
                <a:endParaRPr lang="nl-BE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nl-BE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nl-BE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2" name="Rechte verbindingslijn 21"/>
              <p:cNvCxnSpPr/>
              <p:nvPr/>
            </p:nvCxnSpPr>
            <p:spPr bwMode="auto">
              <a:xfrm flipV="1">
                <a:off x="1676361" y="1345076"/>
                <a:ext cx="0" cy="8990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Rechte verbindingslijn 22"/>
              <p:cNvCxnSpPr>
                <a:stCxn id="37" idx="4"/>
              </p:cNvCxnSpPr>
              <p:nvPr/>
            </p:nvCxnSpPr>
            <p:spPr bwMode="auto">
              <a:xfrm flipH="1" flipV="1">
                <a:off x="5380986" y="1332233"/>
                <a:ext cx="1" cy="466354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Rechte verbindingslijn 23"/>
              <p:cNvCxnSpPr/>
              <p:nvPr/>
            </p:nvCxnSpPr>
            <p:spPr bwMode="auto">
              <a:xfrm flipV="1">
                <a:off x="9005773" y="1327864"/>
                <a:ext cx="0" cy="90341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Rechte verbindingslijn 24"/>
              <p:cNvCxnSpPr/>
              <p:nvPr/>
            </p:nvCxnSpPr>
            <p:spPr bwMode="auto">
              <a:xfrm flipH="1">
                <a:off x="680101" y="1332230"/>
                <a:ext cx="832567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Rechte verbindingslijn 25"/>
              <p:cNvCxnSpPr/>
              <p:nvPr/>
            </p:nvCxnSpPr>
            <p:spPr bwMode="auto">
              <a:xfrm flipV="1">
                <a:off x="684443" y="1332230"/>
                <a:ext cx="0" cy="8990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Rechte verbindingslijn 26"/>
              <p:cNvCxnSpPr>
                <a:stCxn id="37" idx="4"/>
              </p:cNvCxnSpPr>
              <p:nvPr/>
            </p:nvCxnSpPr>
            <p:spPr bwMode="auto">
              <a:xfrm flipH="1">
                <a:off x="5380986" y="5995782"/>
                <a:ext cx="1" cy="16952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kstvak 27"/>
              <p:cNvSpPr txBox="1"/>
              <p:nvPr/>
            </p:nvSpPr>
            <p:spPr>
              <a:xfrm>
                <a:off x="1689061" y="1346743"/>
                <a:ext cx="3680007" cy="900000"/>
              </a:xfrm>
              <a:prstGeom prst="rect">
                <a:avLst/>
              </a:prstGeom>
              <a:solidFill>
                <a:srgbClr val="27903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AEROBIC (WATER) + ANAEROBIC</a:t>
                </a:r>
              </a:p>
              <a:p>
                <a:pPr algn="ctr"/>
                <a:r>
                  <a:rPr lang="nl-BE" sz="16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BACTERIA, NO FUNGI</a:t>
                </a:r>
              </a:p>
              <a:p>
                <a:pPr algn="ctr"/>
                <a:endParaRPr lang="nl-NL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 bwMode="auto">
              <a:xfrm flipV="1">
                <a:off x="1676360" y="1332230"/>
                <a:ext cx="0" cy="8990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kstvak 29"/>
              <p:cNvSpPr txBox="1"/>
              <p:nvPr/>
            </p:nvSpPr>
            <p:spPr>
              <a:xfrm>
                <a:off x="5382801" y="1342291"/>
                <a:ext cx="3618000" cy="900000"/>
              </a:xfrm>
              <a:prstGeom prst="rect">
                <a:avLst/>
              </a:prstGeom>
              <a:solidFill>
                <a:srgbClr val="27903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AEROBIC (COMPOST &amp; SOIL)</a:t>
                </a:r>
              </a:p>
              <a:p>
                <a:pPr algn="ctr"/>
                <a:r>
                  <a:rPr lang="nl-BE" sz="16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BACTERIA &amp; FUNGI</a:t>
                </a:r>
                <a:endParaRPr lang="nl-NL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31" name="Groep 30"/>
              <p:cNvGrpSpPr/>
              <p:nvPr/>
            </p:nvGrpSpPr>
            <p:grpSpPr>
              <a:xfrm>
                <a:off x="2068551" y="2344564"/>
                <a:ext cx="7558478" cy="3841646"/>
                <a:chOff x="2068551" y="2344564"/>
                <a:chExt cx="7558478" cy="3841646"/>
              </a:xfrm>
            </p:grpSpPr>
            <p:sp>
              <p:nvSpPr>
                <p:cNvPr id="42" name="Tekstvak 41"/>
                <p:cNvSpPr txBox="1"/>
                <p:nvPr/>
              </p:nvSpPr>
              <p:spPr>
                <a:xfrm>
                  <a:off x="2102762" y="2468683"/>
                  <a:ext cx="2983509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Chemical pulp    </a:t>
                  </a:r>
                </a:p>
                <a:p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</a:t>
                  </a:r>
                </a:p>
                <a:p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  PLA               </a:t>
                  </a:r>
                </a:p>
                <a:p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/PCL                 </a:t>
                  </a:r>
                </a:p>
                <a:p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PHA                     </a:t>
                  </a:r>
                  <a:endParaRPr lang="nl-BE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3" name="Tekstvak 42"/>
                <p:cNvSpPr txBox="1"/>
                <p:nvPr/>
              </p:nvSpPr>
              <p:spPr>
                <a:xfrm>
                  <a:off x="2068551" y="4589406"/>
                  <a:ext cx="1976823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Chemical pulp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endParaRPr lang="nl-BE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/PCL 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       PHA</a:t>
                  </a:r>
                  <a:endParaRPr lang="nl-BE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4" name="Tekstvak 43"/>
                <p:cNvSpPr txBox="1"/>
                <p:nvPr/>
              </p:nvSpPr>
              <p:spPr>
                <a:xfrm>
                  <a:off x="6372200" y="2344564"/>
                  <a:ext cx="204895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Chemical pulp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Mechanical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pulp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endParaRPr lang="nl-BE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l"/>
                  <a:r>
                    <a:rPr lang="nl-BE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PLA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/PCL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PHA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PBAT</a:t>
                  </a:r>
                  <a:endParaRPr lang="nl-BE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5" name="Tekstvak 44"/>
                <p:cNvSpPr txBox="1"/>
                <p:nvPr/>
              </p:nvSpPr>
              <p:spPr>
                <a:xfrm>
                  <a:off x="6300193" y="4370328"/>
                  <a:ext cx="3326836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nl-BE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PBAT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  PHA </a:t>
                  </a:r>
                </a:p>
                <a:p>
                  <a:pPr algn="l"/>
                  <a:r>
                    <a:rPr lang="nl-BE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/PCL                                      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 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Starch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   Chemical pulp</a:t>
                  </a:r>
                </a:p>
                <a:p>
                  <a:pPr algn="l"/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 </a:t>
                  </a:r>
                  <a:r>
                    <a:rPr lang="nl-BE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Mechanical</a:t>
                  </a:r>
                  <a:r>
                    <a:rPr lang="nl-BE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</a:t>
                  </a:r>
                  <a:r>
                    <a:rPr lang="nl-BE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pulp</a:t>
                  </a:r>
                </a:p>
                <a:p>
                  <a:pPr algn="l"/>
                  <a:endParaRPr lang="nl-BE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32" name="Tekstvak 31"/>
              <p:cNvSpPr txBox="1"/>
              <p:nvPr/>
            </p:nvSpPr>
            <p:spPr>
              <a:xfrm>
                <a:off x="696895" y="4192622"/>
                <a:ext cx="972000" cy="1944000"/>
              </a:xfrm>
              <a:prstGeom prst="rect">
                <a:avLst/>
              </a:prstGeom>
              <a:solidFill>
                <a:srgbClr val="27903B"/>
              </a:solidFill>
              <a:ln>
                <a:solidFill>
                  <a:srgbClr val="27903B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nl-BE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endParaRPr lang="nl-BE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nl-BE" sz="14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Low T</a:t>
                </a:r>
              </a:p>
              <a:p>
                <a:pPr algn="ctr"/>
                <a:r>
                  <a:rPr lang="nl-BE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(≤ </a:t>
                </a:r>
                <a:r>
                  <a:rPr lang="nl-BE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°</a:t>
                </a:r>
                <a:r>
                  <a:rPr lang="nl-BE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C)</a:t>
                </a:r>
                <a:endParaRPr lang="nl-BE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nl-BE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nl-BE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nl-BE" sz="2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697905" y="1346746"/>
                <a:ext cx="979200" cy="900000"/>
              </a:xfrm>
              <a:prstGeom prst="rect">
                <a:avLst/>
              </a:prstGeom>
              <a:solidFill>
                <a:srgbClr val="27903B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3652796" y="2348879"/>
                <a:ext cx="3456384" cy="3646903"/>
                <a:chOff x="4076121" y="2204864"/>
                <a:chExt cx="2160000" cy="2160240"/>
              </a:xfrm>
              <a:solidFill>
                <a:schemeClr val="accent3">
                  <a:lumMod val="95000"/>
                </a:schemeClr>
              </a:solidFill>
            </p:grpSpPr>
            <p:cxnSp>
              <p:nvCxnSpPr>
                <p:cNvPr id="35" name="Rechte verbindingslijn 34"/>
                <p:cNvCxnSpPr>
                  <a:stCxn id="37" idx="0"/>
                  <a:endCxn id="37" idx="4"/>
                </p:cNvCxnSpPr>
                <p:nvPr/>
              </p:nvCxnSpPr>
              <p:spPr bwMode="auto">
                <a:xfrm>
                  <a:off x="5156121" y="2204864"/>
                  <a:ext cx="0" cy="216024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Rechte verbindingslijn 35"/>
                <p:cNvCxnSpPr>
                  <a:stCxn id="37" idx="2"/>
                  <a:endCxn id="37" idx="6"/>
                </p:cNvCxnSpPr>
                <p:nvPr/>
              </p:nvCxnSpPr>
              <p:spPr bwMode="auto">
                <a:xfrm>
                  <a:off x="4076121" y="3284984"/>
                  <a:ext cx="2160000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Ovaal 36"/>
                <p:cNvSpPr/>
                <p:nvPr/>
              </p:nvSpPr>
              <p:spPr bwMode="auto">
                <a:xfrm>
                  <a:off x="4076121" y="2204864"/>
                  <a:ext cx="2160000" cy="2160240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2790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9020" tIns="9510" rIns="19020" bIns="951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kstvak 37"/>
                <p:cNvSpPr txBox="1"/>
                <p:nvPr/>
              </p:nvSpPr>
              <p:spPr>
                <a:xfrm>
                  <a:off x="4170863" y="2683949"/>
                  <a:ext cx="1050051" cy="328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THERMOPHILIC</a:t>
                  </a:r>
                </a:p>
                <a:p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DIGESTION</a:t>
                  </a:r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9" name="Tekstvak 38"/>
                <p:cNvSpPr txBox="1"/>
                <p:nvPr/>
              </p:nvSpPr>
              <p:spPr>
                <a:xfrm>
                  <a:off x="5175465" y="2683949"/>
                  <a:ext cx="951878" cy="328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INDUSTRIAL</a:t>
                  </a:r>
                </a:p>
                <a:p>
                  <a:pPr algn="l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COMPOSTING</a:t>
                  </a:r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0" name="Tekstvak 39"/>
                <p:cNvSpPr txBox="1"/>
                <p:nvPr/>
              </p:nvSpPr>
              <p:spPr>
                <a:xfrm>
                  <a:off x="4268097" y="3345871"/>
                  <a:ext cx="884759" cy="601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nl-BE" sz="15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MESOPHILIC</a:t>
                  </a:r>
                </a:p>
                <a:p>
                  <a:pPr algn="r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DIGESTION</a:t>
                  </a:r>
                </a:p>
                <a:p>
                  <a:pPr algn="r"/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r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	WATER</a:t>
                  </a:r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1" name="Tekstvak 40"/>
                <p:cNvSpPr txBox="1"/>
                <p:nvPr/>
              </p:nvSpPr>
              <p:spPr>
                <a:xfrm>
                  <a:off x="5156384" y="3348876"/>
                  <a:ext cx="951878" cy="601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HOME</a:t>
                  </a:r>
                </a:p>
                <a:p>
                  <a:pPr algn="l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COMPOSTING</a:t>
                  </a:r>
                </a:p>
                <a:p>
                  <a:pPr algn="l"/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l"/>
                  <a:r>
                    <a:rPr lang="nl-BE" sz="15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SOIL</a:t>
                  </a:r>
                  <a:endParaRPr lang="nl-BE" sz="1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cxnSp>
          <p:nvCxnSpPr>
            <p:cNvPr id="3" name="Rechte verbindingslijn 2"/>
            <p:cNvCxnSpPr>
              <a:stCxn id="37" idx="0"/>
              <a:endCxn id="37" idx="4"/>
            </p:cNvCxnSpPr>
            <p:nvPr/>
          </p:nvCxnSpPr>
          <p:spPr>
            <a:xfrm>
              <a:off x="5291660" y="2289775"/>
              <a:ext cx="0" cy="364690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>
              <a:stCxn id="37" idx="2"/>
              <a:endCxn id="37" idx="6"/>
            </p:cNvCxnSpPr>
            <p:nvPr/>
          </p:nvCxnSpPr>
          <p:spPr>
            <a:xfrm>
              <a:off x="3563468" y="4113227"/>
              <a:ext cx="3456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fgeronde rechthoek 1"/>
          <p:cNvSpPr/>
          <p:nvPr/>
        </p:nvSpPr>
        <p:spPr>
          <a:xfrm>
            <a:off x="5178140" y="4158918"/>
            <a:ext cx="3534060" cy="1887920"/>
          </a:xfrm>
          <a:prstGeom prst="roundRect">
            <a:avLst/>
          </a:prstGeom>
          <a:noFill/>
          <a:ln w="38100">
            <a:solidFill>
              <a:srgbClr val="0054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Revision </a:t>
            </a:r>
            <a:r>
              <a:rPr lang="en-US" sz="2000" dirty="0">
                <a:latin typeface="Verdana"/>
                <a:cs typeface="Verdana"/>
              </a:rPr>
              <a:t>of the </a:t>
            </a:r>
            <a:r>
              <a:rPr lang="en-US" sz="2000" b="1" dirty="0">
                <a:solidFill>
                  <a:srgbClr val="0054A5"/>
                </a:solidFill>
                <a:latin typeface="Verdana"/>
                <a:cs typeface="Verdana"/>
              </a:rPr>
              <a:t>EU </a:t>
            </a:r>
            <a:r>
              <a:rPr lang="en-US" sz="2000" b="1" dirty="0" err="1" smtClean="0">
                <a:solidFill>
                  <a:srgbClr val="0054A5"/>
                </a:solidFill>
                <a:latin typeface="Verdana"/>
                <a:cs typeface="Verdana"/>
              </a:rPr>
              <a:t>Fertilisers</a:t>
            </a: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 </a:t>
            </a:r>
            <a:r>
              <a:rPr lang="en-US" sz="2000" b="1" dirty="0">
                <a:solidFill>
                  <a:srgbClr val="0054A5"/>
                </a:solidFill>
                <a:latin typeface="Verdana"/>
                <a:cs typeface="Verdana"/>
              </a:rPr>
              <a:t>Regulation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Mulching films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Controlled release </a:t>
            </a:r>
            <a:r>
              <a:rPr lang="en-US" sz="2000" dirty="0" err="1" smtClean="0">
                <a:latin typeface="Verdana"/>
                <a:cs typeface="Verdana"/>
              </a:rPr>
              <a:t>fertiliser</a:t>
            </a:r>
            <a:r>
              <a:rPr lang="en-US" sz="2000" dirty="0" smtClean="0">
                <a:latin typeface="Verdana"/>
                <a:cs typeface="Verdana"/>
              </a:rPr>
              <a:t> coatings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Growth media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(Body bags)</a:t>
            </a:r>
          </a:p>
          <a:p>
            <a:pPr marL="1168400">
              <a:lnSpc>
                <a:spcPct val="80000"/>
              </a:lnSpc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European standard</a:t>
            </a: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 EN17033</a:t>
            </a:r>
            <a:endParaRPr lang="en-US" sz="2000" b="1" dirty="0">
              <a:solidFill>
                <a:srgbClr val="0054A5"/>
              </a:solidFill>
              <a:latin typeface="Verdana"/>
              <a:cs typeface="Verdana"/>
            </a:endParaRPr>
          </a:p>
          <a:p>
            <a:pPr marL="1168400">
              <a:lnSpc>
                <a:spcPct val="80000"/>
              </a:lnSpc>
              <a:defRPr/>
            </a:pPr>
            <a:r>
              <a:rPr lang="en-US" sz="2000" dirty="0">
                <a:latin typeface="Verdana"/>
                <a:cs typeface="Verdana"/>
              </a:rPr>
              <a:t>Heavy metals &amp; Fluorine content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Biodegradation</a:t>
            </a:r>
            <a:endParaRPr lang="en-US" sz="2000" dirty="0">
              <a:latin typeface="Verdana"/>
              <a:cs typeface="Verdana"/>
            </a:endParaRPr>
          </a:p>
          <a:p>
            <a:pPr marL="1168400">
              <a:lnSpc>
                <a:spcPct val="80000"/>
              </a:lnSpc>
              <a:defRPr/>
            </a:pPr>
            <a:r>
              <a:rPr lang="en-US" sz="2000" dirty="0">
                <a:latin typeface="Verdana"/>
                <a:cs typeface="Verdana"/>
              </a:rPr>
              <a:t>Plant toxicity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>
                <a:latin typeface="Verdana"/>
                <a:cs typeface="Verdana"/>
              </a:rPr>
              <a:t>Earthworm toxicity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>
                <a:latin typeface="Verdana"/>
                <a:cs typeface="Verdana"/>
              </a:rPr>
              <a:t>Toxicity towards micro-organisms</a:t>
            </a:r>
          </a:p>
          <a:p>
            <a:pPr marL="1168400"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No </a:t>
            </a:r>
            <a:r>
              <a:rPr lang="en-US" sz="2000" dirty="0">
                <a:latin typeface="Verdana"/>
                <a:cs typeface="Verdana"/>
              </a:rPr>
              <a:t>disintegration</a:t>
            </a:r>
            <a:r>
              <a:rPr lang="en-US" sz="2000" dirty="0" smtClean="0">
                <a:latin typeface="Verdana"/>
                <a:cs typeface="Verdana"/>
              </a:rPr>
              <a:t>!</a:t>
            </a:r>
            <a:endParaRPr lang="en-US" sz="2000" dirty="0">
              <a:latin typeface="Verdana"/>
              <a:cs typeface="Verdana"/>
            </a:endParaRPr>
          </a:p>
          <a:p>
            <a:pPr marL="1168400">
              <a:lnSpc>
                <a:spcPct val="80000"/>
              </a:lnSpc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 marL="2336800">
              <a:lnSpc>
                <a:spcPct val="80000"/>
              </a:lnSpc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 marL="2336800">
              <a:lnSpc>
                <a:spcPct val="80000"/>
              </a:lnSpc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latin typeface="Verdana"/>
                <a:cs typeface="Verdana"/>
              </a:rPr>
              <a:t>				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endParaRPr lang="en-US" sz="16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6186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LEGISLATION &amp; STANDARDS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680200" y="4448056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rgbClr val="0054A5"/>
                </a:solidFill>
              </a:rPr>
              <a:t>Environmental</a:t>
            </a:r>
            <a:r>
              <a:rPr lang="nl-BE" sz="2400" b="1" dirty="0" smtClean="0">
                <a:solidFill>
                  <a:srgbClr val="0054A5"/>
                </a:solidFill>
              </a:rPr>
              <a:t> </a:t>
            </a:r>
            <a:r>
              <a:rPr lang="nl-BE" sz="2400" b="1" dirty="0" err="1" smtClean="0">
                <a:solidFill>
                  <a:srgbClr val="0054A5"/>
                </a:solidFill>
              </a:rPr>
              <a:t>safety</a:t>
            </a:r>
            <a:r>
              <a:rPr lang="nl-BE" sz="2400" b="1" dirty="0" smtClean="0">
                <a:solidFill>
                  <a:srgbClr val="0054A5"/>
                </a:solidFill>
              </a:rPr>
              <a:t>!</a:t>
            </a:r>
          </a:p>
        </p:txBody>
      </p:sp>
      <p:sp>
        <p:nvSpPr>
          <p:cNvPr id="2" name="Rechteraccolade 1"/>
          <p:cNvSpPr/>
          <p:nvPr/>
        </p:nvSpPr>
        <p:spPr>
          <a:xfrm>
            <a:off x="6527800" y="4318000"/>
            <a:ext cx="241300" cy="961053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41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OWS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Different end-of-life options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Expert statement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b="1" dirty="0" err="1" smtClean="0">
                <a:solidFill>
                  <a:srgbClr val="0054A5"/>
                </a:solidFill>
                <a:latin typeface="Verdana"/>
                <a:cs typeface="Verdana"/>
              </a:rPr>
              <a:t>What</a:t>
            </a: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 is “complete” </a:t>
            </a:r>
            <a:r>
              <a:rPr lang="nl-BE" sz="2000" b="1" dirty="0" err="1" smtClean="0">
                <a:solidFill>
                  <a:srgbClr val="0054A5"/>
                </a:solidFill>
                <a:latin typeface="Verdana"/>
                <a:cs typeface="Verdana"/>
              </a:rPr>
              <a:t>biodegradation</a:t>
            </a: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?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b="1" dirty="0" err="1" smtClean="0">
                <a:solidFill>
                  <a:srgbClr val="0054A5"/>
                </a:solidFill>
                <a:latin typeface="Verdana"/>
                <a:cs typeface="Verdana"/>
              </a:rPr>
              <a:t>Accumulation</a:t>
            </a: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 of plastics in </a:t>
            </a:r>
            <a:r>
              <a:rPr lang="nl-BE" sz="2000" b="1" dirty="0" err="1" smtClean="0">
                <a:solidFill>
                  <a:srgbClr val="0054A5"/>
                </a:solidFill>
                <a:latin typeface="Verdana"/>
                <a:cs typeface="Verdana"/>
              </a:rPr>
              <a:t>soil</a:t>
            </a:r>
            <a:endParaRPr lang="nl-BE" sz="2000" b="1" dirty="0" smtClean="0">
              <a:solidFill>
                <a:srgbClr val="0054A5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nl-BE" sz="2000" dirty="0" smtClean="0">
              <a:latin typeface="Verdana"/>
              <a:cs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674" y="430481"/>
            <a:ext cx="5386327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scientific correct parameter is conversion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GB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opinion: “complete” = 100%</a:t>
            </a:r>
            <a:endParaRPr lang="en-US" sz="20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Biochemical pathway of biodegradation: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</a:t>
            </a:r>
            <a:r>
              <a:rPr lang="en-GB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	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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               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“COMPLETE“ BIODEGRADATION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918200" y="3213100"/>
            <a:ext cx="2578100" cy="1702376"/>
            <a:chOff x="6007100" y="1993900"/>
            <a:chExt cx="2578100" cy="1702376"/>
          </a:xfrm>
        </p:grpSpPr>
        <p:sp>
          <p:nvSpPr>
            <p:cNvPr id="2" name="Ovaal 1"/>
            <p:cNvSpPr/>
            <p:nvPr/>
          </p:nvSpPr>
          <p:spPr>
            <a:xfrm>
              <a:off x="6972300" y="1993900"/>
              <a:ext cx="1155700" cy="812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007100" y="3296166"/>
              <a:ext cx="257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Biomass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growth</a:t>
              </a:r>
              <a:endPara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" name="Rechte verbindingslijn met pijl 9"/>
            <p:cNvCxnSpPr>
              <a:stCxn id="2" idx="4"/>
              <a:endCxn id="8" idx="0"/>
            </p:cNvCxnSpPr>
            <p:nvPr/>
          </p:nvCxnSpPr>
          <p:spPr>
            <a:xfrm flipH="1">
              <a:off x="7296150" y="2806700"/>
              <a:ext cx="254000" cy="48946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ep 15"/>
          <p:cNvGrpSpPr/>
          <p:nvPr/>
        </p:nvGrpSpPr>
        <p:grpSpPr>
          <a:xfrm>
            <a:off x="801474" y="3175000"/>
            <a:ext cx="6018426" cy="1445519"/>
            <a:chOff x="890374" y="1993900"/>
            <a:chExt cx="6018426" cy="1445519"/>
          </a:xfrm>
        </p:grpSpPr>
        <p:sp>
          <p:nvSpPr>
            <p:cNvPr id="12" name="Ovaal 11"/>
            <p:cNvSpPr/>
            <p:nvPr/>
          </p:nvSpPr>
          <p:spPr>
            <a:xfrm>
              <a:off x="5753100" y="1993900"/>
              <a:ext cx="1155700" cy="812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 flipH="1">
              <a:off x="5448300" y="2733933"/>
              <a:ext cx="558800" cy="3175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890374" y="3039309"/>
              <a:ext cx="493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Intermediate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degradation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products</a:t>
              </a:r>
              <a:endPara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5658537" y="3384034"/>
            <a:ext cx="24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912813" y="5270500"/>
            <a:ext cx="57292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4A5"/>
                </a:solidFill>
                <a:latin typeface="Verdana"/>
                <a:cs typeface="Verdana"/>
              </a:rPr>
              <a:t>Not all </a:t>
            </a:r>
            <a:r>
              <a:rPr lang="en-US" sz="2000" b="1" dirty="0" err="1">
                <a:solidFill>
                  <a:srgbClr val="0054A5"/>
                </a:solidFill>
                <a:latin typeface="Verdana"/>
                <a:cs typeface="Verdana"/>
              </a:rPr>
              <a:t>C</a:t>
            </a:r>
            <a:r>
              <a:rPr lang="en-US" sz="2000" b="1" baseline="-25000" dirty="0" err="1">
                <a:solidFill>
                  <a:srgbClr val="0054A5"/>
                </a:solidFill>
                <a:latin typeface="Verdana"/>
                <a:cs typeface="Verdana"/>
              </a:rPr>
              <a:t>polymer</a:t>
            </a:r>
            <a:r>
              <a:rPr lang="en-US" sz="2000" b="1" baseline="-25000" dirty="0">
                <a:solidFill>
                  <a:srgbClr val="0054A5"/>
                </a:solidFill>
                <a:latin typeface="Verdana"/>
                <a:cs typeface="Verdana"/>
              </a:rPr>
              <a:t> </a:t>
            </a:r>
            <a:r>
              <a:rPr lang="en-US" sz="2000" b="1" dirty="0">
                <a:solidFill>
                  <a:srgbClr val="0054A5"/>
                </a:solidFill>
                <a:latin typeface="Verdana"/>
                <a:cs typeface="Verdana"/>
              </a:rPr>
              <a:t>is converted to CO</a:t>
            </a:r>
            <a:r>
              <a:rPr lang="en-US" sz="2000" b="1" baseline="-25000" dirty="0">
                <a:solidFill>
                  <a:srgbClr val="0054A5"/>
                </a:solidFill>
                <a:latin typeface="Verdana"/>
                <a:cs typeface="Verdana"/>
              </a:rPr>
              <a:t>2</a:t>
            </a:r>
            <a:r>
              <a:rPr lang="en-US" sz="2000" b="1" dirty="0">
                <a:solidFill>
                  <a:srgbClr val="0054A5"/>
                </a:solidFill>
                <a:latin typeface="Verdana"/>
                <a:cs typeface="Verdana"/>
              </a:rPr>
              <a:t>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5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Biochemical pathway of biodegradation: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	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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+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</a:t>
            </a:r>
            <a:endParaRPr lang="en-GB" sz="20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sz="20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17033 (2018) standard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soil biodegradation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omplete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biodegradation = </a:t>
            </a:r>
            <a:r>
              <a:rPr lang="en-GB" sz="2000" b="1" dirty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(absolute or relative)</a:t>
            </a:r>
            <a:endParaRPr lang="en-US" sz="2000" dirty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“COMPLETE“ BIODEGRADATION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563287" y="1993900"/>
            <a:ext cx="3132824" cy="1629609"/>
            <a:chOff x="5563287" y="1993900"/>
            <a:chExt cx="3132824" cy="1629609"/>
          </a:xfrm>
        </p:grpSpPr>
        <p:sp>
          <p:nvSpPr>
            <p:cNvPr id="17" name="Ovaal 16"/>
            <p:cNvSpPr/>
            <p:nvPr/>
          </p:nvSpPr>
          <p:spPr>
            <a:xfrm>
              <a:off x="5937250" y="1993900"/>
              <a:ext cx="2368550" cy="812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8" name="Rechte verbindingslijn met pijl 17"/>
            <p:cNvCxnSpPr/>
            <p:nvPr/>
          </p:nvCxnSpPr>
          <p:spPr>
            <a:xfrm>
              <a:off x="7165975" y="2806700"/>
              <a:ext cx="0" cy="4191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/>
            <p:cNvSpPr txBox="1"/>
            <p:nvPr/>
          </p:nvSpPr>
          <p:spPr>
            <a:xfrm>
              <a:off x="5563287" y="3223399"/>
              <a:ext cx="3132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u="sng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Cannot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quantified</a:t>
              </a:r>
              <a:endPara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370013" y="1969820"/>
            <a:ext cx="3709987" cy="1438593"/>
            <a:chOff x="1370013" y="1969820"/>
            <a:chExt cx="3709987" cy="1438593"/>
          </a:xfrm>
        </p:grpSpPr>
        <p:sp>
          <p:nvSpPr>
            <p:cNvPr id="19" name="Tekstvak 18"/>
            <p:cNvSpPr txBox="1"/>
            <p:nvPr/>
          </p:nvSpPr>
          <p:spPr>
            <a:xfrm>
              <a:off x="1370013" y="3008303"/>
              <a:ext cx="2554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u="sng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Can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</a:t>
              </a:r>
              <a:r>
                <a:rPr lang="nl-BE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nl-BE" sz="20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quantified</a:t>
              </a:r>
              <a:endPara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>
              <a:off x="3924300" y="1969820"/>
              <a:ext cx="1155700" cy="812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2" name="Rechte verbindingslijn met pijl 21"/>
            <p:cNvCxnSpPr/>
            <p:nvPr/>
          </p:nvCxnSpPr>
          <p:spPr>
            <a:xfrm flipH="1">
              <a:off x="3619500" y="2709853"/>
              <a:ext cx="558800" cy="3175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5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“COMPLETE“ </a:t>
            </a:r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BIODEGRADATION – </a:t>
            </a:r>
            <a:r>
              <a:rPr lang="nl-NL" sz="2400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b="1" i="1" baseline="-25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en-US" sz="1900" baseline="-25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1" y="1802737"/>
            <a:ext cx="8259289" cy="50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823200" y="210820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± 10%</a:t>
            </a:r>
            <a:endParaRPr lang="nl-BE" sz="2000" dirty="0"/>
          </a:p>
        </p:txBody>
      </p:sp>
      <p:sp>
        <p:nvSpPr>
          <p:cNvPr id="14" name="Tekstvak 13"/>
          <p:cNvSpPr txBox="1"/>
          <p:nvPr/>
        </p:nvSpPr>
        <p:spPr>
          <a:xfrm>
            <a:off x="6781800" y="1974334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10-15%</a:t>
            </a:r>
            <a:endParaRPr lang="nl-BE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658100" y="2972832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± 25%</a:t>
            </a:r>
            <a:endParaRPr lang="nl-BE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3136900" y="4720149"/>
            <a:ext cx="543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Straw</a:t>
            </a:r>
            <a:r>
              <a:rPr lang="nl-BE" sz="2000" dirty="0" smtClean="0"/>
              <a:t>: 25-30%</a:t>
            </a:r>
          </a:p>
          <a:p>
            <a:r>
              <a:rPr lang="nl-BE" sz="2000" dirty="0" smtClean="0"/>
              <a:t>Wood fibers, </a:t>
            </a:r>
            <a:r>
              <a:rPr lang="nl-BE" sz="2000" dirty="0" err="1" smtClean="0"/>
              <a:t>birch</a:t>
            </a:r>
            <a:r>
              <a:rPr lang="nl-BE" sz="2000" dirty="0" smtClean="0"/>
              <a:t> </a:t>
            </a:r>
            <a:r>
              <a:rPr lang="nl-BE" sz="2000" dirty="0" err="1" smtClean="0"/>
              <a:t>leaves</a:t>
            </a:r>
            <a:r>
              <a:rPr lang="nl-BE" sz="2000" dirty="0" smtClean="0"/>
              <a:t>, </a:t>
            </a:r>
            <a:r>
              <a:rPr lang="nl-BE" sz="2000" dirty="0" err="1" smtClean="0"/>
              <a:t>pine</a:t>
            </a:r>
            <a:r>
              <a:rPr lang="nl-BE" sz="2000" dirty="0" smtClean="0"/>
              <a:t> </a:t>
            </a:r>
            <a:r>
              <a:rPr lang="nl-BE" sz="2000" dirty="0" err="1" smtClean="0"/>
              <a:t>needles</a:t>
            </a:r>
            <a:r>
              <a:rPr lang="nl-BE" sz="2000" dirty="0" smtClean="0"/>
              <a:t>: up </a:t>
            </a:r>
            <a:r>
              <a:rPr lang="nl-BE" sz="2000" dirty="0" err="1" smtClean="0"/>
              <a:t>to</a:t>
            </a:r>
            <a:r>
              <a:rPr lang="nl-BE" sz="2000" dirty="0" smtClean="0"/>
              <a:t> 40%</a:t>
            </a:r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1739900" y="1368404"/>
            <a:ext cx="6521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typically varies between 10% and 40%</a:t>
            </a:r>
          </a:p>
        </p:txBody>
      </p:sp>
    </p:spTree>
    <p:extLst>
      <p:ext uri="{BB962C8B-B14F-4D97-AF65-F5344CB8AC3E}">
        <p14:creationId xmlns:p14="http://schemas.microsoft.com/office/powerpoint/2010/main" val="31490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01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b="1" dirty="0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(LD)PE mulching film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(15-50 µm)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Removal is costly and labor intensive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Contamination hinders recycling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Verdana"/>
                <a:cs typeface="Verdana"/>
              </a:rPr>
              <a:t>Accumulation increases with decreasing thickness</a:t>
            </a:r>
            <a:r>
              <a:rPr lang="en-US" sz="2000" baseline="30000" dirty="0" smtClean="0">
                <a:latin typeface="Verdana"/>
                <a:cs typeface="Verdana"/>
              </a:rPr>
              <a:t>1</a:t>
            </a:r>
            <a:r>
              <a:rPr lang="en-US" sz="2000" dirty="0" smtClean="0">
                <a:latin typeface="Verdana"/>
                <a:cs typeface="Verdana"/>
              </a:rPr>
              <a:t>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Verdana"/>
                <a:cs typeface="Verdana"/>
              </a:rPr>
              <a:t>25µm PE film: 10% remains in/on soil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800" dirty="0" smtClean="0">
                <a:latin typeface="Verdana"/>
                <a:cs typeface="Verdana"/>
              </a:rPr>
              <a:t>20µm PE film: 25% remains </a:t>
            </a:r>
            <a:r>
              <a:rPr lang="en-US" sz="1800" dirty="0">
                <a:latin typeface="Verdana"/>
                <a:cs typeface="Verdana"/>
              </a:rPr>
              <a:t>in/on soil</a:t>
            </a:r>
            <a:endParaRPr lang="en-US" sz="1800" dirty="0" smtClean="0">
              <a:latin typeface="Verdana"/>
              <a:cs typeface="Verdana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800" dirty="0" smtClean="0">
                <a:latin typeface="Verdana"/>
                <a:cs typeface="Verdana"/>
              </a:rPr>
              <a:t>10µm PE film: </a:t>
            </a:r>
            <a:r>
              <a:rPr lang="en-US" sz="1800" b="1" dirty="0" smtClean="0">
                <a:solidFill>
                  <a:srgbClr val="0054A5"/>
                </a:solidFill>
                <a:latin typeface="Verdana"/>
                <a:cs typeface="Verdana"/>
              </a:rPr>
              <a:t>68</a:t>
            </a:r>
            <a:r>
              <a:rPr lang="en-US" sz="1800" b="1" dirty="0">
                <a:solidFill>
                  <a:srgbClr val="0054A5"/>
                </a:solidFill>
                <a:latin typeface="Verdana"/>
                <a:cs typeface="Verdana"/>
              </a:rPr>
              <a:t>%</a:t>
            </a:r>
            <a:r>
              <a:rPr lang="en-US" sz="1800" dirty="0">
                <a:latin typeface="Verdana"/>
                <a:cs typeface="Verdana"/>
              </a:rPr>
              <a:t> remains in/on soil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Soil biodegradable mulching film </a:t>
            </a:r>
            <a:r>
              <a:rPr lang="en-US" sz="2000" dirty="0" smtClean="0">
                <a:latin typeface="Verdana"/>
                <a:cs typeface="Verdana"/>
              </a:rPr>
              <a:t>(15 µm)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No need for removal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Complete biodegradation within maximum 2 years under laboratory conditions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200" baseline="30000" dirty="0">
                <a:latin typeface="Verdana"/>
                <a:cs typeface="Verdana"/>
              </a:rPr>
              <a:t>1</a:t>
            </a:r>
            <a:r>
              <a:rPr lang="en-US" sz="1200" dirty="0">
                <a:latin typeface="Verdana"/>
                <a:cs typeface="Verdana"/>
              </a:rPr>
              <a:t>: </a:t>
            </a:r>
            <a:r>
              <a:rPr lang="en-US" sz="1200" dirty="0" smtClean="0">
                <a:latin typeface="Verdana"/>
                <a:cs typeface="Verdana"/>
              </a:rPr>
              <a:t>APE Europe (Agriculture Plastic Environment), industry association for the non-packaging </a:t>
            </a:r>
            <a:r>
              <a:rPr lang="en-US" sz="1200" dirty="0" err="1" smtClean="0">
                <a:latin typeface="Verdana"/>
                <a:cs typeface="Verdana"/>
              </a:rPr>
              <a:t>agri</a:t>
            </a:r>
            <a:r>
              <a:rPr lang="en-US" sz="1200" dirty="0" smtClean="0">
                <a:latin typeface="Verdana"/>
                <a:cs typeface="Verdana"/>
              </a:rPr>
              <a:t>-plastics presentation by Bernard Le </a:t>
            </a:r>
            <a:r>
              <a:rPr lang="en-US" sz="1200" dirty="0" err="1" smtClean="0">
                <a:latin typeface="Verdana"/>
                <a:cs typeface="Verdana"/>
              </a:rPr>
              <a:t>Moine</a:t>
            </a:r>
            <a:r>
              <a:rPr lang="en-US" sz="1200" dirty="0" smtClean="0">
                <a:latin typeface="Verdana"/>
                <a:cs typeface="Verdana"/>
              </a:rPr>
              <a:t> at Agricultural Film 2014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200" baseline="30000" dirty="0">
                <a:latin typeface="Verdana"/>
                <a:cs typeface="Verdana"/>
              </a:rPr>
              <a:t> </a:t>
            </a:r>
            <a:r>
              <a:rPr lang="en-US" sz="1200" baseline="30000" dirty="0" smtClean="0">
                <a:latin typeface="Verdana"/>
                <a:cs typeface="Verdana"/>
              </a:rPr>
              <a:t>    </a:t>
            </a:r>
            <a:endParaRPr lang="en-US" sz="1200" baseline="30000" dirty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IN SOIL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0"/>
          <p:cNvCxnSpPr/>
          <p:nvPr/>
        </p:nvCxnSpPr>
        <p:spPr bwMode="auto">
          <a:xfrm>
            <a:off x="534087" y="4090071"/>
            <a:ext cx="8254608" cy="0"/>
          </a:xfrm>
          <a:prstGeom prst="line">
            <a:avLst/>
          </a:prstGeom>
          <a:noFill/>
          <a:ln w="25400" cap="flat" cmpd="sng" algn="ctr">
            <a:solidFill>
              <a:srgbClr val="0054A5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6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12813" y="1841500"/>
            <a:ext cx="8231187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IN SOIL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25500" y="1321832"/>
            <a:ext cx="744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µm </a:t>
            </a:r>
            <a:r>
              <a:rPr lang="nl-BE" sz="2000" b="1" dirty="0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LDPE film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cultivation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03668" y="2089806"/>
            <a:ext cx="669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463 kg/hectare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endParaRPr lang="nl-B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4.6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/hectare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endParaRPr lang="nl-B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accumulation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time)</a:t>
            </a:r>
          </a:p>
        </p:txBody>
      </p:sp>
      <p:cxnSp>
        <p:nvCxnSpPr>
          <p:cNvPr id="9" name="Rechte verbindingslijn met pijl 8"/>
          <p:cNvCxnSpPr>
            <a:stCxn id="2" idx="2"/>
          </p:cNvCxnSpPr>
          <p:nvPr/>
        </p:nvCxnSpPr>
        <p:spPr>
          <a:xfrm>
            <a:off x="4546600" y="1721942"/>
            <a:ext cx="3518" cy="348972"/>
          </a:xfrm>
          <a:prstGeom prst="straightConnector1">
            <a:avLst/>
          </a:prstGeom>
          <a:ln w="19050">
            <a:solidFill>
              <a:srgbClr val="0054A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 bwMode="auto">
          <a:xfrm>
            <a:off x="534087" y="3467771"/>
            <a:ext cx="8254608" cy="0"/>
          </a:xfrm>
          <a:prstGeom prst="line">
            <a:avLst/>
          </a:prstGeom>
          <a:noFill/>
          <a:ln w="25400" cap="flat" cmpd="sng" algn="ctr">
            <a:solidFill>
              <a:srgbClr val="0054A5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hthoek 2"/>
          <p:cNvSpPr/>
          <p:nvPr/>
        </p:nvSpPr>
        <p:spPr>
          <a:xfrm>
            <a:off x="520700" y="3750538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µm </a:t>
            </a:r>
            <a:r>
              <a:rPr lang="nl-BE" sz="2000" b="1" dirty="0" err="1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</a:t>
            </a:r>
            <a:r>
              <a:rPr lang="nl-BE" sz="2000" b="1" dirty="0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biodegradable</a:t>
            </a:r>
            <a:r>
              <a:rPr lang="nl-BE" sz="2000" b="1" dirty="0" smtClean="0">
                <a:solidFill>
                  <a:srgbClr val="0054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 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cultivation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4559300" y="4147642"/>
            <a:ext cx="3518" cy="348972"/>
          </a:xfrm>
          <a:prstGeom prst="straightConnector1">
            <a:avLst/>
          </a:prstGeom>
          <a:ln w="19050">
            <a:solidFill>
              <a:srgbClr val="0054A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200150" y="4629806"/>
            <a:ext cx="66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188 kg/hectare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first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nl-B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281 kg/hectare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nl-B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 maximum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accumulation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level!)</a:t>
            </a:r>
          </a:p>
        </p:txBody>
      </p:sp>
    </p:spTree>
    <p:extLst>
      <p:ext uri="{BB962C8B-B14F-4D97-AF65-F5344CB8AC3E}">
        <p14:creationId xmlns:p14="http://schemas.microsoft.com/office/powerpoint/2010/main" val="656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IN SOIL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81900" y="355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4.6 </a:t>
            </a:r>
            <a:r>
              <a:rPr lang="nl-BE" sz="2000" dirty="0" err="1" smtClean="0"/>
              <a:t>tonnes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989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451"/>
            <a:ext cx="9144000" cy="59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IN SOIL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95400" y="1333500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What</a:t>
            </a:r>
            <a:r>
              <a:rPr lang="nl-BE" sz="2000" dirty="0" smtClean="0"/>
              <a:t> </a:t>
            </a:r>
            <a:r>
              <a:rPr lang="nl-BE" sz="2000" dirty="0" err="1" smtClean="0"/>
              <a:t>if</a:t>
            </a:r>
            <a:r>
              <a:rPr lang="nl-BE" sz="2000" dirty="0" smtClean="0"/>
              <a:t> </a:t>
            </a:r>
            <a:r>
              <a:rPr lang="nl-BE" sz="2000" dirty="0" err="1" smtClean="0"/>
              <a:t>cultivation</a:t>
            </a:r>
            <a:r>
              <a:rPr lang="nl-BE" sz="2000" dirty="0" smtClean="0"/>
              <a:t> is </a:t>
            </a:r>
            <a:r>
              <a:rPr lang="nl-BE" sz="2000" dirty="0" err="1" smtClean="0"/>
              <a:t>ceased</a:t>
            </a:r>
            <a:r>
              <a:rPr lang="nl-BE" sz="2000" dirty="0" smtClean="0"/>
              <a:t> </a:t>
            </a:r>
            <a:r>
              <a:rPr lang="nl-BE" sz="2000" dirty="0" err="1" smtClean="0"/>
              <a:t>every</a:t>
            </a:r>
            <a:r>
              <a:rPr lang="nl-BE" sz="2000" dirty="0" smtClean="0"/>
              <a:t> </a:t>
            </a:r>
            <a:r>
              <a:rPr lang="nl-BE" sz="2000" dirty="0" err="1" smtClean="0"/>
              <a:t>two</a:t>
            </a:r>
            <a:r>
              <a:rPr lang="nl-BE" sz="2000" dirty="0" smtClean="0"/>
              <a:t> </a:t>
            </a:r>
            <a:r>
              <a:rPr lang="nl-BE" sz="2000" dirty="0" err="1" smtClean="0"/>
              <a:t>years</a:t>
            </a:r>
            <a:r>
              <a:rPr lang="nl-BE" sz="2000" dirty="0" smtClean="0"/>
              <a:t>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027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OWS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Different end-of-life options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Expert statement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nl-BE" sz="2000" dirty="0" smtClean="0">
              <a:latin typeface="Verdana"/>
              <a:cs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674" y="430481"/>
            <a:ext cx="5386327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257300" y="2488982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(commissioned by European Bioplastics)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biodegradation does not mean “100% conversion to CO</a:t>
            </a:r>
            <a:r>
              <a:rPr lang="en-GB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sz="20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Conventional (LD)PE mulching films accumulate at a rate of 463 kg per hectare per decade</a:t>
            </a:r>
            <a:r>
              <a:rPr lang="en-US" sz="2000" baseline="30000" dirty="0" smtClean="0">
                <a:latin typeface="Verdana"/>
                <a:cs typeface="Verdana"/>
              </a:rPr>
              <a:t>1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Soil biodegradable mulching films have a maximum accumulation level of 281 kg per hectare</a:t>
            </a:r>
            <a:r>
              <a:rPr lang="en-US" sz="2000" baseline="30000" dirty="0" smtClean="0">
                <a:latin typeface="Verdana"/>
                <a:cs typeface="Verdana"/>
              </a:rPr>
              <a:t>1</a:t>
            </a:r>
            <a:r>
              <a:rPr lang="en-US" sz="2000" dirty="0" smtClean="0">
                <a:latin typeface="Verdana"/>
                <a:cs typeface="Verdana"/>
              </a:rPr>
              <a:t>, returning to no accumulation if cultivation is ceased for two years.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cs typeface="Verdana"/>
              </a:rPr>
              <a:t>(LD)PE mulching films cannot be </a:t>
            </a:r>
            <a:r>
              <a:rPr lang="en-US" sz="2000" dirty="0" err="1" smtClean="0">
                <a:latin typeface="Verdana"/>
                <a:cs typeface="Verdana"/>
              </a:rPr>
              <a:t>downgauged</a:t>
            </a:r>
            <a:r>
              <a:rPr lang="en-US" sz="2000" dirty="0" smtClean="0">
                <a:latin typeface="Verdana"/>
                <a:cs typeface="Verdana"/>
              </a:rPr>
              <a:t> as this increases the relative level of contamination and decreases the recovery rate.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baseline="30000" dirty="0" smtClean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baseline="30000" dirty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baseline="30000" dirty="0" smtClean="0">
              <a:latin typeface="Verdana"/>
              <a:cs typeface="Verdan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200" baseline="30000" dirty="0" smtClean="0">
                <a:latin typeface="Verdana"/>
                <a:cs typeface="Verdana"/>
              </a:rPr>
              <a:t>1</a:t>
            </a:r>
            <a:r>
              <a:rPr lang="en-US" sz="1200" dirty="0" smtClean="0">
                <a:latin typeface="Verdana"/>
                <a:cs typeface="Verdana"/>
              </a:rPr>
              <a:t>: Assuming one cultivation period per year and a thickness of 20 µm for LDPE and 15 µm for soil biodegradable mulching films</a:t>
            </a:r>
            <a:endParaRPr lang="en-US" sz="1200" baseline="30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674" y="430481"/>
            <a:ext cx="70725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ublications | OW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6203" r="19444" b="20935"/>
          <a:stretch/>
        </p:blipFill>
        <p:spPr>
          <a:xfrm>
            <a:off x="0" y="923284"/>
            <a:ext cx="9144000" cy="4423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674" y="487631"/>
            <a:ext cx="6069226" cy="498970"/>
          </a:xfrm>
          <a:prstGeom prst="rect">
            <a:avLst/>
          </a:prstGeom>
        </p:spPr>
        <p:txBody>
          <a:bodyPr anchor="t"/>
          <a:lstStyle/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lang="nl-NL" sz="1900" b="1" i="1" baseline="30000" dirty="0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nl-NL" sz="1900" b="1" i="1" baseline="30000" dirty="0">
                <a:solidFill>
                  <a:schemeClr val="bg1"/>
                </a:solidFill>
                <a:latin typeface="Verdana"/>
                <a:cs typeface="Verdana"/>
              </a:rPr>
            </a:br>
            <a:endParaRPr lang="en-US" sz="1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0974" y="5410200"/>
            <a:ext cx="7859006" cy="7794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Verdana"/>
                <a:cs typeface="Verdana"/>
              </a:rPr>
              <a:t>OWS </a:t>
            </a:r>
            <a:r>
              <a:rPr lang="en-US" sz="2000" dirty="0" err="1" smtClean="0">
                <a:latin typeface="Verdana"/>
                <a:cs typeface="Verdana"/>
              </a:rPr>
              <a:t>nv</a:t>
            </a:r>
            <a:r>
              <a:rPr lang="en-US" sz="2000" dirty="0" smtClean="0">
                <a:latin typeface="Verdana"/>
                <a:cs typeface="Verdana"/>
              </a:rPr>
              <a:t>, </a:t>
            </a:r>
            <a:r>
              <a:rPr lang="en-US" sz="2000" dirty="0" err="1" smtClean="0">
                <a:latin typeface="Verdana"/>
                <a:cs typeface="Verdana"/>
              </a:rPr>
              <a:t>Dok</a:t>
            </a:r>
            <a:r>
              <a:rPr lang="en-US" sz="2000" dirty="0" smtClean="0">
                <a:latin typeface="Verdana"/>
                <a:cs typeface="Verdana"/>
              </a:rPr>
              <a:t>-Noord 5, B-9000 Gent, Belgium</a:t>
            </a:r>
            <a:endParaRPr lang="en-US" sz="2000" dirty="0" smtClean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Verdana"/>
                <a:cs typeface="Verdana"/>
              </a:rPr>
              <a:t>Email</a:t>
            </a:r>
            <a:r>
              <a:rPr lang="en-US" sz="2000" dirty="0" smtClean="0">
                <a:latin typeface="Verdana"/>
                <a:cs typeface="Verdana"/>
              </a:rPr>
              <a:t>: </a:t>
            </a:r>
            <a:r>
              <a:rPr lang="en-US" sz="2000" dirty="0" smtClean="0">
                <a:solidFill>
                  <a:srgbClr val="0054A5"/>
                </a:solidFill>
                <a:latin typeface="Verdana"/>
                <a:cs typeface="Verdana"/>
              </a:rPr>
              <a:t>sam.deconinck@ows.be</a:t>
            </a:r>
            <a:r>
              <a:rPr lang="en-US" sz="2000" dirty="0" smtClean="0">
                <a:solidFill>
                  <a:srgbClr val="27903B"/>
                </a:solidFill>
                <a:latin typeface="Verdana"/>
                <a:cs typeface="Verdana"/>
              </a:rPr>
              <a:t> </a:t>
            </a:r>
          </a:p>
          <a:p>
            <a:pPr marL="0" indent="0" algn="ctr">
              <a:buNone/>
            </a:pPr>
            <a:r>
              <a:rPr lang="en-US" sz="2000" dirty="0" smtClean="0">
                <a:latin typeface="Verdana"/>
                <a:cs typeface="Verdana"/>
              </a:rPr>
              <a:t>Website: </a:t>
            </a:r>
            <a:r>
              <a:rPr lang="en-US" sz="2000" dirty="0" smtClean="0">
                <a:solidFill>
                  <a:srgbClr val="0054A5"/>
                </a:solidFill>
                <a:latin typeface="Verdana"/>
                <a:cs typeface="Verdana"/>
              </a:rPr>
              <a:t>www.ows.be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  <a:p>
            <a:pPr algn="ctr"/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50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DRANCO </a:t>
            </a:r>
            <a:r>
              <a:rPr lang="nl-BE" sz="2000" dirty="0" err="1" smtClean="0">
                <a:latin typeface="Verdana"/>
                <a:cs typeface="Verdana"/>
              </a:rPr>
              <a:t>technology</a:t>
            </a:r>
            <a:r>
              <a:rPr lang="nl-BE" sz="2000" dirty="0" smtClean="0">
                <a:latin typeface="Verdana"/>
                <a:cs typeface="Verdana"/>
              </a:rPr>
              <a:t> – UG, 1983 (pilot in 1984)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err="1" smtClean="0">
                <a:latin typeface="Verdana"/>
                <a:cs typeface="Verdana"/>
              </a:rPr>
              <a:t>Founded</a:t>
            </a:r>
            <a:r>
              <a:rPr lang="nl-BE" sz="2000" dirty="0" smtClean="0">
                <a:latin typeface="Verdana"/>
                <a:cs typeface="Verdana"/>
              </a:rPr>
              <a:t> in 1988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err="1" smtClean="0">
                <a:latin typeface="Verdana"/>
                <a:cs typeface="Verdana"/>
              </a:rPr>
              <a:t>Consolidated</a:t>
            </a:r>
            <a:r>
              <a:rPr lang="nl-BE" sz="2000" dirty="0" smtClean="0">
                <a:latin typeface="Verdana"/>
                <a:cs typeface="Verdana"/>
              </a:rPr>
              <a:t> sales (2015-2017): 20 </a:t>
            </a:r>
            <a:r>
              <a:rPr lang="nl-BE" sz="2000" dirty="0" err="1" smtClean="0">
                <a:latin typeface="Verdana"/>
                <a:cs typeface="Verdana"/>
              </a:rPr>
              <a:t>million</a:t>
            </a:r>
            <a:r>
              <a:rPr lang="nl-BE" sz="2000" dirty="0" smtClean="0">
                <a:latin typeface="Verdana"/>
                <a:cs typeface="Verdana"/>
              </a:rPr>
              <a:t> €/</a:t>
            </a:r>
            <a:r>
              <a:rPr lang="nl-BE" sz="2000" dirty="0" err="1" smtClean="0">
                <a:latin typeface="Verdana"/>
                <a:cs typeface="Verdana"/>
              </a:rPr>
              <a:t>yr</a:t>
            </a:r>
            <a:endParaRPr lang="nl-BE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Export: 90%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80 employees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BE" sz="2000" dirty="0" smtClean="0">
              <a:latin typeface="Verdana"/>
              <a:cs typeface="Verdana"/>
            </a:endParaRPr>
          </a:p>
          <a:p>
            <a:pPr>
              <a:lnSpc>
                <a:spcPct val="80000"/>
              </a:lnSpc>
              <a:defRPr/>
            </a:pPr>
            <a:r>
              <a:rPr lang="nl-B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Head office: 	Gent, Belgium</a:t>
            </a:r>
          </a:p>
          <a:p>
            <a:pPr>
              <a:lnSpc>
                <a:spcPct val="80000"/>
              </a:lnSpc>
              <a:defRPr/>
            </a:pPr>
            <a:r>
              <a:rPr lang="nl-B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Affiliates</a:t>
            </a:r>
            <a:r>
              <a:rPr lang="nl-B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		OWS Inc., Dayton, Ohio, USA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B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DRANCO N.V.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B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BES GmbH, Germany</a:t>
            </a:r>
          </a:p>
          <a:p>
            <a:pPr>
              <a:lnSpc>
                <a:spcPct val="80000"/>
              </a:lnSpc>
              <a:defRPr/>
            </a:pPr>
            <a:r>
              <a:rPr lang="nl-B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Partner: 		DJK International, Tokyo, Japan</a:t>
            </a:r>
            <a:endParaRPr lang="nl-B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4" name="Picture 4" descr="Dsc00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2"/>
          <a:stretch/>
        </p:blipFill>
        <p:spPr bwMode="auto">
          <a:xfrm>
            <a:off x="0" y="5124451"/>
            <a:ext cx="3022600" cy="1733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:\ALGEMEEN LABO\MKT &amp; PR\Archief\Foto's\Labo\Selectie\Set-up plant toxicity tests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5217"/>
          <a:stretch/>
        </p:blipFill>
        <p:spPr bwMode="auto">
          <a:xfrm>
            <a:off x="3022600" y="5124451"/>
            <a:ext cx="3022600" cy="1733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LGEMEEN LABO\MKT &amp; PR\Archief\Foto's\Labo\Selectie\Set-up disintegration test 4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/>
          <a:stretch/>
        </p:blipFill>
        <p:spPr bwMode="auto">
          <a:xfrm>
            <a:off x="6045200" y="5124450"/>
            <a:ext cx="3098800" cy="1733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3674" y="430481"/>
            <a:ext cx="5386327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PROFILE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ALGEMEEN LABO\MKT &amp; PR\Archief\Foto's\Labo\DIAs SAMPLE 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23669" r="21446" b="52310"/>
          <a:stretch/>
        </p:blipFill>
        <p:spPr bwMode="auto">
          <a:xfrm>
            <a:off x="6852700" y="2296733"/>
            <a:ext cx="2300300" cy="2281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7793" y="1600200"/>
            <a:ext cx="823048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Verdana"/>
                <a:cs typeface="Verdana"/>
              </a:rPr>
              <a:t>‘</a:t>
            </a: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One-stop</a:t>
            </a:r>
            <a:r>
              <a:rPr lang="en-US" sz="2000" dirty="0">
                <a:latin typeface="Verdana"/>
                <a:cs typeface="Verdana"/>
              </a:rPr>
              <a:t>’ </a:t>
            </a:r>
            <a:r>
              <a:rPr lang="en-US" sz="2000" dirty="0" smtClean="0">
                <a:latin typeface="Verdana"/>
                <a:cs typeface="Verdana"/>
              </a:rPr>
              <a:t>laboratory for biodegradability 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cs typeface="Verdana"/>
              </a:rPr>
              <a:t>	</a:t>
            </a:r>
            <a:r>
              <a:rPr lang="en-US" sz="2000" dirty="0" smtClean="0">
                <a:latin typeface="Verdana"/>
                <a:cs typeface="Verdana"/>
              </a:rPr>
              <a:t>&amp; </a:t>
            </a:r>
            <a:r>
              <a:rPr lang="en-US" sz="2000" dirty="0" err="1" smtClean="0">
                <a:latin typeface="Verdana"/>
                <a:cs typeface="Verdana"/>
              </a:rPr>
              <a:t>compostability</a:t>
            </a:r>
            <a:r>
              <a:rPr lang="en-US" sz="2000" dirty="0" smtClean="0">
                <a:latin typeface="Verdana"/>
                <a:cs typeface="Verdana"/>
              </a:rPr>
              <a:t> testing</a:t>
            </a:r>
          </a:p>
          <a:p>
            <a:r>
              <a:rPr lang="en-US" sz="2000" dirty="0" smtClean="0">
                <a:latin typeface="Verdana"/>
                <a:cs typeface="Verdana"/>
              </a:rPr>
              <a:t>Strictly independent</a:t>
            </a:r>
            <a:endParaRPr lang="en-US" sz="2000" dirty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Quality control: ISO 17025</a:t>
            </a:r>
          </a:p>
          <a:p>
            <a:endParaRPr lang="en-US" sz="2000" dirty="0">
              <a:latin typeface="Verdana"/>
              <a:cs typeface="Verdana"/>
            </a:endParaRPr>
          </a:p>
          <a:p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Recognized by </a:t>
            </a:r>
            <a:r>
              <a:rPr lang="en-US" sz="2000" b="1" u="sng" dirty="0" smtClean="0">
                <a:solidFill>
                  <a:srgbClr val="0054A5"/>
                </a:solidFill>
                <a:latin typeface="Verdana"/>
                <a:cs typeface="Verdana"/>
              </a:rPr>
              <a:t>all</a:t>
            </a: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 certification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54A5"/>
                </a:solidFill>
                <a:latin typeface="Verdana"/>
                <a:cs typeface="Verdana"/>
              </a:rPr>
              <a:t>    bureaus worldwide</a:t>
            </a:r>
          </a:p>
          <a:p>
            <a:endParaRPr lang="en-US" sz="2000" b="1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Active in standardization: CEN/ASTM/ISO</a:t>
            </a:r>
          </a:p>
          <a:p>
            <a:r>
              <a:rPr lang="nl-BE" sz="2000" dirty="0" smtClean="0">
                <a:latin typeface="Verdana"/>
                <a:cs typeface="Verdana"/>
              </a:rPr>
              <a:t>Member of </a:t>
            </a:r>
            <a:r>
              <a:rPr lang="nl-BE" sz="2000" dirty="0" err="1" smtClean="0">
                <a:latin typeface="Verdana"/>
                <a:cs typeface="Verdana"/>
              </a:rPr>
              <a:t>several</a:t>
            </a:r>
            <a:r>
              <a:rPr lang="nl-BE" sz="2000" dirty="0" smtClean="0">
                <a:latin typeface="Verdana"/>
                <a:cs typeface="Verdana"/>
              </a:rPr>
              <a:t> </a:t>
            </a:r>
            <a:r>
              <a:rPr lang="nl-BE" sz="2000" dirty="0" err="1" smtClean="0">
                <a:latin typeface="Verdana"/>
                <a:cs typeface="Verdana"/>
              </a:rPr>
              <a:t>certification</a:t>
            </a:r>
            <a:r>
              <a:rPr lang="nl-BE" sz="2000" dirty="0" smtClean="0">
                <a:latin typeface="Verdana"/>
                <a:cs typeface="Verdana"/>
              </a:rPr>
              <a:t> </a:t>
            </a:r>
            <a:r>
              <a:rPr lang="nl-BE" sz="2000" dirty="0" err="1" smtClean="0">
                <a:latin typeface="Verdana"/>
                <a:cs typeface="Verdana"/>
              </a:rPr>
              <a:t>committees</a:t>
            </a:r>
            <a:r>
              <a:rPr lang="nl-BE" sz="2000" dirty="0" smtClean="0">
                <a:latin typeface="Verdana"/>
                <a:cs typeface="Verdana"/>
              </a:rPr>
              <a:t> </a:t>
            </a:r>
          </a:p>
          <a:p>
            <a:pPr marL="0" indent="0">
              <a:buNone/>
            </a:pPr>
            <a:r>
              <a:rPr lang="nl-BE" sz="2000" dirty="0" smtClean="0">
                <a:latin typeface="Verdana"/>
                <a:cs typeface="Verdana"/>
              </a:rPr>
              <a:t>    &amp; </a:t>
            </a:r>
            <a:r>
              <a:rPr lang="nl-BE" sz="2000" dirty="0" err="1" smtClean="0">
                <a:latin typeface="Verdana"/>
                <a:cs typeface="Verdana"/>
              </a:rPr>
              <a:t>industrial</a:t>
            </a:r>
            <a:r>
              <a:rPr lang="nl-BE" sz="2000" dirty="0" smtClean="0">
                <a:latin typeface="Verdana"/>
                <a:cs typeface="Verdana"/>
              </a:rPr>
              <a:t> </a:t>
            </a:r>
            <a:r>
              <a:rPr lang="nl-BE" sz="2000" dirty="0" err="1" smtClean="0">
                <a:latin typeface="Verdana"/>
                <a:cs typeface="Verdana"/>
              </a:rPr>
              <a:t>associations</a:t>
            </a:r>
            <a:r>
              <a:rPr lang="nl-BE" sz="2000" dirty="0" smtClean="0">
                <a:latin typeface="Verdana"/>
                <a:cs typeface="Verdana"/>
              </a:rPr>
              <a:t> (</a:t>
            </a:r>
            <a:r>
              <a:rPr lang="nl-BE" sz="2000" dirty="0" err="1" smtClean="0">
                <a:latin typeface="Verdana"/>
                <a:cs typeface="Verdana"/>
              </a:rPr>
              <a:t>EuBP</a:t>
            </a:r>
            <a:r>
              <a:rPr lang="nl-BE" sz="2000" dirty="0" smtClean="0">
                <a:latin typeface="Verdana"/>
                <a:cs typeface="Verdana"/>
              </a:rPr>
              <a:t>, BBP,…)</a:t>
            </a:r>
          </a:p>
          <a:p>
            <a:r>
              <a:rPr lang="nl-BE" sz="2000" dirty="0" smtClean="0">
                <a:latin typeface="Verdana"/>
                <a:cs typeface="Verdana"/>
              </a:rPr>
              <a:t>More </a:t>
            </a:r>
            <a:r>
              <a:rPr lang="nl-BE" sz="2000" dirty="0" err="1" smtClean="0">
                <a:latin typeface="Verdana"/>
                <a:cs typeface="Verdana"/>
              </a:rPr>
              <a:t>than</a:t>
            </a:r>
            <a:r>
              <a:rPr lang="nl-BE" sz="2000" dirty="0" smtClean="0">
                <a:latin typeface="Verdana"/>
                <a:cs typeface="Verdana"/>
              </a:rPr>
              <a:t> 30 </a:t>
            </a:r>
            <a:r>
              <a:rPr lang="nl-BE" sz="2000" dirty="0" err="1" smtClean="0">
                <a:latin typeface="Verdana"/>
                <a:cs typeface="Verdana"/>
              </a:rPr>
              <a:t>years</a:t>
            </a:r>
            <a:r>
              <a:rPr lang="nl-BE" sz="2000" dirty="0" smtClean="0">
                <a:latin typeface="Verdana"/>
                <a:cs typeface="Verdana"/>
              </a:rPr>
              <a:t> of </a:t>
            </a:r>
            <a:r>
              <a:rPr lang="nl-BE" sz="2000" dirty="0" err="1" smtClean="0">
                <a:latin typeface="Verdana"/>
                <a:cs typeface="Verdana"/>
              </a:rPr>
              <a:t>experience</a:t>
            </a:r>
            <a:endParaRPr lang="nl-BE" sz="2000" dirty="0" smtClean="0">
              <a:latin typeface="Verdana"/>
              <a:cs typeface="Verdana"/>
            </a:endParaRPr>
          </a:p>
          <a:p>
            <a:r>
              <a:rPr lang="nl-BE" sz="2000" dirty="0" smtClean="0">
                <a:latin typeface="Verdana"/>
                <a:cs typeface="Verdana"/>
              </a:rPr>
              <a:t>10,000+ samples </a:t>
            </a:r>
            <a:r>
              <a:rPr lang="nl-BE" sz="2000" dirty="0" err="1" smtClean="0">
                <a:latin typeface="Verdana"/>
                <a:cs typeface="Verdana"/>
              </a:rPr>
              <a:t>tested</a:t>
            </a:r>
            <a:r>
              <a:rPr lang="nl-BE" sz="2000" dirty="0" smtClean="0">
                <a:latin typeface="Verdana"/>
                <a:cs typeface="Verdana"/>
              </a:rPr>
              <a:t> </a:t>
            </a:r>
            <a:r>
              <a:rPr lang="nl-BE" sz="2000" dirty="0" err="1" smtClean="0">
                <a:latin typeface="Verdana"/>
                <a:cs typeface="Verdana"/>
              </a:rPr>
              <a:t>for</a:t>
            </a:r>
            <a:r>
              <a:rPr lang="nl-BE" sz="2000" dirty="0" smtClean="0">
                <a:latin typeface="Verdana"/>
                <a:cs typeface="Verdana"/>
              </a:rPr>
              <a:t> 1,250+ </a:t>
            </a:r>
            <a:r>
              <a:rPr lang="nl-BE" sz="2000" dirty="0" err="1" smtClean="0">
                <a:latin typeface="Verdana"/>
                <a:cs typeface="Verdana"/>
              </a:rPr>
              <a:t>clients</a:t>
            </a:r>
            <a:endParaRPr lang="en-US" sz="2000" dirty="0">
              <a:latin typeface="Verdana"/>
              <a:cs typeface="Verdana"/>
            </a:endParaRPr>
          </a:p>
          <a:p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674" y="430481"/>
            <a:ext cx="73773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RESEARCH LABORATORY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N:\ALGEMEEN LABO\MKT &amp; PR\Archief\Foto's\Labo\DIAs SAMPLE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3940" r="80659" b="52106"/>
          <a:stretch>
            <a:fillRect/>
          </a:stretch>
        </p:blipFill>
        <p:spPr bwMode="auto">
          <a:xfrm>
            <a:off x="6852700" y="0"/>
            <a:ext cx="2304000" cy="23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:\ALGEMEEN LABO\MKT &amp; PR\Archief\Foto's\Labo\DIAs SAMPLE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6" t="55775" r="1942" b="21153"/>
          <a:stretch>
            <a:fillRect/>
          </a:stretch>
        </p:blipFill>
        <p:spPr bwMode="auto">
          <a:xfrm>
            <a:off x="6840000" y="4581106"/>
            <a:ext cx="2304000" cy="227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3674" y="430481"/>
            <a:ext cx="5386327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31953"/>
              </p:ext>
            </p:extLst>
          </p:nvPr>
        </p:nvGraphicFramePr>
        <p:xfrm>
          <a:off x="90613" y="1340768"/>
          <a:ext cx="8964488" cy="318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48"/>
                <a:gridCol w="6837940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Base </a:t>
                      </a:r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Polymers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BASF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Bio-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Fed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Corbion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Du Pont,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FKuR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NatureWorks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Novamont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Paper &amp; Board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Ahlstrom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Huhtamaki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Int. Paper, 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Kuan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Chun Paper, 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Pactiv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UPM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6300">
                <a:tc>
                  <a:txBody>
                    <a:bodyPr/>
                    <a:lstStyle/>
                    <a:p>
                      <a:r>
                        <a:rPr lang="nl-BE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Packaging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Alcan Packaging,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Amcor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Mondi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Packaging,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Sealed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Air, Tetra Pak,…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Consumer </a:t>
                      </a:r>
                      <a:r>
                        <a:rPr lang="nl-BE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Goods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Henkel, Kimberly-Clark, 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Lenzing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Nestlé, P&amp;G,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Sara Lee, SCA, Unilever,…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Inks</a:t>
                      </a:r>
                      <a:r>
                        <a:rPr lang="nl-BE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&amp; M</a:t>
                      </a:r>
                      <a:r>
                        <a:rPr lang="nl-BE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asterbatches</a:t>
                      </a:r>
                      <a:r>
                        <a:rPr lang="nl-BE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PolyOne, </a:t>
                      </a:r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CIBA, </a:t>
                      </a:r>
                      <a:r>
                        <a:rPr lang="nl-BE" sz="1800" b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Chimigraf</a:t>
                      </a:r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Flint, Sun Chemical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Wacker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Films &amp; Bags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Because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We Care, 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Cortec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Kafrit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Sabic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Sphere, Wuhan </a:t>
                      </a:r>
                      <a:r>
                        <a:rPr lang="nl-BE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Huali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9033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Food Service Ware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Medac, Minima, Seda, Smurfit Kappa, Solo Cup,…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</a:tr>
              <a:tr h="359033">
                <a:tc>
                  <a:txBody>
                    <a:bodyPr/>
                    <a:lstStyle/>
                    <a:p>
                      <a:r>
                        <a:rPr lang="nl-BE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Other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6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categories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Smithers-Oasis, EBPA, EuBP,</a:t>
                      </a:r>
                      <a:r>
                        <a:rPr lang="nl-B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84939"/>
              </p:ext>
            </p:extLst>
          </p:nvPr>
        </p:nvGraphicFramePr>
        <p:xfrm>
          <a:off x="103312" y="4530328"/>
          <a:ext cx="8927851" cy="73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57"/>
                <a:gridCol w="6809994"/>
              </a:tblGrid>
              <a:tr h="359033">
                <a:tc>
                  <a:txBody>
                    <a:bodyPr/>
                    <a:lstStyle/>
                    <a:p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Oxo-degradable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CIBA, </a:t>
                      </a:r>
                      <a:r>
                        <a:rPr lang="nl-BE" sz="1800" b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Goody</a:t>
                      </a:r>
                      <a:r>
                        <a:rPr lang="nl-BE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(ACCC),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Wells Plastics, Symphony, EPI, </a:t>
                      </a:r>
                      <a:r>
                        <a:rPr lang="nl-BE" sz="18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EconVerte</a:t>
                      </a:r>
                      <a:r>
                        <a:rPr lang="nl-BE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03B"/>
                    </a:solidFill>
                  </a:tcPr>
                </a:tc>
              </a:tr>
              <a:tr h="359033">
                <a:tc>
                  <a:txBody>
                    <a:bodyPr/>
                    <a:lstStyle/>
                    <a:p>
                      <a:r>
                        <a:rPr lang="nl-BE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Enzyme-mediated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Enzymoplast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ECM, Bio-</a:t>
                      </a:r>
                      <a:r>
                        <a:rPr lang="nl-B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Tec</a:t>
                      </a:r>
                      <a:r>
                        <a:rPr lang="nl-B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5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2813" y="1600200"/>
            <a:ext cx="823118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OWS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b="1" dirty="0" smtClean="0">
                <a:solidFill>
                  <a:srgbClr val="0054A5"/>
                </a:solidFill>
                <a:latin typeface="Verdana"/>
                <a:cs typeface="Verdana"/>
              </a:rPr>
              <a:t>Different end-of-life options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l-BE" sz="2000" dirty="0" smtClean="0">
                <a:latin typeface="Verdana"/>
                <a:cs typeface="Verdana"/>
              </a:rPr>
              <a:t>Expert statement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nl-BE" sz="2000" dirty="0" smtClean="0">
              <a:latin typeface="Verdana"/>
              <a:cs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674" y="430481"/>
            <a:ext cx="5386327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315955" y="1240284"/>
            <a:ext cx="8534400" cy="5334000"/>
            <a:chOff x="480" y="720"/>
            <a:chExt cx="5136" cy="3216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366" y="720"/>
              <a:ext cx="1906" cy="432"/>
            </a:xfrm>
            <a:prstGeom prst="rect">
              <a:avLst/>
            </a:prstGeom>
            <a:solidFill>
              <a:srgbClr val="2790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PRODUCT</a:t>
              </a:r>
              <a:r>
                <a:rPr lang="nl-N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nl-NL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USE/DISPOSAL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1250" y="1504"/>
              <a:ext cx="1062" cy="353"/>
            </a:xfrm>
            <a:prstGeom prst="rect">
              <a:avLst/>
            </a:prstGeom>
            <a:solidFill>
              <a:srgbClr val="2790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CONTROLLED</a:t>
              </a:r>
              <a:endPara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3780" y="1504"/>
              <a:ext cx="1470" cy="392"/>
            </a:xfrm>
            <a:prstGeom prst="rect">
              <a:avLst/>
            </a:prstGeom>
            <a:solidFill>
              <a:srgbClr val="2790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UNCONTROLLED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nl-NL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nl-N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LITTER or IN SITU)</a:t>
              </a:r>
              <a:endPara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884" y="2132"/>
              <a:ext cx="816" cy="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WASTEWATER</a:t>
              </a: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2230" y="2132"/>
              <a:ext cx="816" cy="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SOLID WASTE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3320" y="2132"/>
              <a:ext cx="781" cy="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OPEN WATER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4188" y="2132"/>
              <a:ext cx="653" cy="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SOIL</a:t>
              </a: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4922" y="2132"/>
              <a:ext cx="694" cy="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MARINE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64" y="2563"/>
              <a:ext cx="668" cy="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AEROBIC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TREATMENT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1440" y="3112"/>
              <a:ext cx="910" cy="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COMPOSTING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1414" y="2563"/>
              <a:ext cx="795" cy="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ANAEROBIC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TREATMENT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374" y="3120"/>
              <a:ext cx="946" cy="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BIOGASIFICATION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3360" y="3120"/>
              <a:ext cx="694" cy="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LANDFILL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1440" y="3661"/>
              <a:ext cx="1606" cy="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USE OF COMPOST </a:t>
              </a:r>
              <a:r>
                <a:rPr lang="nl-NL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  </a:t>
              </a:r>
              <a:r>
                <a:rPr lang="nl-NL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SOIL</a:t>
              </a:r>
            </a:p>
          </p:txBody>
        </p:sp>
        <p:cxnSp>
          <p:nvCxnSpPr>
            <p:cNvPr id="55" name="AutoShape 20"/>
            <p:cNvCxnSpPr>
              <a:cxnSpLocks noChangeShapeType="1"/>
              <a:stCxn id="41" idx="2"/>
              <a:endCxn id="42" idx="0"/>
            </p:cNvCxnSpPr>
            <p:nvPr/>
          </p:nvCxnSpPr>
          <p:spPr bwMode="auto">
            <a:xfrm rot="5400000">
              <a:off x="2374" y="559"/>
              <a:ext cx="352" cy="1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1"/>
            <p:cNvCxnSpPr>
              <a:cxnSpLocks noChangeShapeType="1"/>
              <a:stCxn id="41" idx="2"/>
              <a:endCxn id="43" idx="0"/>
            </p:cNvCxnSpPr>
            <p:nvPr/>
          </p:nvCxnSpPr>
          <p:spPr bwMode="auto">
            <a:xfrm rot="16200000" flipH="1">
              <a:off x="3741" y="730"/>
              <a:ext cx="352" cy="119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22"/>
            <p:cNvCxnSpPr>
              <a:cxnSpLocks noChangeShapeType="1"/>
            </p:cNvCxnSpPr>
            <p:nvPr/>
          </p:nvCxnSpPr>
          <p:spPr bwMode="auto">
            <a:xfrm rot="5400000">
              <a:off x="1399" y="1750"/>
              <a:ext cx="275" cy="48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23"/>
            <p:cNvCxnSpPr>
              <a:cxnSpLocks noChangeShapeType="1"/>
              <a:stCxn id="42" idx="2"/>
              <a:endCxn id="45" idx="0"/>
            </p:cNvCxnSpPr>
            <p:nvPr/>
          </p:nvCxnSpPr>
          <p:spPr bwMode="auto">
            <a:xfrm rot="16200000" flipH="1">
              <a:off x="2071" y="1566"/>
              <a:ext cx="275" cy="85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4743" y="1585"/>
              <a:ext cx="236" cy="85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25"/>
            <p:cNvCxnSpPr>
              <a:cxnSpLocks noChangeShapeType="1"/>
              <a:endCxn id="46" idx="0"/>
            </p:cNvCxnSpPr>
            <p:nvPr/>
          </p:nvCxnSpPr>
          <p:spPr bwMode="auto">
            <a:xfrm rot="10800000" flipV="1">
              <a:off x="3713" y="2014"/>
              <a:ext cx="718" cy="1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>
              <a:off x="4432" y="2014"/>
              <a:ext cx="1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1780" y="1936"/>
              <a:ext cx="26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3" name="AutoShape 28"/>
            <p:cNvCxnSpPr>
              <a:cxnSpLocks noChangeShapeType="1"/>
              <a:stCxn id="44" idx="2"/>
              <a:endCxn id="49" idx="0"/>
            </p:cNvCxnSpPr>
            <p:nvPr/>
          </p:nvCxnSpPr>
          <p:spPr bwMode="auto">
            <a:xfrm rot="5400000">
              <a:off x="1067" y="2338"/>
              <a:ext cx="157" cy="2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9"/>
            <p:cNvCxnSpPr>
              <a:cxnSpLocks noChangeShapeType="1"/>
              <a:stCxn id="44" idx="2"/>
              <a:endCxn id="51" idx="0"/>
            </p:cNvCxnSpPr>
            <p:nvPr/>
          </p:nvCxnSpPr>
          <p:spPr bwMode="auto">
            <a:xfrm rot="16200000" flipH="1">
              <a:off x="1473" y="2225"/>
              <a:ext cx="157" cy="5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0"/>
            <p:cNvCxnSpPr>
              <a:cxnSpLocks noChangeShapeType="1"/>
              <a:stCxn id="67" idx="0"/>
            </p:cNvCxnSpPr>
            <p:nvPr/>
          </p:nvCxnSpPr>
          <p:spPr bwMode="auto">
            <a:xfrm rot="-5400000" flipH="1" flipV="1">
              <a:off x="1903" y="2369"/>
              <a:ext cx="706" cy="768"/>
            </a:xfrm>
            <a:prstGeom prst="bentConnector4">
              <a:avLst>
                <a:gd name="adj1" fmla="val 79458"/>
                <a:gd name="adj2" fmla="val 99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2818" y="2222"/>
              <a:ext cx="714" cy="1069"/>
            </a:xfrm>
            <a:prstGeom prst="bentConnector3">
              <a:avLst>
                <a:gd name="adj1" fmla="val 79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Line 32"/>
            <p:cNvSpPr>
              <a:spLocks noChangeShapeType="1"/>
            </p:cNvSpPr>
            <p:nvPr/>
          </p:nvSpPr>
          <p:spPr bwMode="auto">
            <a:xfrm>
              <a:off x="2640" y="2400"/>
              <a:ext cx="1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 flipH="1">
              <a:off x="2112" y="3504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>
              <a:off x="2638" y="3308"/>
              <a:ext cx="1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Rectangle 35"/>
            <p:cNvSpPr>
              <a:spLocks noChangeArrowheads="1"/>
            </p:cNvSpPr>
            <p:nvPr/>
          </p:nvSpPr>
          <p:spPr bwMode="auto">
            <a:xfrm>
              <a:off x="480" y="3120"/>
              <a:ext cx="89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ANAEROBIC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STABILISATION</a:t>
              </a:r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 flipH="1">
              <a:off x="1007" y="2832"/>
              <a:ext cx="1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1440" y="3312"/>
              <a:ext cx="910" cy="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nl-NL" sz="13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CENTRAL   </a:t>
              </a:r>
              <a:r>
                <a:rPr lang="nl-NL" sz="13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HOME</a:t>
              </a:r>
              <a:endParaRPr lang="nl-NL" sz="13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>
              <a:off x="1968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20" tIns="9510" rIns="19020" bIns="9510" anchor="ctr">
              <a:spAutoFit/>
            </a:bodyPr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Line 39"/>
            <p:cNvSpPr>
              <a:spLocks noChangeShapeType="1"/>
            </p:cNvSpPr>
            <p:nvPr/>
          </p:nvSpPr>
          <p:spPr bwMode="auto">
            <a:xfrm>
              <a:off x="1728" y="3504"/>
              <a:ext cx="1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23674" y="430481"/>
            <a:ext cx="76186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NICHES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361628" y="4497619"/>
            <a:ext cx="24887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600" b="1" dirty="0" err="1" smtClean="0">
                <a:solidFill>
                  <a:srgbClr val="0054A5"/>
                </a:solidFill>
              </a:rPr>
              <a:t>Biodegradable</a:t>
            </a:r>
            <a:r>
              <a:rPr lang="nl-BE" sz="2600" b="1" dirty="0" smtClean="0">
                <a:solidFill>
                  <a:srgbClr val="0054A5"/>
                </a:solidFill>
              </a:rPr>
              <a:t> plastics are no solution/</a:t>
            </a:r>
            <a:r>
              <a:rPr lang="nl-BE" sz="2600" b="1" dirty="0" err="1" smtClean="0">
                <a:solidFill>
                  <a:srgbClr val="0054A5"/>
                </a:solidFill>
              </a:rPr>
              <a:t>excuse</a:t>
            </a:r>
            <a:r>
              <a:rPr lang="nl-BE" sz="2600" b="1" dirty="0" smtClean="0">
                <a:solidFill>
                  <a:srgbClr val="0054A5"/>
                </a:solidFill>
              </a:rPr>
              <a:t> </a:t>
            </a:r>
            <a:r>
              <a:rPr lang="nl-BE" sz="2600" b="1" dirty="0" err="1" smtClean="0">
                <a:solidFill>
                  <a:srgbClr val="0054A5"/>
                </a:solidFill>
              </a:rPr>
              <a:t>for</a:t>
            </a:r>
            <a:r>
              <a:rPr lang="nl-BE" sz="2600" b="1" dirty="0" smtClean="0">
                <a:solidFill>
                  <a:srgbClr val="0054A5"/>
                </a:solidFill>
              </a:rPr>
              <a:t> </a:t>
            </a:r>
            <a:r>
              <a:rPr lang="nl-BE" sz="2600" b="1" dirty="0" err="1" smtClean="0">
                <a:solidFill>
                  <a:srgbClr val="0054A5"/>
                </a:solidFill>
              </a:rPr>
              <a:t>littering</a:t>
            </a:r>
            <a:r>
              <a:rPr lang="nl-BE" sz="2600" b="1" dirty="0" smtClean="0">
                <a:solidFill>
                  <a:srgbClr val="0054A5"/>
                </a:solidFill>
              </a:rPr>
              <a:t>!</a:t>
            </a:r>
            <a:endParaRPr lang="nl-BE" sz="2600" b="1" dirty="0">
              <a:solidFill>
                <a:srgbClr val="0054A5"/>
              </a:solidFill>
            </a:endParaRPr>
          </a:p>
        </p:txBody>
      </p:sp>
      <p:sp>
        <p:nvSpPr>
          <p:cNvPr id="75" name="Ovaal 74"/>
          <p:cNvSpPr/>
          <p:nvPr/>
        </p:nvSpPr>
        <p:spPr>
          <a:xfrm>
            <a:off x="6361628" y="3573408"/>
            <a:ext cx="1335520" cy="507999"/>
          </a:xfrm>
          <a:prstGeom prst="ellipse">
            <a:avLst/>
          </a:prstGeom>
          <a:noFill/>
          <a:ln w="38100">
            <a:solidFill>
              <a:srgbClr val="0054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92869" y="1628775"/>
            <a:ext cx="8737600" cy="4663599"/>
            <a:chOff x="92869" y="1628775"/>
            <a:chExt cx="8737600" cy="4663599"/>
          </a:xfrm>
        </p:grpSpPr>
        <p:grpSp>
          <p:nvGrpSpPr>
            <p:cNvPr id="2" name="Groep 1"/>
            <p:cNvGrpSpPr/>
            <p:nvPr/>
          </p:nvGrpSpPr>
          <p:grpSpPr>
            <a:xfrm>
              <a:off x="260351" y="1628775"/>
              <a:ext cx="7927812" cy="885826"/>
              <a:chOff x="260351" y="1628775"/>
              <a:chExt cx="7927812" cy="885826"/>
            </a:xfrm>
          </p:grpSpPr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260351" y="1665727"/>
                <a:ext cx="1944688" cy="32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20" tIns="9510" rIns="19020" bIns="951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nl-BE" sz="2000" dirty="0" smtClean="0">
                    <a:latin typeface="Verdana"/>
                    <a:cs typeface="Verdana"/>
                  </a:rPr>
                  <a:t>60°C</a:t>
                </a:r>
                <a:endParaRPr lang="nl-NL" sz="2000" dirty="0">
                  <a:latin typeface="Verdana"/>
                  <a:cs typeface="Verdana"/>
                </a:endParaRPr>
              </a:p>
            </p:txBody>
          </p:sp>
          <p:sp>
            <p:nvSpPr>
              <p:cNvPr id="6" name="Text Box 14"/>
              <p:cNvSpPr txBox="1">
                <a:spLocks noChangeArrowheads="1"/>
              </p:cNvSpPr>
              <p:nvPr/>
            </p:nvSpPr>
            <p:spPr bwMode="auto">
              <a:xfrm>
                <a:off x="4327526" y="1628775"/>
                <a:ext cx="1812925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20" tIns="9510" rIns="19020" bIns="951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nl-NL" sz="2000" dirty="0" smtClean="0">
                    <a:latin typeface="Verdana"/>
                    <a:cs typeface="Verdana"/>
                  </a:rPr>
                  <a:t>21°C</a:t>
                </a:r>
                <a:endParaRPr lang="nl-NL" sz="2000" dirty="0">
                  <a:latin typeface="Verdana"/>
                  <a:cs typeface="Verdana"/>
                </a:endParaRPr>
              </a:p>
            </p:txBody>
          </p:sp>
          <p:sp>
            <p:nvSpPr>
              <p:cNvPr id="7" name="AutoShape 11"/>
              <p:cNvSpPr>
                <a:spLocks/>
              </p:cNvSpPr>
              <p:nvPr/>
            </p:nvSpPr>
            <p:spPr bwMode="auto">
              <a:xfrm rot="16200000">
                <a:off x="900908" y="1916908"/>
                <a:ext cx="381002" cy="814384"/>
              </a:xfrm>
              <a:prstGeom prst="rightBrace">
                <a:avLst>
                  <a:gd name="adj1" fmla="val 4215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9020" tIns="9510" rIns="19020" bIns="9510" anchor="ctr">
                <a:spAutoFit/>
              </a:bodyPr>
              <a:lstStyle/>
              <a:p>
                <a:endParaRPr lang="nl-BE"/>
              </a:p>
            </p:txBody>
          </p:sp>
          <p:sp>
            <p:nvSpPr>
              <p:cNvPr id="8" name="AutoShape 12"/>
              <p:cNvSpPr>
                <a:spLocks/>
              </p:cNvSpPr>
              <p:nvPr/>
            </p:nvSpPr>
            <p:spPr bwMode="auto">
              <a:xfrm rot="16200000">
                <a:off x="4696163" y="-977399"/>
                <a:ext cx="360000" cy="6624000"/>
              </a:xfrm>
              <a:prstGeom prst="rightBrace">
                <a:avLst>
                  <a:gd name="adj1" fmla="val 12427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9020" tIns="9510" rIns="19020" bIns="9510" anchor="ctr">
                <a:spAutoFit/>
              </a:bodyPr>
              <a:lstStyle/>
              <a:p>
                <a:endParaRPr lang="nl-BE"/>
              </a:p>
            </p:txBody>
          </p:sp>
        </p:grp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2869" y="2636838"/>
              <a:ext cx="8737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nl-NL" sz="2000" dirty="0">
                  <a:latin typeface="Verdana"/>
                  <a:cs typeface="Verdana"/>
                </a:rPr>
                <a:t>c</a:t>
              </a:r>
              <a:r>
                <a:rPr lang="nl-NL" sz="2000" dirty="0" smtClean="0">
                  <a:latin typeface="Verdana"/>
                  <a:cs typeface="Verdana"/>
                </a:rPr>
                <a:t>ompost  </a:t>
              </a:r>
              <a:r>
                <a:rPr lang="nl-NL" sz="2000" dirty="0">
                  <a:latin typeface="Verdana"/>
                  <a:cs typeface="Verdana"/>
                </a:rPr>
                <a:t>&gt;  </a:t>
              </a:r>
              <a:r>
                <a:rPr lang="nl-NL" sz="2000" dirty="0" err="1">
                  <a:latin typeface="Verdana"/>
                  <a:cs typeface="Verdana"/>
                </a:rPr>
                <a:t>soil</a:t>
              </a:r>
              <a:r>
                <a:rPr lang="nl-NL" sz="2000" dirty="0">
                  <a:latin typeface="Verdana"/>
                  <a:cs typeface="Verdana"/>
                </a:rPr>
                <a:t>  &gt; </a:t>
              </a:r>
              <a:r>
                <a:rPr lang="nl-NL" sz="2000" dirty="0" err="1">
                  <a:latin typeface="Verdana"/>
                  <a:cs typeface="Verdana"/>
                </a:rPr>
                <a:t>fresh</a:t>
              </a:r>
              <a:r>
                <a:rPr lang="nl-NL" sz="2000" dirty="0">
                  <a:latin typeface="Verdana"/>
                  <a:cs typeface="Verdana"/>
                </a:rPr>
                <a:t>  water  &gt; marine water &gt; </a:t>
              </a:r>
              <a:r>
                <a:rPr lang="nl-NL" sz="2000" dirty="0" err="1">
                  <a:latin typeface="Verdana"/>
                  <a:cs typeface="Verdana"/>
                </a:rPr>
                <a:t>landfill</a:t>
              </a:r>
              <a:endParaRPr lang="nl-NL" sz="2000" dirty="0">
                <a:latin typeface="Verdana"/>
                <a:cs typeface="Verdana"/>
              </a:endParaRPr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763713" y="3213103"/>
              <a:ext cx="5257800" cy="544513"/>
              <a:chOff x="1495" y="2365"/>
              <a:chExt cx="3312" cy="343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495" y="2365"/>
                <a:ext cx="33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  <a:defRPr/>
                </a:pPr>
                <a:endParaRPr lang="en-US" sz="1800">
                  <a:latin typeface="+mn-lt"/>
                  <a:cs typeface="+mn-cs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2348" y="2456"/>
                <a:ext cx="16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nl-NL" sz="2000" dirty="0" err="1">
                    <a:latin typeface="Verdana"/>
                    <a:cs typeface="Verdana"/>
                  </a:rPr>
                  <a:t>a</a:t>
                </a:r>
                <a:r>
                  <a:rPr lang="nl-NL" sz="2000" dirty="0" err="1" smtClean="0">
                    <a:latin typeface="Verdana"/>
                    <a:cs typeface="Verdana"/>
                  </a:rPr>
                  <a:t>naerobic</a:t>
                </a:r>
                <a:r>
                  <a:rPr lang="nl-NL" sz="2000" dirty="0" smtClean="0">
                    <a:latin typeface="Verdana"/>
                    <a:cs typeface="Verdana"/>
                  </a:rPr>
                  <a:t> </a:t>
                </a:r>
                <a:r>
                  <a:rPr lang="nl-NL" sz="2000" dirty="0" err="1">
                    <a:latin typeface="Verdana"/>
                    <a:cs typeface="Verdana"/>
                  </a:rPr>
                  <a:t>d</a:t>
                </a:r>
                <a:r>
                  <a:rPr lang="nl-NL" sz="2000" dirty="0" err="1" smtClean="0">
                    <a:latin typeface="Verdana"/>
                    <a:cs typeface="Verdana"/>
                  </a:rPr>
                  <a:t>igestion</a:t>
                </a:r>
                <a:endParaRPr lang="nl-NL" sz="2000" dirty="0">
                  <a:latin typeface="Verdana"/>
                  <a:cs typeface="Verdana"/>
                </a:endParaRPr>
              </a:p>
            </p:txBody>
          </p:sp>
        </p:grp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385787"/>
              <a:ext cx="2353149" cy="188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206" y="4385787"/>
              <a:ext cx="2828925" cy="188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131" y="4403249"/>
              <a:ext cx="2837994" cy="188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623674" y="430481"/>
            <a:ext cx="76186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AGGRESSIVENESS OF ENVIRONMENT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2869" y="2636838"/>
            <a:ext cx="873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NL" sz="2000" dirty="0">
                <a:latin typeface="Verdana"/>
                <a:cs typeface="Verdana"/>
              </a:rPr>
              <a:t>c</a:t>
            </a:r>
            <a:r>
              <a:rPr lang="nl-NL" sz="2000" dirty="0" smtClean="0">
                <a:latin typeface="Verdana"/>
                <a:cs typeface="Verdana"/>
              </a:rPr>
              <a:t>ompost  </a:t>
            </a:r>
            <a:r>
              <a:rPr lang="nl-NL" sz="2000" dirty="0">
                <a:latin typeface="Verdana"/>
                <a:cs typeface="Verdana"/>
              </a:rPr>
              <a:t>&gt;  </a:t>
            </a:r>
            <a:r>
              <a:rPr lang="nl-NL" sz="2000" dirty="0" err="1">
                <a:latin typeface="Verdana"/>
                <a:cs typeface="Verdana"/>
              </a:rPr>
              <a:t>soil</a:t>
            </a:r>
            <a:r>
              <a:rPr lang="nl-NL" sz="2000" dirty="0">
                <a:latin typeface="Verdana"/>
                <a:cs typeface="Verdana"/>
              </a:rPr>
              <a:t>  &gt; </a:t>
            </a:r>
            <a:r>
              <a:rPr lang="nl-NL" sz="2000" dirty="0" err="1">
                <a:latin typeface="Verdana"/>
                <a:cs typeface="Verdana"/>
              </a:rPr>
              <a:t>fresh</a:t>
            </a:r>
            <a:r>
              <a:rPr lang="nl-NL" sz="2000" dirty="0">
                <a:latin typeface="Verdana"/>
                <a:cs typeface="Verdana"/>
              </a:rPr>
              <a:t>  water  &gt; marine water &gt; </a:t>
            </a:r>
            <a:r>
              <a:rPr lang="nl-NL" sz="2000" dirty="0" err="1">
                <a:latin typeface="Verdana"/>
                <a:cs typeface="Verdana"/>
              </a:rPr>
              <a:t>landfill</a:t>
            </a:r>
            <a:endParaRPr lang="nl-NL" sz="2000" dirty="0">
              <a:latin typeface="Verdana"/>
              <a:cs typeface="Verdana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763713" y="3213103"/>
            <a:ext cx="5257800" cy="544513"/>
            <a:chOff x="1495" y="2365"/>
            <a:chExt cx="3312" cy="343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495" y="2365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348" y="2456"/>
              <a:ext cx="1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sz="2000" dirty="0" err="1" smtClean="0">
                  <a:latin typeface="Verdana"/>
                  <a:cs typeface="Verdana"/>
                </a:rPr>
                <a:t>anaerobic</a:t>
              </a:r>
              <a:r>
                <a:rPr lang="nl-NL" sz="2000" dirty="0" smtClean="0">
                  <a:latin typeface="Verdana"/>
                  <a:cs typeface="Verdana"/>
                </a:rPr>
                <a:t> </a:t>
              </a:r>
              <a:r>
                <a:rPr lang="nl-NL" sz="2000" dirty="0" err="1" smtClean="0">
                  <a:latin typeface="Verdana"/>
                  <a:cs typeface="Verdana"/>
                </a:rPr>
                <a:t>digestion</a:t>
              </a:r>
              <a:endParaRPr lang="nl-NL" sz="2000" dirty="0">
                <a:latin typeface="Verdana"/>
                <a:cs typeface="Verdana"/>
              </a:endParaRPr>
            </a:p>
          </p:txBody>
        </p:sp>
      </p:grp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85787"/>
            <a:ext cx="2353149" cy="18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06" y="4385787"/>
            <a:ext cx="2828925" cy="18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31" y="4403249"/>
            <a:ext cx="2837994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684213" y="1208527"/>
            <a:ext cx="7443790" cy="1306073"/>
            <a:chOff x="684213" y="1208527"/>
            <a:chExt cx="7443790" cy="1306073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844550" y="1208527"/>
              <a:ext cx="1944688" cy="94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20" tIns="9510" rIns="19020" bIns="951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nl-NL" sz="2000" dirty="0">
                  <a:latin typeface="Verdana"/>
                  <a:cs typeface="Verdana"/>
                </a:rPr>
                <a:t>Fungi + </a:t>
              </a:r>
              <a:r>
                <a:rPr lang="nl-NL" sz="2000" dirty="0" err="1" smtClean="0">
                  <a:latin typeface="Verdana"/>
                  <a:cs typeface="Verdana"/>
                </a:rPr>
                <a:t>Bacteria</a:t>
              </a:r>
              <a:r>
                <a:rPr lang="nl-NL" sz="2000" dirty="0" smtClean="0">
                  <a:latin typeface="Verdana"/>
                  <a:cs typeface="Verdana"/>
                </a:rPr>
                <a:t> </a:t>
              </a:r>
              <a:r>
                <a:rPr lang="nl-NL" sz="2000" dirty="0">
                  <a:latin typeface="Verdana"/>
                  <a:cs typeface="Verdana"/>
                </a:rPr>
                <a:t>+ </a:t>
              </a:r>
              <a:r>
                <a:rPr lang="en-US" sz="2000" dirty="0" err="1">
                  <a:latin typeface="Verdana"/>
                  <a:cs typeface="Verdana"/>
                </a:rPr>
                <a:t>Actinomycetes</a:t>
              </a:r>
              <a:r>
                <a:rPr lang="nl-NL" sz="2000" dirty="0">
                  <a:latin typeface="Verdana"/>
                  <a:cs typeface="Verdana"/>
                </a:rPr>
                <a:t>  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495800" y="1463675"/>
              <a:ext cx="2146299" cy="69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9020" tIns="9510" rIns="19020" bIns="951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nl-NL" sz="2000" dirty="0" err="1">
                  <a:latin typeface="Verdana"/>
                  <a:cs typeface="Verdana"/>
                </a:rPr>
                <a:t>Bacteria</a:t>
              </a:r>
              <a:r>
                <a:rPr lang="nl-NL" sz="2000" dirty="0">
                  <a:latin typeface="Verdana"/>
                  <a:cs typeface="Verdana"/>
                </a:rPr>
                <a:t> </a:t>
              </a:r>
              <a:r>
                <a:rPr lang="nl-NL" sz="2000" dirty="0" err="1" smtClean="0">
                  <a:latin typeface="Verdana"/>
                  <a:cs typeface="Verdana"/>
                </a:rPr>
                <a:t>only</a:t>
              </a:r>
              <a:endParaRPr lang="nl-NL" sz="2000" dirty="0" smtClean="0">
                <a:latin typeface="Verdana"/>
                <a:cs typeface="Verdana"/>
              </a:endParaRPr>
            </a:p>
            <a:p>
              <a:pPr algn="ctr">
                <a:spcBef>
                  <a:spcPct val="20000"/>
                </a:spcBef>
              </a:pPr>
              <a:r>
                <a:rPr lang="nl-NL" sz="2000" dirty="0" smtClean="0">
                  <a:latin typeface="Verdana"/>
                  <a:cs typeface="Verdana"/>
                </a:rPr>
                <a:t>(Fungi </a:t>
              </a:r>
              <a:r>
                <a:rPr lang="nl-NL" sz="2000" dirty="0" err="1" smtClean="0">
                  <a:latin typeface="Verdana"/>
                  <a:cs typeface="Verdana"/>
                </a:rPr>
                <a:t>inactive</a:t>
              </a:r>
              <a:r>
                <a:rPr lang="nl-NL" sz="2000" dirty="0" smtClean="0">
                  <a:latin typeface="Verdana"/>
                  <a:cs typeface="Verdana"/>
                </a:rPr>
                <a:t>)   </a:t>
              </a:r>
              <a:endParaRPr lang="nl-NL" sz="2000" dirty="0">
                <a:latin typeface="Verdana"/>
                <a:cs typeface="Verdana"/>
              </a:endParaRPr>
            </a:p>
          </p:txBody>
        </p:sp>
        <p:sp>
          <p:nvSpPr>
            <p:cNvPr id="7" name="AutoShape 11"/>
            <p:cNvSpPr>
              <a:spLocks/>
            </p:cNvSpPr>
            <p:nvPr/>
          </p:nvSpPr>
          <p:spPr bwMode="auto">
            <a:xfrm rot="-5400000">
              <a:off x="1609726" y="1208087"/>
              <a:ext cx="381000" cy="2232025"/>
            </a:xfrm>
            <a:prstGeom prst="rightBrace">
              <a:avLst>
                <a:gd name="adj1" fmla="val 4881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20" tIns="9510" rIns="19020" bIns="9510" anchor="ctr">
              <a:spAutoFit/>
            </a:bodyPr>
            <a:lstStyle/>
            <a:p>
              <a:endParaRPr lang="nl-BE"/>
            </a:p>
          </p:txBody>
        </p:sp>
        <p:sp>
          <p:nvSpPr>
            <p:cNvPr id="8" name="AutoShape 12"/>
            <p:cNvSpPr>
              <a:spLocks/>
            </p:cNvSpPr>
            <p:nvPr/>
          </p:nvSpPr>
          <p:spPr bwMode="auto">
            <a:xfrm rot="16200000">
              <a:off x="5367340" y="-246064"/>
              <a:ext cx="380999" cy="5140327"/>
            </a:xfrm>
            <a:prstGeom prst="rightBrace">
              <a:avLst>
                <a:gd name="adj1" fmla="val 130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9020" tIns="9510" rIns="19020" bIns="9510" anchor="ctr">
              <a:spAutoFit/>
            </a:bodyPr>
            <a:lstStyle/>
            <a:p>
              <a:endParaRPr lang="nl-BE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97729" y="3357563"/>
            <a:ext cx="2327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2000" dirty="0" smtClean="0">
              <a:latin typeface="Verdana"/>
              <a:cs typeface="Verdana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dirty="0" smtClean="0">
                <a:latin typeface="Verdana"/>
                <a:cs typeface="Verdana"/>
              </a:rPr>
              <a:t>Multiple </a:t>
            </a:r>
            <a:r>
              <a:rPr lang="nl-NL" sz="2000" dirty="0" err="1">
                <a:latin typeface="Verdana"/>
                <a:cs typeface="Verdana"/>
              </a:rPr>
              <a:t>Bacteria</a:t>
            </a:r>
            <a:endParaRPr lang="nl-NL" sz="2000" dirty="0">
              <a:latin typeface="Verdana"/>
              <a:cs typeface="Verdan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3674" y="430481"/>
            <a:ext cx="7618626" cy="49897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AGGRESSIVENESS OF ENVIRONMENT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S-ppttemplate-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WS-ppttemplate-wit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OWS-ppttemplate-wit</Template>
  <TotalTime>2192</TotalTime>
  <Words>870</Words>
  <Application>Microsoft Office PowerPoint</Application>
  <PresentationFormat>Diavoorstelling (4:3)</PresentationFormat>
  <Paragraphs>262</Paragraphs>
  <Slides>21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OWS-ppttemplate-wit</vt:lpstr>
      <vt:lpstr>OWS-ppttemplate-wit 2013</vt:lpstr>
      <vt:lpstr>Accumulation of  (bio)degradable plastics in soil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Digestão anaeróbia de reíduos sólidos urbanos</dc:title>
  <dc:creator>Bruno Mattheeuws</dc:creator>
  <cp:lastModifiedBy>Sam Deconinck</cp:lastModifiedBy>
  <cp:revision>272</cp:revision>
  <dcterms:created xsi:type="dcterms:W3CDTF">2013-07-11T08:55:11Z</dcterms:created>
  <dcterms:modified xsi:type="dcterms:W3CDTF">2018-05-29T20:28:02Z</dcterms:modified>
</cp:coreProperties>
</file>