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97" r:id="rId4"/>
    <p:sldId id="298" r:id="rId5"/>
    <p:sldId id="299" r:id="rId6"/>
    <p:sldId id="300" r:id="rId7"/>
    <p:sldId id="313" r:id="rId8"/>
    <p:sldId id="314" r:id="rId9"/>
    <p:sldId id="301" r:id="rId10"/>
    <p:sldId id="302" r:id="rId11"/>
    <p:sldId id="303" r:id="rId12"/>
    <p:sldId id="304" r:id="rId13"/>
    <p:sldId id="317" r:id="rId14"/>
    <p:sldId id="316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B99"/>
    <a:srgbClr val="007CA8"/>
    <a:srgbClr val="3399FF"/>
    <a:srgbClr val="0066FF"/>
    <a:srgbClr val="993300"/>
    <a:srgbClr val="66FF99"/>
    <a:srgbClr val="CC3300"/>
    <a:srgbClr val="CC0000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1943-88E9-4519-8764-AF1ED94EF123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FF54-28DF-4881-9E24-533C529658C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73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FF54-28DF-4881-9E24-533C529658C9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4116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FF54-28DF-4881-9E24-533C529658C9}" type="slidenum">
              <a:rPr lang="es-VE" smtClean="0"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4116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FF54-28DF-4881-9E24-533C529658C9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4116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FF54-28DF-4881-9E24-533C529658C9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6808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VE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6B1242-CE5C-4A8A-AFBE-ED90E25D198E}" type="datetimeFigureOut">
              <a:rPr lang="es-VE" smtClean="0"/>
              <a:t>27/05/2018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95BD7E-E93B-4F39-B0FF-59562CC7B04C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4362" y="170080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Situación de la Plasticultura en Iberoamérica</a:t>
            </a:r>
            <a:endParaRPr lang="es-V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7" y="4869160"/>
            <a:ext cx="6734690" cy="18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42592" y="37339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Preparado por la Unidad de Medios Audiovisuales del CIDAPA, año 2018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7619"/>
            <a:ext cx="407904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1521"/>
            <a:ext cx="4086225" cy="242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1660620"/>
            <a:ext cx="4320480" cy="48936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La silo bolsa plástica no nació en Argentina, pero si fue reinventada y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mejorada por los técnicos argentinos. Actualmente es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el mayor exportador de estos productos, a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 50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países.  Las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silo bolsas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fabrican con película coextruida de PE, para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contener hasta 200 t de trigo,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maíz o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soja y hasta 120 t de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forrajes para ganado.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1411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 y la reinvención de la silo bolsa</a:t>
            </a:r>
            <a:endParaRPr lang="es-V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9088" y="1141140"/>
            <a:ext cx="873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invernaderos más altos del mundo en los Andes </a:t>
            </a:r>
            <a:r>
              <a:rPr lang="es-VE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Centrales </a:t>
            </a:r>
            <a:endParaRPr lang="es-VE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872" y="1630248"/>
            <a:ext cx="4904070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La Puna es una ecorregión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altiplánica, un desierto frío, en el  centro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 la Cordillera de los Andes,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 los 3.500 y 4.500 msnm. Un clima adverso con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granizadas, nevadas, heladas y alta radiación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solar, no permite  cultivos hortícolas. Gracias a los invernaderos, las “carpas solares” o “fito-toldos”, se cultivan hortalizas y se crían pequeños roedores (cuyes), como alimento para los habitantes de esa región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109776" y="1772817"/>
            <a:ext cx="3845036" cy="2160240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784" y="4077072"/>
            <a:ext cx="38547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1" y="1268760"/>
            <a:ext cx="8735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Invernaderos en el trópico, </a:t>
            </a:r>
            <a:r>
              <a:rPr lang="es-VE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Nacional Canaima, </a:t>
            </a:r>
            <a:r>
              <a:rPr lang="es-VE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Venezuela</a:t>
            </a:r>
            <a:endParaRPr lang="es-VE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1" y="1779687"/>
            <a:ext cx="4824537" cy="4893647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una sabana tropical se encuentra la Comunidad </a:t>
            </a:r>
            <a:r>
              <a:rPr lang="es-V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Wonkén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etnia </a:t>
            </a:r>
            <a:r>
              <a:rPr lang="es-V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pemón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en el Parque Nacional Canaima.  Allí no se pueden hacer cultivos extensivos.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Para alimentar a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comunidad,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construyeron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2.700 m</a:t>
            </a:r>
            <a:r>
              <a:rPr lang="es-VE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 de invernaderos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tropicalizados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, con acolchado y riego por goteo.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Allí cultivan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hortalizas, maíz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papa, además crían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aves y ganado bovino,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piscicultura, cuidando el ambiente. 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DSC000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779686"/>
            <a:ext cx="3888431" cy="215337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C:\Users\Equipo\Documents\Proyecto Joangel - Cindy\FOTOS PARA  ENVIAR\Dsc00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1874114" cy="2298938"/>
          </a:xfrm>
          <a:prstGeom prst="rect">
            <a:avLst/>
          </a:prstGeom>
          <a:noFill/>
          <a:extLst/>
        </p:spPr>
      </p:pic>
      <p:pic>
        <p:nvPicPr>
          <p:cNvPr id="8" name="Picture 2" descr="Resultado de imagen para Parque Nacional Gran Sabana Tepuy La Urn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70" y="4005064"/>
            <a:ext cx="1969025" cy="22690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1" y="4198370"/>
            <a:ext cx="3598386" cy="23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4813" y="11411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Atacama: plasticultura en el desierto mas seco del mundo</a:t>
            </a:r>
            <a:endParaRPr lang="es-V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7647"/>
            <a:ext cx="3588379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" y="5458862"/>
            <a:ext cx="1555423" cy="11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39006" y="1665856"/>
            <a:ext cx="4781061" cy="483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V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Este desierto con dos registros extremos, como la sequía más larga, con 16 años y las menores precipitaciones, con 0,5 mm/año. Por sus riquezas minerales (cobre)  hay poblaciones que requieren de alimentos y con la plasticultura y el apoyo de proyectos multinacionales (España, México) para la desalinización del agua de mar y aprovechamiento de la energía solar hay excelentes posibilidades para el futuro alimentario en esta región extrema del planeta.</a:t>
            </a:r>
            <a:endParaRPr lang="es-V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5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0472" y="1147157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México, 1er. exportador mundial de tomate, gracias al cultivo protegido</a:t>
            </a:r>
            <a:r>
              <a:rPr lang="es-V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V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367" y="3212976"/>
            <a:ext cx="5134242" cy="3240360"/>
          </a:xfrm>
          <a:prstGeom prst="rect">
            <a:avLst/>
          </a:prstGeom>
        </p:spPr>
      </p:pic>
      <p:pic>
        <p:nvPicPr>
          <p:cNvPr id="9" name="Picture 2" descr="http://www.freshplaza.com/2018/0130/food-1730862_19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91021"/>
            <a:ext cx="2707854" cy="22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5596" y="1611672"/>
            <a:ext cx="3882347" cy="4893647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México es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primer exportador mundial de tomates 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(año 2017), gracias al cultivo protegido, con más de 20.000 ha de instalaciones, donde se cultivó más del 60% del tomate que penetró al mercado de Estados Unidos, un millón de toneladas, con ventas sobre los 2.250 millones de USD.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92080" y="6453336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Tomado de: Del Campo y Novedades Agrícolas</a:t>
            </a:r>
            <a:endParaRPr lang="es-V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44273" y="1556792"/>
            <a:ext cx="2022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en Plasticultura de mayor desarrollo en Iberoamérica</a:t>
            </a:r>
            <a:endParaRPr lang="es-V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1" y="1334573"/>
            <a:ext cx="6914674" cy="50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73" y="5238115"/>
            <a:ext cx="1884989" cy="11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419871" y="1141140"/>
            <a:ext cx="4730749" cy="554461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184482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con mayor desarrollo en cultivos protegidos en América</a:t>
            </a:r>
            <a:endParaRPr lang="es-V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940152" y="47251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4481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95536" y="11411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de cultivos protegidos en Iberoamérica (por países, en ha)</a:t>
            </a:r>
            <a:endParaRPr lang="es-V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9756" y="1186576"/>
            <a:ext cx="8631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en plasticultura de mayor desarrollo en </a:t>
            </a:r>
            <a:r>
              <a:rPr lang="es-V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Norteamérica</a:t>
            </a:r>
          </a:p>
          <a:p>
            <a:pPr lvl="0" algn="ctr"/>
            <a:r>
              <a:rPr lang="es-V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VE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2" y="1700808"/>
            <a:ext cx="7610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65" y="3643955"/>
            <a:ext cx="4939560" cy="296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668344" y="3573016"/>
            <a:ext cx="1368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de cultivos protegidos en Norteamérica, </a:t>
            </a:r>
            <a:r>
              <a:rPr lang="es-VE" sz="1200" b="1" dirty="0">
                <a:latin typeface="Arial" panose="020B0604020202020204" pitchFamily="34" charset="0"/>
                <a:cs typeface="Arial" panose="020B0604020202020204" pitchFamily="34" charset="0"/>
              </a:rPr>
              <a:t>en hectáreas (incluye invernaderos, túneles y minitúneles) [CIDAPA, 2017]</a:t>
            </a:r>
          </a:p>
          <a:p>
            <a:endParaRPr lang="es-V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0" y="2492896"/>
            <a:ext cx="7422974" cy="4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899592" y="134076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de América con más de 1.000 ha de cultivos protegidos</a:t>
            </a:r>
            <a:endParaRPr lang="es-V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988840"/>
            <a:ext cx="4752528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CIDAPA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 el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Iberoamericano para el Desarrollo y Aplicación de los Plásticos en la Agricultura,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una Organización No Gubernamental, que se fundó en Santa Cruz de La Sierra, en Bolivia, en el año 1997, con el objetivo de desarrollar y difundir las aplicaciones de los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 plásticos en la agricultura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Iberoamérica. 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Resultado de imagen para iberoameric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3244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77750" y="127260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CIDAPA?</a:t>
            </a:r>
            <a:endParaRPr lang="es-VE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74" y="2636912"/>
            <a:ext cx="4429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084168" y="2996952"/>
            <a:ext cx="2602682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de cultivos protegidos, a escala mundial, en ha</a:t>
            </a:r>
          </a:p>
          <a:p>
            <a:pPr lvl="1"/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3.700.000  Asia</a:t>
            </a:r>
          </a:p>
          <a:p>
            <a:pPr lvl="1"/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215.000   Europa</a:t>
            </a:r>
          </a:p>
          <a:p>
            <a:pPr lvl="1"/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110.263   América</a:t>
            </a:r>
          </a:p>
          <a:p>
            <a:pPr lvl="1"/>
            <a:r>
              <a:rPr lang="es-V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30.000   África</a:t>
            </a:r>
          </a:p>
          <a:p>
            <a:pPr lvl="1"/>
            <a:r>
              <a:rPr lang="es-V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5.000   Otros</a:t>
            </a:r>
          </a:p>
          <a:p>
            <a:pPr lvl="1"/>
            <a:r>
              <a:rPr 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4.060.263  TOTAL</a:t>
            </a:r>
            <a:endParaRPr lang="es-V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1340768"/>
            <a:ext cx="829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de cultivos protegidos a escala mundial</a:t>
            </a:r>
            <a:endParaRPr lang="es-VE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23327" y="98072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V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3922" y="1628800"/>
            <a:ext cx="8558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crecimiento de la plasticultura en Iberoamérica ha sido sobresaliente en la última década, alcanzando un 5% en aplicaciones como: riego por goteo, acolchado y cultivos protegidos, llegando hasta un 10% en países como México, Brasil y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República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Dominicana.</a:t>
            </a:r>
          </a:p>
          <a:p>
            <a:pPr marL="457200" indent="-457200" algn="just">
              <a:buAutoNum type="arabicPeriod"/>
            </a:pPr>
            <a:endParaRPr lang="es-V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superficie de cultivos protegidos de Iberoamérica se encuentra en 170 mil ha, con enormes posibilidades de crecimiento a corto y mediano plazo en los países de la cuenca del Pacífico y en el Caribe, empujados por la alta demanda de productos agrícolas de Norteamérica y los países del grupo Asia-Pacífico. </a:t>
            </a: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67544" y="1853535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El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desarrollo de tecnologías adaptadas a las condiciones climatológicas de las diferentes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zonas es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una constante,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en las regiones medias-altas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altas (desierto frío)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 la Cordillera Andina,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desierto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caliente,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como Atacama y zonas tropicales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en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Brasil, Colombia y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Venezuela.</a:t>
            </a:r>
          </a:p>
          <a:p>
            <a:endParaRPr lang="es-V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Iberoamérica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se prepara firmemente para el reto agroalimentario del año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2050,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con la plasticultura y las nuevas tecnologías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agrícolas como recursos fundamentales, considerando que la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porción americana de Iberoamérica o ALC (América Latina y el Caribe)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parte importante de la Despensa Global de la FAO para la mitad del s. XXI. </a:t>
            </a:r>
          </a:p>
          <a:p>
            <a:pPr algn="just"/>
            <a:endParaRPr lang="es-VE" dirty="0"/>
          </a:p>
        </p:txBody>
      </p:sp>
      <p:sp>
        <p:nvSpPr>
          <p:cNvPr id="3" name="CuadroTexto 2"/>
          <p:cNvSpPr txBox="1"/>
          <p:nvPr/>
        </p:nvSpPr>
        <p:spPr>
          <a:xfrm>
            <a:off x="2557682" y="114114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V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5230" y="1264539"/>
            <a:ext cx="552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Iberoamérica?</a:t>
            </a:r>
            <a:endParaRPr lang="es-V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6866" y="2369497"/>
            <a:ext cx="4104456" cy="3435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467544" y="2492896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 conjunto 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de regiones de 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, que junto con los países de la península 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Ibérica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Portugal 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 España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, conforman una unidad fundamentada en el habla de las lenguas española y 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portuguesa, 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en 22 países, que comparten también antecedentes 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históricos y culturales.</a:t>
            </a:r>
            <a:endParaRPr lang="es-V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22" y="1849314"/>
            <a:ext cx="4523316" cy="460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56112" y="1210770"/>
            <a:ext cx="7350966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Iberoamérica  en datos: </a:t>
            </a:r>
          </a:p>
          <a:p>
            <a:endParaRPr lang="es-V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V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V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23528" y="1613743"/>
            <a:ext cx="2059939" cy="19442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CuadroTexto"/>
          <p:cNvSpPr txBox="1"/>
          <p:nvPr/>
        </p:nvSpPr>
        <p:spPr>
          <a:xfrm>
            <a:off x="635345" y="1966255"/>
            <a:ext cx="14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Superficie20,519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millones de km</a:t>
            </a:r>
            <a:r>
              <a:rPr lang="es-V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dirty="0"/>
          </a:p>
        </p:txBody>
      </p:sp>
      <p:sp>
        <p:nvSpPr>
          <p:cNvPr id="12" name="11 Elipse"/>
          <p:cNvSpPr/>
          <p:nvPr/>
        </p:nvSpPr>
        <p:spPr>
          <a:xfrm>
            <a:off x="467544" y="3960932"/>
            <a:ext cx="2128873" cy="214724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CuadroTexto"/>
          <p:cNvSpPr txBox="1"/>
          <p:nvPr/>
        </p:nvSpPr>
        <p:spPr>
          <a:xfrm>
            <a:off x="739892" y="4404707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: más de 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 millones de personas</a:t>
            </a:r>
          </a:p>
          <a:p>
            <a:pPr algn="ctr"/>
            <a:endParaRPr lang="es-VE" dirty="0"/>
          </a:p>
        </p:txBody>
      </p:sp>
      <p:sp>
        <p:nvSpPr>
          <p:cNvPr id="14" name="13 Elipse"/>
          <p:cNvSpPr/>
          <p:nvPr/>
        </p:nvSpPr>
        <p:spPr>
          <a:xfrm>
            <a:off x="2586423" y="2068803"/>
            <a:ext cx="1980932" cy="1973512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2844751" y="2315690"/>
            <a:ext cx="14382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Climas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: templado, subtropical y tropical   </a:t>
            </a:r>
          </a:p>
          <a:p>
            <a:pPr algn="ctr"/>
            <a:endParaRPr lang="es-VE" dirty="0"/>
          </a:p>
        </p:txBody>
      </p:sp>
      <p:sp>
        <p:nvSpPr>
          <p:cNvPr id="16" name="15 Elipse"/>
          <p:cNvSpPr/>
          <p:nvPr/>
        </p:nvSpPr>
        <p:spPr>
          <a:xfrm>
            <a:off x="2797791" y="4653136"/>
            <a:ext cx="1875923" cy="187471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16 CuadroTexto"/>
          <p:cNvSpPr txBox="1"/>
          <p:nvPr/>
        </p:nvSpPr>
        <p:spPr>
          <a:xfrm>
            <a:off x="2900112" y="4950168"/>
            <a:ext cx="1629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Altitud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: desde 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2000" b="1" dirty="0">
                <a:latin typeface="Arial" panose="020B0604020202020204" pitchFamily="34" charset="0"/>
                <a:cs typeface="Arial" panose="020B0604020202020204" pitchFamily="34" charset="0"/>
              </a:rPr>
              <a:t>6.961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 msnm</a:t>
            </a:r>
          </a:p>
          <a:p>
            <a:pPr algn="ctr"/>
            <a:endParaRPr lang="es-VE" dirty="0"/>
          </a:p>
        </p:txBody>
      </p:sp>
      <p:sp>
        <p:nvSpPr>
          <p:cNvPr id="18" name="17 Elipse"/>
          <p:cNvSpPr/>
          <p:nvPr/>
        </p:nvSpPr>
        <p:spPr>
          <a:xfrm>
            <a:off x="4631595" y="2211714"/>
            <a:ext cx="4048328" cy="4049880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18 CuadroTexto"/>
          <p:cNvSpPr txBox="1"/>
          <p:nvPr/>
        </p:nvSpPr>
        <p:spPr>
          <a:xfrm>
            <a:off x="5363367" y="2243466"/>
            <a:ext cx="25847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Biomas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V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sabana 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seca, sabana húmeda, pradera, estepa, pantano, marisma, taiga, desierto cálido, desierto frío, bosque templado, bosque seco tropical, bosque húmedo, bosque subtropical seco, bosque subtropical húmedo, selva de montaña  </a:t>
            </a:r>
          </a:p>
          <a:p>
            <a:pPr algn="ctr"/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435866" y="1947539"/>
            <a:ext cx="2834306" cy="34256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7" y="3422730"/>
            <a:ext cx="2834306" cy="23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9923" y="2134269"/>
            <a:ext cx="2198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AMAZONAS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selva tropical más grande del mundo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con 7 MM km</a:t>
            </a:r>
            <a:r>
              <a:rPr lang="es-V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VE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941415" y="4598893"/>
            <a:ext cx="1840842" cy="1782435"/>
          </a:xfrm>
          <a:prstGeom prst="ellips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4071486" y="474644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ATACAMA</a:t>
            </a:r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desierto más seco </a:t>
            </a:r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orbe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01" y="5485106"/>
            <a:ext cx="921946" cy="11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6026791" y="1765005"/>
            <a:ext cx="3009706" cy="3176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17165"/>
            <a:ext cx="1685131" cy="23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300192" y="2064329"/>
            <a:ext cx="2386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CORDILLERA de los ANDES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cadena montañosa más larga de la Tierra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: 7.240 km y 3,341 MM km</a:t>
            </a:r>
            <a:r>
              <a:rPr lang="es-V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VE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1601" y="1052736"/>
            <a:ext cx="821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Hitos en la geografía de Iberoamérica</a:t>
            </a:r>
            <a:endParaRPr lang="es-V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635896" y="1575956"/>
            <a:ext cx="2304255" cy="23570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CuadroTexto"/>
          <p:cNvSpPr txBox="1"/>
          <p:nvPr/>
        </p:nvSpPr>
        <p:spPr>
          <a:xfrm>
            <a:off x="3929145" y="1573139"/>
            <a:ext cx="169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Río AMAZONAS</a:t>
            </a:r>
          </a:p>
          <a:p>
            <a:pPr algn="ctr"/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más </a:t>
            </a:r>
            <a:r>
              <a:rPr 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largo</a:t>
            </a: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caudaloso</a:t>
            </a: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planeta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Amazonrivermap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96" y="2884069"/>
            <a:ext cx="1845453" cy="16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44812" y="2814883"/>
            <a:ext cx="4578006" cy="33123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36070" y="1711077"/>
            <a:ext cx="4128417" cy="48936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Al terminar la II Guerra Mundial, en el año 1946,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Emery Emmert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de la Universidad de Kentucky (USA), utilizó película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 celofán y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1953,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polietileno </a:t>
            </a:r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de baja densidad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cubrir su “invernadero de campo”,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dando origen a los “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invernaderos de bajo costo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y luego al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acolchado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film plástico. 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3615" y="21611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Emery M. Emmert, </a:t>
            </a:r>
            <a:r>
              <a:rPr lang="es-V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de la Plasticultura Moderna</a:t>
            </a:r>
            <a:endParaRPr lang="es-V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160947"/>
            <a:ext cx="814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 de América a la Plasticultura mundial</a:t>
            </a:r>
            <a:endParaRPr lang="es-V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1141140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parral almeriense, icono de la Plasticultura mundial</a:t>
            </a:r>
            <a:endParaRPr lang="es-VE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7598" y="1637952"/>
            <a:ext cx="4536504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El milagro de Almería se inició en 1963, con un modelo de invernadero ajustado a las condiciones agro climatológicas de la región, el “</a:t>
            </a:r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parral </a:t>
            </a:r>
            <a:r>
              <a:rPr lang="es-V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almeriense”,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icono mundial. Actualmente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la Provincia de Almería tiene más de 30 mil ha, casi continuas, de invernaderos, el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Mar del plástico”,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la mayor concentración de estas estructuras en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planeta. 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 descr="C:\Users\hcastellon\AppData\Local\Microsoft\Windows\Temporary Internet Files\Content.Word\Nueva imagen (8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44" y="1772816"/>
            <a:ext cx="3557706" cy="231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www.mundoruraldigital.com/wp-content/uploads/2014/05/DSC00726-300x22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44" y="4150877"/>
            <a:ext cx="3557706" cy="2330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3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6022" y="1171937"/>
            <a:ext cx="8435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de protección para cultivo de bananos</a:t>
            </a:r>
            <a:endParaRPr lang="es-VE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355976" y="1772816"/>
            <a:ext cx="4608512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El uso de la </a:t>
            </a:r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funda protectora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para bananos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polietileno, se desarrolló y documentó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en Centroamérica, en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1956, por el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técnico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González Fajardo, en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Guatemala,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para lograr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control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físico ante el ataque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plagas</a:t>
            </a:r>
            <a:r>
              <a:rPr lang="es-V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este momento es fundamental el uso de la funda plástica para la exportación de bananos, donde Ecuador es el 1er. exportador mundial.</a:t>
            </a:r>
            <a:endParaRPr lang="es-VE" sz="2400" dirty="0"/>
          </a:p>
        </p:txBody>
      </p:sp>
      <p:pic>
        <p:nvPicPr>
          <p:cNvPr id="11" name="10 Imagen" descr="fund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7" y="4123820"/>
            <a:ext cx="36892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uell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6" y="1772815"/>
            <a:ext cx="3680023" cy="2262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9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CIPA Congress 2018 Burdeos Arcach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86" y="142284"/>
            <a:ext cx="1592664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610" y="1615581"/>
            <a:ext cx="5088294" cy="48936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Cordillera de Los Andes, en las tierras medias-altas del trópico, en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el centro de Colombia,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2.600 msnm se cultivan flores para exportación.  Colombia es el 2do. exportador de flores del mundo, con 7.000 ha; mientras Ecuador es el 3er. exportador mundial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flores, con invernaderos ubicados entre los 2.000 y los 2.800 msnm, en la zona del trópico ecuatorial, siendo el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1er. productor de rosas para exportación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VE" sz="2400" dirty="0">
                <a:latin typeface="Arial" panose="020B0604020202020204" pitchFamily="34" charset="0"/>
                <a:cs typeface="Arial" panose="020B0604020202020204" pitchFamily="34" charset="0"/>
              </a:rPr>
              <a:t>3.000 ha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dedicadas.</a:t>
            </a:r>
            <a:endParaRPr lang="es-V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C:\Users\hcastellon\AppData\Local\Microsoft\Windows\Temporary Internet Files\Content.Word\Nueva imagen (7)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97" y="1753018"/>
            <a:ext cx="3466778" cy="218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Resultado de imagen para cómo se inició la industria del cultivo de flores en Ecuado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97" y="4062405"/>
            <a:ext cx="3466778" cy="2402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07504" y="1141140"/>
            <a:ext cx="89289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 en la cordillera andina, tierras medias-altas del trópico</a:t>
            </a:r>
            <a:endParaRPr lang="es-VE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3144</TotalTime>
  <Words>1256</Words>
  <Application>Microsoft Office PowerPoint</Application>
  <PresentationFormat>Presentación en pantalla (4:3)</PresentationFormat>
  <Paragraphs>69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Castellon, Hello</dc:creator>
  <cp:lastModifiedBy>Luffi</cp:lastModifiedBy>
  <cp:revision>138</cp:revision>
  <dcterms:created xsi:type="dcterms:W3CDTF">2018-01-25T13:48:22Z</dcterms:created>
  <dcterms:modified xsi:type="dcterms:W3CDTF">2018-05-27T15:55:43Z</dcterms:modified>
</cp:coreProperties>
</file>