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82" r:id="rId2"/>
    <p:sldId id="548" r:id="rId3"/>
    <p:sldId id="549" r:id="rId4"/>
    <p:sldId id="556" r:id="rId5"/>
    <p:sldId id="526" r:id="rId6"/>
    <p:sldId id="483" r:id="rId7"/>
    <p:sldId id="559" r:id="rId8"/>
    <p:sldId id="576" r:id="rId9"/>
    <p:sldId id="491" r:id="rId10"/>
    <p:sldId id="524" r:id="rId11"/>
    <p:sldId id="587" r:id="rId12"/>
    <p:sldId id="515" r:id="rId13"/>
    <p:sldId id="500" r:id="rId14"/>
    <p:sldId id="459" r:id="rId15"/>
    <p:sldId id="501" r:id="rId16"/>
    <p:sldId id="502" r:id="rId17"/>
    <p:sldId id="503" r:id="rId18"/>
    <p:sldId id="504" r:id="rId19"/>
    <p:sldId id="517" r:id="rId20"/>
    <p:sldId id="521" r:id="rId21"/>
    <p:sldId id="458" r:id="rId22"/>
    <p:sldId id="456" r:id="rId23"/>
    <p:sldId id="457" r:id="rId24"/>
    <p:sldId id="547" r:id="rId25"/>
    <p:sldId id="560" r:id="rId26"/>
    <p:sldId id="561" r:id="rId27"/>
    <p:sldId id="531" r:id="rId28"/>
    <p:sldId id="532" r:id="rId29"/>
    <p:sldId id="485" r:id="rId30"/>
    <p:sldId id="484" r:id="rId31"/>
    <p:sldId id="492" r:id="rId32"/>
    <p:sldId id="585" r:id="rId33"/>
    <p:sldId id="586" r:id="rId34"/>
    <p:sldId id="583" r:id="rId35"/>
    <p:sldId id="584" r:id="rId36"/>
    <p:sldId id="580" r:id="rId37"/>
    <p:sldId id="581" r:id="rId38"/>
    <p:sldId id="591" r:id="rId39"/>
    <p:sldId id="589" r:id="rId40"/>
    <p:sldId id="590" r:id="rId41"/>
    <p:sldId id="539" r:id="rId42"/>
    <p:sldId id="541" r:id="rId43"/>
    <p:sldId id="543" r:id="rId44"/>
    <p:sldId id="565" r:id="rId45"/>
    <p:sldId id="592" r:id="rId46"/>
  </p:sldIdLst>
  <p:sldSz cx="10287000" cy="6858000" type="35mm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tique Oliv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tique Oliv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tique Oliv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tique Oliv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tique Oliv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ntique Oliv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ntique Oliv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ntique Oliv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ntique Oliv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  <a:srgbClr val="FF6600"/>
    <a:srgbClr val="FF5050"/>
    <a:srgbClr val="FFFF00"/>
    <a:srgbClr val="CCFFFF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2" autoAdjust="0"/>
    <p:restoredTop sz="94660"/>
  </p:normalViewPr>
  <p:slideViewPr>
    <p:cSldViewPr>
      <p:cViewPr varScale="1">
        <p:scale>
          <a:sx n="81" d="100"/>
          <a:sy n="81" d="100"/>
        </p:scale>
        <p:origin x="1032" y="6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491"/>
    </p:cViewPr>
  </p:sorterViewPr>
  <p:notesViewPr>
    <p:cSldViewPr>
      <p:cViewPr>
        <p:scale>
          <a:sx n="60" d="100"/>
          <a:sy n="60" d="100"/>
        </p:scale>
        <p:origin x="-1056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D9E1FF-5022-45FC-A5FC-4C2E99E3C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82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14388" y="696913"/>
            <a:ext cx="52292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78828F5-86B2-4DC4-871B-9D59B2E16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3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fld id="{A9ED2212-8F33-4EBB-8284-1F9801CD72A2}" type="slidenum">
              <a:rPr lang="en-US" sz="1200" smtClean="0">
                <a:latin typeface="Times New Roman" pitchFamily="18" charset="0"/>
              </a:rPr>
              <a:pPr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554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fld id="{3FA8BD9C-260D-4B7B-9E62-03C692723821}" type="slidenum">
              <a:rPr lang="en-US" sz="1200" smtClean="0">
                <a:latin typeface="Times New Roman" pitchFamily="18" charset="0"/>
              </a:rPr>
              <a:pPr/>
              <a:t>21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309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fld id="{7C42AE10-5168-47E9-A663-0BD6A414D38E}" type="slidenum">
              <a:rPr lang="en-US" sz="1200" smtClean="0">
                <a:latin typeface="Times New Roman" pitchFamily="18" charset="0"/>
              </a:rPr>
              <a:pPr/>
              <a:t>22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3169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fld id="{34123751-DF5D-453F-B97E-0B0797694968}" type="slidenum">
              <a:rPr lang="en-US" sz="1200" smtClean="0">
                <a:latin typeface="Times New Roman" pitchFamily="18" charset="0"/>
              </a:rPr>
              <a:pPr/>
              <a:t>23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7656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fld id="{C7D18E3F-2D5B-4FAE-8784-806DC378AE22}" type="slidenum">
              <a:rPr lang="en-US" sz="1200" smtClean="0">
                <a:latin typeface="Times New Roman" pitchFamily="18" charset="0"/>
              </a:rPr>
              <a:pPr/>
              <a:t>29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2571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fld id="{899A34BC-3460-41BA-9A66-0A1582A6BD2E}" type="slidenum">
              <a:rPr lang="en-US" sz="1200" smtClean="0">
                <a:latin typeface="Times New Roman" pitchFamily="18" charset="0"/>
              </a:rPr>
              <a:pPr/>
              <a:t>30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8502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fld id="{D5B90FA1-DDD6-4670-9866-43CC410D4377}" type="slidenum">
              <a:rPr lang="en-US" sz="1200" smtClean="0">
                <a:latin typeface="Times New Roman" pitchFamily="18" charset="0"/>
              </a:rPr>
              <a:pPr/>
              <a:t>38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5454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fld id="{D5B90FA1-DDD6-4670-9866-43CC410D4377}" type="slidenum">
              <a:rPr lang="en-US" sz="1200" smtClean="0">
                <a:latin typeface="Times New Roman" pitchFamily="18" charset="0"/>
              </a:rPr>
              <a:pPr/>
              <a:t>39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1268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fld id="{D5B90FA1-DDD6-4670-9866-43CC410D4377}" type="slidenum">
              <a:rPr lang="en-US" sz="1200" smtClean="0">
                <a:latin typeface="Times New Roman" pitchFamily="18" charset="0"/>
              </a:rPr>
              <a:pPr/>
              <a:t>40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5050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fld id="{D5B90FA1-DDD6-4670-9866-43CC410D4377}" type="slidenum">
              <a:rPr lang="en-US" sz="1200" smtClean="0">
                <a:latin typeface="Times New Roman" pitchFamily="18" charset="0"/>
              </a:rPr>
              <a:pPr/>
              <a:t>41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7546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fld id="{D5B90FA1-DDD6-4670-9866-43CC410D4377}" type="slidenum">
              <a:rPr lang="en-US" sz="1200" smtClean="0">
                <a:latin typeface="Times New Roman" pitchFamily="18" charset="0"/>
              </a:rPr>
              <a:pPr/>
              <a:t>42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791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83DF3-B19C-4FC3-845F-354C8A856C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65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fld id="{D5B90FA1-DDD6-4670-9866-43CC410D4377}" type="slidenum">
              <a:rPr lang="en-US" sz="1200" smtClean="0">
                <a:latin typeface="Times New Roman" pitchFamily="18" charset="0"/>
              </a:rPr>
              <a:pPr/>
              <a:t>43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4183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fld id="{A9ED2212-8F33-4EBB-8284-1F9801CD72A2}" type="slidenum">
              <a:rPr lang="en-US" sz="1200" smtClean="0">
                <a:latin typeface="Times New Roman" pitchFamily="18" charset="0"/>
              </a:rPr>
              <a:pPr/>
              <a:t>45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2310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5D914-D137-4A85-8234-C4DBAC763CF5}" type="slidenum">
              <a:rPr lang="en-US"/>
              <a:pPr/>
              <a:t>3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3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pPr eaLnBrk="1" hangingPunct="1"/>
            <a:fld id="{E8645DDC-5B7C-4B2C-A0F6-E212338881B2}" type="slidenum">
              <a:rPr lang="en-US" sz="1200" smtClean="0">
                <a:latin typeface="Arial" pitchFamily="34" charset="0"/>
              </a:rPr>
              <a:pPr eaLnBrk="1" hangingPunct="1"/>
              <a:t>5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8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A2EC97-2D59-41A6-87AE-B1D416C0FC98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403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fld id="{FDC9A8B3-6D8F-4D9E-A946-1B7470E29B0C}" type="slidenum">
              <a:rPr lang="en-US" sz="1200" smtClean="0">
                <a:latin typeface="Times New Roman" pitchFamily="18" charset="0"/>
              </a:rPr>
              <a:pPr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5390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fld id="{0B0E85DD-90FA-4997-A0E5-181386FC3832}" type="slidenum">
              <a:rPr lang="en-US" sz="1200" smtClean="0">
                <a:latin typeface="Times New Roman" pitchFamily="18" charset="0"/>
              </a:rPr>
              <a:pPr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0315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fld id="{FCA38864-66D6-4337-B056-DFC69F50AA78}" type="slidenum">
              <a:rPr lang="en-US" sz="1200" smtClean="0">
                <a:latin typeface="Times New Roman" pitchFamily="18" charset="0"/>
              </a:rPr>
              <a:pPr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6067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fld id="{A2BF906C-E454-487D-B044-E3F4E984F4DD}" type="slidenum">
              <a:rPr lang="en-US" sz="1200" smtClean="0">
                <a:latin typeface="Times New Roman" pitchFamily="18" charset="0"/>
              </a:rPr>
              <a:pPr/>
              <a:t>20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517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99EB-1FC1-4BA6-9A09-7CCFF1791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296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E5E9F-F695-486E-A7AE-E988881D2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869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3FD4-1149-46CB-B602-DFF4D851B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350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957E2-872C-4C66-841E-AA0013210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3972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6AFC-8FE7-4284-9743-9F5646F0F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360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03B40-3305-4C5F-BC7D-772846667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22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2B972-5B9A-4BF2-B2E5-E0B20C29C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092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04B62-A475-4F19-84AA-9648161D8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39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13511-44E6-4776-836F-A2F71B91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101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1E43D-57EA-494E-8996-015953A55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84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93A8-B76D-47CB-9562-A69B031A5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055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FDC5E-0326-4296-B010-C7FDF363B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60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1C1CF-B9EF-43DB-B8E4-47316F3F3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564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3CCBC96-7925-4AE5-BA4C-3815A4D57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11600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9900" y="-1752600"/>
            <a:ext cx="24384000" cy="18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419100" y="294523"/>
            <a:ext cx="1043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FF00"/>
                </a:solidFill>
              </a:rPr>
              <a:t>Light Level Under Shading Nets </a:t>
            </a:r>
            <a:r>
              <a:rPr lang="en-US" sz="3600" b="1" dirty="0">
                <a:solidFill>
                  <a:srgbClr val="00FF00"/>
                </a:solidFill>
              </a:rPr>
              <a:t>Affects Bell Pepper (</a:t>
            </a:r>
            <a:r>
              <a:rPr lang="en-US" sz="3600" b="1" i="1" dirty="0">
                <a:solidFill>
                  <a:srgbClr val="00FF00"/>
                </a:solidFill>
              </a:rPr>
              <a:t>Capsicum annum</a:t>
            </a:r>
            <a:r>
              <a:rPr lang="en-US" sz="3600" b="1" dirty="0">
                <a:solidFill>
                  <a:srgbClr val="00FF00"/>
                </a:solidFill>
              </a:rPr>
              <a:t> L.) Fruit Mineral Nutrients </a:t>
            </a:r>
            <a:endParaRPr lang="en-US" sz="3600" dirty="0">
              <a:solidFill>
                <a:srgbClr val="00FF00"/>
              </a:solidFill>
            </a:endParaRPr>
          </a:p>
          <a:p>
            <a:endParaRPr lang="en-US" sz="3600" dirty="0">
              <a:solidFill>
                <a:srgbClr val="00FF00"/>
              </a:solidFill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3199870" y="2864457"/>
            <a:ext cx="43444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26"/>
              </a:rPr>
              <a:t>Juan Carlos </a:t>
            </a:r>
            <a:r>
              <a:rPr lang="en-US" sz="2800" b="1" dirty="0" err="1" smtClean="0">
                <a:solidFill>
                  <a:srgbClr val="FFFFFF"/>
                </a:solidFill>
                <a:latin typeface="26"/>
              </a:rPr>
              <a:t>Díaz</a:t>
            </a:r>
            <a:r>
              <a:rPr lang="en-US" sz="2800" b="1" dirty="0" smtClean="0">
                <a:solidFill>
                  <a:srgbClr val="FFFFFF"/>
                </a:solidFill>
                <a:latin typeface="26"/>
              </a:rPr>
              <a:t>-Pérez</a:t>
            </a:r>
            <a:r>
              <a:rPr lang="en-US" dirty="0" smtClean="0">
                <a:latin typeface="26"/>
              </a:rPr>
              <a:t> </a:t>
            </a:r>
            <a:endParaRPr lang="en-US" dirty="0">
              <a:latin typeface="26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133350" y="3387677"/>
            <a:ext cx="108585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FF"/>
                </a:solidFill>
                <a:latin typeface="LatinoPalSH" pitchFamily="18" charset="0"/>
              </a:rPr>
              <a:t>Department </a:t>
            </a:r>
            <a:r>
              <a:rPr lang="en-US" sz="2800" b="1" i="1" dirty="0">
                <a:solidFill>
                  <a:srgbClr val="FFFFFF"/>
                </a:solidFill>
                <a:latin typeface="LatinoPalSH" pitchFamily="18" charset="0"/>
              </a:rPr>
              <a:t>of </a:t>
            </a:r>
            <a:r>
              <a:rPr lang="en-US" sz="2800" b="1" i="1" dirty="0" smtClean="0">
                <a:solidFill>
                  <a:srgbClr val="FFFFFF"/>
                </a:solidFill>
                <a:latin typeface="LatinoPalSH" pitchFamily="18" charset="0"/>
              </a:rPr>
              <a:t>Horticulture </a:t>
            </a:r>
            <a:endParaRPr lang="en-US" sz="2800" b="1" i="1" dirty="0">
              <a:solidFill>
                <a:srgbClr val="FFFFFF"/>
              </a:solidFill>
              <a:latin typeface="LatinoPalSH" pitchFamily="18" charset="0"/>
            </a:endParaRPr>
          </a:p>
          <a:p>
            <a:pPr algn="ctr"/>
            <a:r>
              <a:rPr lang="en-US" sz="2800" b="1" i="1" dirty="0">
                <a:solidFill>
                  <a:srgbClr val="FFFFFF"/>
                </a:solidFill>
                <a:latin typeface="LatinoPalSH" pitchFamily="18" charset="0"/>
              </a:rPr>
              <a:t>University of Georgia –Tifton Campus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jcdiaz.TIFTON_CAMPUS\Documents\EndNote\Diaz Files\My Documents\PHOTOS\Trips\2012\Israel\_DSC1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152400"/>
            <a:ext cx="4829175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C:\Users\jcdiaz.TIFTON_CAMPUS\Documents\EndNote\Diaz Files\My Documents\PHOTOS\Trips\2012\Israel\_DSC16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454400"/>
            <a:ext cx="47815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C:\Users\jcdiaz.TIFTON_CAMPUS\Documents\EndNote\Diaz Files\My Documents\PHOTOS\Trips\2012\Israel\_DSC16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3454400"/>
            <a:ext cx="4829175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C:\Users\jcdiaz.TIFTON_CAMPUS\Documents\EndNote\Diaz Files\My Documents\PHOTOS\Trips\2012\Israel\_DSC18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"/>
            <a:ext cx="478155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952500" y="2930525"/>
            <a:ext cx="7637463" cy="769938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r>
              <a:rPr lang="en-US" sz="4400">
                <a:solidFill>
                  <a:srgbClr val="FFFF00"/>
                </a:solidFill>
                <a:latin typeface="Bell MT" pitchFamily="18" charset="0"/>
              </a:rPr>
              <a:t>How does shading affect plants</a:t>
            </a:r>
            <a:r>
              <a:rPr lang="en-US" sz="440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cdiaz.TIFTON_CAMPUS\Documents\Diaz Files\My Documents\PHOTOS\Research\2008\Shade Tomato and pepper\P1170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191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Users\jcdiaz.TIFTON_CAMPUS\Documents\Diaz Files\My Documents\PHOTOS\Research\2008\Shade Tomato and pepper\P11705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37338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C:\Users\jcdiaz.TIFTON_CAMPUS\Documents\Diaz Files\My Documents\PHOTOS\Research\2008\Shade Tomato and pepper\P11705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3733800"/>
            <a:ext cx="281781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C:\Users\jcdiaz.TIFTON_CAMPUS\Documents\Diaz Files\My Documents\PHOTOS\Research\2008\Shade Tomato and pepper\P11705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733800"/>
            <a:ext cx="28765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958975" y="2876550"/>
            <a:ext cx="184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r>
              <a:rPr lang="en-US"/>
              <a:t>0% Shading</a:t>
            </a:r>
          </a:p>
        </p:txBody>
      </p:sp>
      <p:pic>
        <p:nvPicPr>
          <p:cNvPr id="14343" name="Picture 7" descr="C:\Users\jcdiaz.TIFTON_CAMPUS\Documents\Diaz Files\My Documents\PHOTOS\Research\2008\Shade Tomato and pepper\P11706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191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6629400" y="2895600"/>
            <a:ext cx="201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r>
              <a:rPr lang="en-US"/>
              <a:t>30% Shading</a:t>
            </a:r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1333500" y="6019800"/>
            <a:ext cx="201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r>
              <a:rPr lang="en-US"/>
              <a:t>47% Shading</a:t>
            </a:r>
          </a:p>
        </p:txBody>
      </p:sp>
      <p:sp>
        <p:nvSpPr>
          <p:cNvPr id="14346" name="TextBox 14"/>
          <p:cNvSpPr txBox="1">
            <a:spLocks noChangeArrowheads="1"/>
          </p:cNvSpPr>
          <p:nvPr/>
        </p:nvSpPr>
        <p:spPr bwMode="auto">
          <a:xfrm>
            <a:off x="4313238" y="5957888"/>
            <a:ext cx="2017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r>
              <a:rPr lang="en-US"/>
              <a:t>63% Shading</a:t>
            </a:r>
          </a:p>
        </p:txBody>
      </p:sp>
      <p:sp>
        <p:nvSpPr>
          <p:cNvPr id="14347" name="TextBox 15"/>
          <p:cNvSpPr txBox="1">
            <a:spLocks noChangeArrowheads="1"/>
          </p:cNvSpPr>
          <p:nvPr/>
        </p:nvSpPr>
        <p:spPr bwMode="auto">
          <a:xfrm>
            <a:off x="7277100" y="5992813"/>
            <a:ext cx="2017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r>
              <a:rPr lang="en-US"/>
              <a:t>80% Shading</a:t>
            </a:r>
          </a:p>
        </p:txBody>
      </p:sp>
    </p:spTree>
    <p:extLst>
      <p:ext uri="{BB962C8B-B14F-4D97-AF65-F5344CB8AC3E}">
        <p14:creationId xmlns:p14="http://schemas.microsoft.com/office/powerpoint/2010/main" val="3824924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61963"/>
            <a:ext cx="86772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</p:nvPr>
        </p:nvGraphicFramePr>
        <p:xfrm>
          <a:off x="673100" y="685800"/>
          <a:ext cx="8743952" cy="4759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5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Shading</a:t>
                      </a:r>
                      <a:r>
                        <a:rPr lang="en-US" sz="1800" baseline="0" dirty="0" smtClean="0"/>
                        <a:t> level</a:t>
                      </a:r>
                      <a:endParaRPr lang="en-US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Leaf DW (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g)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Stem DW (g)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Veg. Top DW (g)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5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30%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50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66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5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49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58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5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63%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44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59.0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5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80%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46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61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107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5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/>
                          <a:ea typeface="Times New Roman"/>
                        </a:rPr>
                        <a:t>Significance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5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5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/>
                          <a:ea typeface="Times New Roman"/>
                        </a:rPr>
                        <a:t>Q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462" name="TextBox 1"/>
          <p:cNvSpPr txBox="1">
            <a:spLocks noChangeArrowheads="1"/>
          </p:cNvSpPr>
          <p:nvPr/>
        </p:nvSpPr>
        <p:spPr bwMode="auto">
          <a:xfrm>
            <a:off x="1181100" y="5859463"/>
            <a:ext cx="8185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r>
              <a:rPr lang="en-US" sz="2200">
                <a:solidFill>
                  <a:srgbClr val="FF0000"/>
                </a:solidFill>
                <a:latin typeface="Adobe Garamond Pro Bold" pitchFamily="18" charset="0"/>
              </a:rPr>
              <a:t>Shading level did not affect total above ground biomass accumulation</a:t>
            </a:r>
          </a:p>
        </p:txBody>
      </p:sp>
      <p:pic>
        <p:nvPicPr>
          <p:cNvPr id="174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41313"/>
            <a:ext cx="9220200" cy="63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82650"/>
            <a:ext cx="8613775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12800"/>
            <a:ext cx="8650288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762000"/>
            <a:ext cx="88741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838200"/>
            <a:ext cx="84931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66725"/>
            <a:ext cx="86772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4" y="609600"/>
            <a:ext cx="9096375" cy="11430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For centuries horticulturists have modified crop microenvironment to </a:t>
            </a:r>
            <a:r>
              <a:rPr lang="en-US" sz="3200" u="sng" dirty="0" smtClean="0">
                <a:solidFill>
                  <a:schemeClr val="tx1"/>
                </a:solidFill>
              </a:rPr>
              <a:t>extend the production season </a:t>
            </a:r>
            <a:r>
              <a:rPr lang="en-US" sz="3200" dirty="0" smtClean="0">
                <a:solidFill>
                  <a:schemeClr val="tx1"/>
                </a:solidFill>
              </a:rPr>
              <a:t>and enhance crop growth, yield, and quality.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Picture 4" descr="C:\Users\jcdiaz.TIFTON_CAMPUS\Documents\EndNote\Diaz Files\My Documents\PHOTOS\Extension\2013\_DSC63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366059"/>
            <a:ext cx="6248400" cy="415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30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61963"/>
            <a:ext cx="86772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81000"/>
            <a:ext cx="86741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2247900" y="3467100"/>
            <a:ext cx="3486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The number of fruit decreased with increasing shading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14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434975"/>
            <a:ext cx="8458200" cy="57832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63550"/>
            <a:ext cx="867410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6100" y="2898775"/>
            <a:ext cx="4721225" cy="830263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Highest incidence of sunscald and other physiological disorders</a:t>
            </a:r>
          </a:p>
        </p:txBody>
      </p:sp>
      <p:cxnSp>
        <p:nvCxnSpPr>
          <p:cNvPr id="31749" name="Straight Arrow Connector 5"/>
          <p:cNvCxnSpPr>
            <a:cxnSpLocks noChangeShapeType="1"/>
          </p:cNvCxnSpPr>
          <p:nvPr/>
        </p:nvCxnSpPr>
        <p:spPr bwMode="auto">
          <a:xfrm flipH="1" flipV="1">
            <a:off x="1714500" y="2895600"/>
            <a:ext cx="1298575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750" name="Picture 5" descr="C:\Users\jcdiaz.TIFTON_CAMPUS\Documents\Diaz Files\My Documents\PHOTOS\Research\2009\Bell peppers  in shade\P12204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379095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066800"/>
            <a:ext cx="8059269" cy="48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5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838200"/>
            <a:ext cx="8014402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7300" y="1143000"/>
            <a:ext cx="3581400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Incidence of </a:t>
            </a:r>
            <a:r>
              <a:rPr lang="en-US" sz="1800" dirty="0" err="1" smtClean="0">
                <a:solidFill>
                  <a:srgbClr val="0070C0"/>
                </a:solidFill>
              </a:rPr>
              <a:t>Phytophthora</a:t>
            </a:r>
            <a:r>
              <a:rPr lang="en-US" sz="1800" dirty="0" smtClean="0">
                <a:solidFill>
                  <a:srgbClr val="0070C0"/>
                </a:solidFill>
              </a:rPr>
              <a:t> blight (caused by </a:t>
            </a:r>
            <a:r>
              <a:rPr lang="en-US" sz="1800" i="1" dirty="0" err="1" smtClean="0">
                <a:solidFill>
                  <a:srgbClr val="0070C0"/>
                </a:solidFill>
              </a:rPr>
              <a:t>Phytophthora</a:t>
            </a:r>
            <a:r>
              <a:rPr lang="en-US" sz="1800" i="1" dirty="0" smtClean="0">
                <a:solidFill>
                  <a:srgbClr val="0070C0"/>
                </a:solidFill>
              </a:rPr>
              <a:t> capsici</a:t>
            </a:r>
            <a:r>
              <a:rPr lang="en-US" sz="1800" dirty="0" smtClean="0">
                <a:solidFill>
                  <a:srgbClr val="0070C0"/>
                </a:solidFill>
              </a:rPr>
              <a:t>) decreased with increased shading level.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20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04005"/>
            <a:ext cx="50786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j-lt"/>
              </a:rPr>
              <a:t>https://pddc.wisc.edu/wp-content/blogs.dir/39/files/Master_Gardener/img1.php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859" y="609600"/>
            <a:ext cx="8199549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91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38" y="1066800"/>
            <a:ext cx="7787657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80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88" y="1119116"/>
            <a:ext cx="7801581" cy="46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15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685800"/>
            <a:ext cx="8743950" cy="114300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Objective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6300" y="2209800"/>
            <a:ext cx="8896350" cy="22098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 determine </a:t>
            </a:r>
            <a:r>
              <a:rPr lang="en-US" dirty="0">
                <a:solidFill>
                  <a:srgbClr val="FFFFFF"/>
                </a:solidFill>
              </a:rPr>
              <a:t>the effects of shading level on the concentration of mineral nutrients in bell pepper </a:t>
            </a:r>
            <a:r>
              <a:rPr lang="en-US" dirty="0" smtClean="0">
                <a:solidFill>
                  <a:srgbClr val="FFFFFF"/>
                </a:solidFill>
              </a:rPr>
              <a:t>fruit and on the fruit-to-leaf partitioning coefficients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200130" name="Picture 2" descr="C:\Users\jcdiaz.TIFTON_CAMPUS\Documents\EndNote\Diaz Files\My Documents\PHOTOS\Extension\2013\_DSC6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515100" cy="43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0131" name="Picture 3" descr="C:\Users\jcdiaz.TIFTON_CAMPUS\Documents\EndNote\Diaz Files\My Documents\PHOTOS\Extension\2013\_DSC63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402"/>
            <a:ext cx="5219700" cy="346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63" descr="C:\Users\jcdiaz.TIFTON_CAMPUS\Documents\EndNote\Diaz Files\My Documents\PHOTOS\Trips\2012\Israel\_DSC16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06" y="0"/>
            <a:ext cx="6560544" cy="4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0133" name="Picture 5" descr="C:\Users\jcdiaz.TIFTON_CAMPUS\Documents\EndNote\Diaz Files\My Documents\PHOTOS\Extension\2013\_DSC63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57" y="3578331"/>
            <a:ext cx="5252343" cy="327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SC045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87" y="4357227"/>
            <a:ext cx="3657599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811264" y="171450"/>
            <a:ext cx="43719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4800" b="1" kern="0" dirty="0" err="1" smtClean="0">
                <a:solidFill>
                  <a:schemeClr val="bg1"/>
                </a:solidFill>
              </a:rPr>
              <a:t>Plasticulture</a:t>
            </a:r>
            <a:endParaRPr lang="en-US" sz="4800" b="1" kern="0" dirty="0">
              <a:solidFill>
                <a:schemeClr val="bg1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00050" y="1156827"/>
            <a:ext cx="441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2800" b="1" kern="0" dirty="0" smtClean="0">
                <a:solidFill>
                  <a:schemeClr val="bg1"/>
                </a:solidFill>
              </a:rPr>
              <a:t>Plastic mulches</a:t>
            </a:r>
          </a:p>
          <a:p>
            <a:pPr>
              <a:lnSpc>
                <a:spcPct val="125000"/>
              </a:lnSpc>
            </a:pPr>
            <a:r>
              <a:rPr lang="en-US" sz="2800" b="1" kern="0" dirty="0" smtClean="0">
                <a:solidFill>
                  <a:schemeClr val="bg1"/>
                </a:solidFill>
              </a:rPr>
              <a:t>Row covers</a:t>
            </a:r>
          </a:p>
          <a:p>
            <a:pPr>
              <a:lnSpc>
                <a:spcPct val="125000"/>
              </a:lnSpc>
            </a:pPr>
            <a:r>
              <a:rPr lang="en-US" sz="2800" b="1" kern="0" dirty="0" smtClean="0">
                <a:solidFill>
                  <a:schemeClr val="bg1"/>
                </a:solidFill>
              </a:rPr>
              <a:t>Windbreaks</a:t>
            </a:r>
          </a:p>
          <a:p>
            <a:pPr>
              <a:lnSpc>
                <a:spcPct val="125000"/>
              </a:lnSpc>
            </a:pPr>
            <a:r>
              <a:rPr lang="en-US" sz="2800" b="1" kern="0" dirty="0" smtClean="0">
                <a:solidFill>
                  <a:schemeClr val="bg1"/>
                </a:solidFill>
              </a:rPr>
              <a:t>Low tunnels</a:t>
            </a:r>
          </a:p>
          <a:p>
            <a:pPr>
              <a:lnSpc>
                <a:spcPct val="125000"/>
              </a:lnSpc>
            </a:pPr>
            <a:r>
              <a:rPr lang="en-US" sz="2800" b="1" kern="0" dirty="0" smtClean="0">
                <a:solidFill>
                  <a:schemeClr val="bg1"/>
                </a:solidFill>
              </a:rPr>
              <a:t>High tunnels</a:t>
            </a:r>
          </a:p>
          <a:p>
            <a:pPr>
              <a:lnSpc>
                <a:spcPct val="125000"/>
              </a:lnSpc>
            </a:pPr>
            <a:r>
              <a:rPr lang="en-US" sz="2800" b="1" kern="0" dirty="0" smtClean="0">
                <a:solidFill>
                  <a:schemeClr val="bg1"/>
                </a:solidFill>
              </a:rPr>
              <a:t>Shade/net houses</a:t>
            </a:r>
          </a:p>
          <a:p>
            <a:pPr>
              <a:lnSpc>
                <a:spcPct val="125000"/>
              </a:lnSpc>
            </a:pPr>
            <a:r>
              <a:rPr lang="en-US" sz="2800" b="1" kern="0" dirty="0" smtClean="0">
                <a:solidFill>
                  <a:schemeClr val="bg1"/>
                </a:solidFill>
              </a:rPr>
              <a:t>Greenhouses</a:t>
            </a:r>
          </a:p>
          <a:p>
            <a:pPr>
              <a:lnSpc>
                <a:spcPct val="125000"/>
              </a:lnSpc>
              <a:buFontTx/>
              <a:buNone/>
            </a:pPr>
            <a:endParaRPr lang="en-US" sz="28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9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914400"/>
            <a:ext cx="8743950" cy="114300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Materials and Methods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38300" y="2362200"/>
            <a:ext cx="7696200" cy="2971800"/>
          </a:xfrm>
        </p:spPr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</a:rPr>
              <a:t>Tifton, Georgia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Spring season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Raised beds, black or silver reflective plastic mulch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Two rows of plants per bed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Cultivars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Camelot, Lafayette, Sirius, Stiletto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cdiaz.TIFTON_CAMPUS\Documents\Diaz Files\My Documents\PHOTOS\Research\2008\Shade Tomato and pepper\P1170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191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Users\jcdiaz.TIFTON_CAMPUS\Documents\Diaz Files\My Documents\PHOTOS\Research\2008\Shade Tomato and pepper\P11705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37338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C:\Users\jcdiaz.TIFTON_CAMPUS\Documents\Diaz Files\My Documents\PHOTOS\Research\2008\Shade Tomato and pepper\P11705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3733800"/>
            <a:ext cx="281781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C:\Users\jcdiaz.TIFTON_CAMPUS\Documents\Diaz Files\My Documents\PHOTOS\Research\2008\Shade Tomato and pepper\P11705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733800"/>
            <a:ext cx="28765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958975" y="2876550"/>
            <a:ext cx="184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r>
              <a:rPr lang="en-US"/>
              <a:t>0% Shading</a:t>
            </a:r>
          </a:p>
        </p:txBody>
      </p:sp>
      <p:pic>
        <p:nvPicPr>
          <p:cNvPr id="14343" name="Picture 7" descr="C:\Users\jcdiaz.TIFTON_CAMPUS\Documents\Diaz Files\My Documents\PHOTOS\Research\2008\Shade Tomato and pepper\P11706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191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6629400" y="2895600"/>
            <a:ext cx="201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r>
              <a:rPr lang="en-US"/>
              <a:t>30% Shading</a:t>
            </a:r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1333500" y="6019800"/>
            <a:ext cx="201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r>
              <a:rPr lang="en-US"/>
              <a:t>47% Shading</a:t>
            </a:r>
          </a:p>
        </p:txBody>
      </p:sp>
      <p:sp>
        <p:nvSpPr>
          <p:cNvPr id="14346" name="TextBox 14"/>
          <p:cNvSpPr txBox="1">
            <a:spLocks noChangeArrowheads="1"/>
          </p:cNvSpPr>
          <p:nvPr/>
        </p:nvSpPr>
        <p:spPr bwMode="auto">
          <a:xfrm>
            <a:off x="4313238" y="5957888"/>
            <a:ext cx="2017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r>
              <a:rPr lang="en-US"/>
              <a:t>63% Shading</a:t>
            </a:r>
          </a:p>
        </p:txBody>
      </p:sp>
      <p:sp>
        <p:nvSpPr>
          <p:cNvPr id="14347" name="TextBox 15"/>
          <p:cNvSpPr txBox="1">
            <a:spLocks noChangeArrowheads="1"/>
          </p:cNvSpPr>
          <p:nvPr/>
        </p:nvSpPr>
        <p:spPr bwMode="auto">
          <a:xfrm>
            <a:off x="7277100" y="5992813"/>
            <a:ext cx="2017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r>
              <a:rPr lang="en-US"/>
              <a:t>80% Shading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1867" y="685800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Leaf Macronutrients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7500" y="3392237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**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3297" y="5181600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" y="1524000"/>
            <a:ext cx="9532100" cy="46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56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1900" y="533400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Leaf Micronutrients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3297" y="5181600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219200"/>
            <a:ext cx="7239000" cy="534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8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49237"/>
            <a:ext cx="8743950" cy="1143000"/>
          </a:xfrm>
        </p:spPr>
        <p:txBody>
          <a:bodyPr/>
          <a:lstStyle/>
          <a:p>
            <a:r>
              <a:rPr lang="en-US" dirty="0" smtClean="0"/>
              <a:t>Fruit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28172" y="381000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Fruit Macronutrients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7500" y="3392237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**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3297" y="5181600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707" y="964136"/>
            <a:ext cx="3281526" cy="54102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69555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33346" y="457200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Fruit Micronutrients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7500" y="3392237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**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3297" y="5181600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76" y="1143000"/>
            <a:ext cx="9144793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49237"/>
            <a:ext cx="8743950" cy="1143000"/>
          </a:xfrm>
        </p:spPr>
        <p:txBody>
          <a:bodyPr/>
          <a:lstStyle/>
          <a:p>
            <a:r>
              <a:rPr lang="en-US" dirty="0" smtClean="0"/>
              <a:t>Fruit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838200"/>
            <a:ext cx="4406741" cy="5717674"/>
          </a:xfrm>
        </p:spPr>
      </p:pic>
      <p:sp>
        <p:nvSpPr>
          <p:cNvPr id="6" name="TextBox 5"/>
          <p:cNvSpPr txBox="1"/>
          <p:nvPr/>
        </p:nvSpPr>
        <p:spPr>
          <a:xfrm>
            <a:off x="2879195" y="228600"/>
            <a:ext cx="482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Fruit to leaf nutrients (macro) ratio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7500" y="3392237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**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3297" y="5181600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72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49237"/>
            <a:ext cx="8743950" cy="1143000"/>
          </a:xfrm>
        </p:spPr>
        <p:txBody>
          <a:bodyPr/>
          <a:lstStyle/>
          <a:p>
            <a:r>
              <a:rPr lang="en-US" dirty="0" smtClean="0"/>
              <a:t>Fruit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79195" y="228600"/>
            <a:ext cx="482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Fruit to leaf nutrients (micro) ratio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762000"/>
            <a:ext cx="4511495" cy="5853590"/>
          </a:xfrm>
        </p:spPr>
      </p:pic>
      <p:sp>
        <p:nvSpPr>
          <p:cNvPr id="7" name="TextBox 6"/>
          <p:cNvSpPr txBox="1"/>
          <p:nvPr/>
        </p:nvSpPr>
        <p:spPr>
          <a:xfrm>
            <a:off x="4604791" y="1335605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0300" y="1302291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412" y="4566644"/>
            <a:ext cx="366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0077" y="4566643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8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2667000"/>
            <a:ext cx="874395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Conclusions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69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884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838200"/>
            <a:ext cx="874395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Macronutrients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1100" y="2286000"/>
            <a:ext cx="8534400" cy="2209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Fruit </a:t>
            </a:r>
            <a:r>
              <a:rPr lang="en-US" b="1" dirty="0" smtClean="0">
                <a:solidFill>
                  <a:srgbClr val="FFFFFF"/>
                </a:solidFill>
              </a:rPr>
              <a:t>N, P </a:t>
            </a:r>
            <a:r>
              <a:rPr lang="en-US" dirty="0" smtClean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K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u="sng" dirty="0" smtClean="0">
                <a:solidFill>
                  <a:srgbClr val="FFFFFF"/>
                </a:solidFill>
              </a:rPr>
              <a:t>increased</a:t>
            </a:r>
            <a:r>
              <a:rPr lang="en-US" dirty="0" smtClean="0">
                <a:solidFill>
                  <a:srgbClr val="FFFFFF"/>
                </a:solidFill>
              </a:rPr>
              <a:t> with shade level. </a:t>
            </a:r>
          </a:p>
          <a:p>
            <a:pPr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Fruit </a:t>
            </a:r>
            <a:r>
              <a:rPr lang="en-US" b="1" dirty="0" smtClean="0">
                <a:solidFill>
                  <a:srgbClr val="FFFFFF"/>
                </a:solidFill>
              </a:rPr>
              <a:t>Ca, Mg, </a:t>
            </a:r>
            <a:r>
              <a:rPr lang="en-US" dirty="0" smtClean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S</a:t>
            </a:r>
            <a:r>
              <a:rPr lang="en-US" dirty="0" smtClean="0">
                <a:solidFill>
                  <a:srgbClr val="FFFFFF"/>
                </a:solidFill>
              </a:rPr>
              <a:t> were </a:t>
            </a:r>
            <a:r>
              <a:rPr lang="en-US" u="sng" dirty="0" smtClean="0">
                <a:solidFill>
                  <a:srgbClr val="FFFFFF"/>
                </a:solidFill>
              </a:rPr>
              <a:t>unaffected</a:t>
            </a:r>
            <a:r>
              <a:rPr lang="en-US" dirty="0" smtClean="0">
                <a:solidFill>
                  <a:srgbClr val="FFFFFF"/>
                </a:solidFill>
              </a:rPr>
              <a:t> by shade level.</a:t>
            </a: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69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35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657225"/>
            <a:ext cx="9753600" cy="55435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636" y="6324600"/>
            <a:ext cx="51435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http://berkeleyearth.org/global-temperatures-2017/</a:t>
            </a:r>
          </a:p>
        </p:txBody>
      </p:sp>
    </p:spTree>
    <p:extLst>
      <p:ext uri="{BB962C8B-B14F-4D97-AF65-F5344CB8AC3E}">
        <p14:creationId xmlns:p14="http://schemas.microsoft.com/office/powerpoint/2010/main" val="1148969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838200"/>
            <a:ext cx="874395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Micronutrients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1100" y="2286000"/>
            <a:ext cx="8534400" cy="2209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Fruit </a:t>
            </a:r>
            <a:r>
              <a:rPr lang="en-US" b="1" dirty="0" smtClean="0">
                <a:solidFill>
                  <a:srgbClr val="FFFFFF"/>
                </a:solidFill>
              </a:rPr>
              <a:t>Al, B, </a:t>
            </a:r>
            <a:r>
              <a:rPr lang="en-US" b="1" dirty="0" err="1" smtClean="0">
                <a:solidFill>
                  <a:srgbClr val="FFFFFF"/>
                </a:solidFill>
              </a:rPr>
              <a:t>Mn</a:t>
            </a:r>
            <a:r>
              <a:rPr lang="en-US" dirty="0" smtClean="0">
                <a:solidFill>
                  <a:srgbClr val="FFFFFF"/>
                </a:solidFill>
              </a:rPr>
              <a:t>, and </a:t>
            </a:r>
            <a:r>
              <a:rPr lang="en-US" b="1" dirty="0" smtClean="0">
                <a:solidFill>
                  <a:srgbClr val="FFFFFF"/>
                </a:solidFill>
              </a:rPr>
              <a:t>Ni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u="sng" dirty="0" smtClean="0">
                <a:solidFill>
                  <a:srgbClr val="FFFFFF"/>
                </a:solidFill>
              </a:rPr>
              <a:t>decreased</a:t>
            </a:r>
            <a:r>
              <a:rPr lang="en-US" dirty="0" smtClean="0">
                <a:solidFill>
                  <a:srgbClr val="FFFFFF"/>
                </a:solidFill>
              </a:rPr>
              <a:t> with shade level. </a:t>
            </a:r>
          </a:p>
          <a:p>
            <a:pPr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Fruit </a:t>
            </a:r>
            <a:r>
              <a:rPr lang="en-US" b="1" dirty="0" smtClean="0">
                <a:solidFill>
                  <a:srgbClr val="FFFFFF"/>
                </a:solidFill>
              </a:rPr>
              <a:t>Cu and Fe </a:t>
            </a:r>
            <a:r>
              <a:rPr lang="en-US" dirty="0" smtClean="0">
                <a:solidFill>
                  <a:srgbClr val="FFFFFF"/>
                </a:solidFill>
              </a:rPr>
              <a:t>were </a:t>
            </a:r>
            <a:r>
              <a:rPr lang="en-US" u="sng" dirty="0" smtClean="0">
                <a:solidFill>
                  <a:srgbClr val="FFFFFF"/>
                </a:solidFill>
              </a:rPr>
              <a:t>unaffected</a:t>
            </a:r>
            <a:r>
              <a:rPr lang="en-US" dirty="0" smtClean="0">
                <a:solidFill>
                  <a:srgbClr val="FFFFFF"/>
                </a:solidFill>
              </a:rPr>
              <a:t> by shade level.</a:t>
            </a: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69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805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2133600"/>
            <a:ext cx="8382000" cy="2590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Fruit-to-leaf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partitioning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coefficients</a:t>
            </a:r>
            <a:r>
              <a:rPr lang="en-US" dirty="0">
                <a:solidFill>
                  <a:srgbClr val="FFFFFF"/>
                </a:solidFill>
              </a:rPr>
              <a:t> for </a:t>
            </a:r>
            <a:r>
              <a:rPr lang="en-US" b="1" dirty="0">
                <a:solidFill>
                  <a:srgbClr val="FFFFFF"/>
                </a:solidFill>
              </a:rPr>
              <a:t>P, Cu, Na</a:t>
            </a:r>
            <a:r>
              <a:rPr lang="en-US" dirty="0">
                <a:solidFill>
                  <a:srgbClr val="FFFFFF"/>
                </a:solidFill>
              </a:rPr>
              <a:t> and </a:t>
            </a:r>
            <a:r>
              <a:rPr lang="en-US" b="1" dirty="0">
                <a:solidFill>
                  <a:srgbClr val="FFFFFF"/>
                </a:solidFill>
              </a:rPr>
              <a:t>Ni</a:t>
            </a:r>
            <a:r>
              <a:rPr lang="en-US" dirty="0">
                <a:solidFill>
                  <a:srgbClr val="FFFFFF"/>
                </a:solidFill>
              </a:rPr>
              <a:t> were </a:t>
            </a:r>
            <a:r>
              <a:rPr lang="en-US" u="sng" dirty="0">
                <a:solidFill>
                  <a:srgbClr val="FFFFFF"/>
                </a:solidFill>
              </a:rPr>
              <a:t>higher than </a:t>
            </a:r>
            <a:r>
              <a:rPr lang="en-US" u="sng" dirty="0" smtClean="0">
                <a:solidFill>
                  <a:srgbClr val="FFFFFF"/>
                </a:solidFill>
              </a:rPr>
              <a:t>one </a:t>
            </a:r>
            <a:r>
              <a:rPr lang="en-US" dirty="0" smtClean="0">
                <a:solidFill>
                  <a:srgbClr val="FFFFFF"/>
                </a:solidFill>
              </a:rPr>
              <a:t>(i.e., fruit concentrations </a:t>
            </a:r>
            <a:r>
              <a:rPr lang="en-US" dirty="0">
                <a:solidFill>
                  <a:srgbClr val="FFFFFF"/>
                </a:solidFill>
              </a:rPr>
              <a:t>were higher than </a:t>
            </a:r>
            <a:r>
              <a:rPr lang="en-US" dirty="0" smtClean="0">
                <a:solidFill>
                  <a:srgbClr val="FFFFFF"/>
                </a:solidFill>
              </a:rPr>
              <a:t>leaf concentrations)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pic>
        <p:nvPicPr>
          <p:cNvPr id="69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749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6300" y="1981200"/>
            <a:ext cx="8610600" cy="3200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Fruit-to-leaf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partitioning coefficients </a:t>
            </a:r>
            <a:r>
              <a:rPr lang="en-US" dirty="0">
                <a:solidFill>
                  <a:srgbClr val="FFFFFF"/>
                </a:solidFill>
              </a:rPr>
              <a:t>for </a:t>
            </a:r>
            <a:r>
              <a:rPr lang="en-US" b="1" dirty="0">
                <a:solidFill>
                  <a:srgbClr val="FFFFFF"/>
                </a:solidFill>
              </a:rPr>
              <a:t>N, K, Ca, Mg, S, Al, B, Fe, Mo</a:t>
            </a:r>
            <a:r>
              <a:rPr lang="en-US" dirty="0">
                <a:solidFill>
                  <a:srgbClr val="FFFFFF"/>
                </a:solidFill>
              </a:rPr>
              <a:t>, and </a:t>
            </a:r>
            <a:r>
              <a:rPr lang="en-US" b="1" dirty="0">
                <a:solidFill>
                  <a:srgbClr val="FFFFFF"/>
                </a:solidFill>
              </a:rPr>
              <a:t>Zn</a:t>
            </a:r>
            <a:r>
              <a:rPr lang="en-US" dirty="0">
                <a:solidFill>
                  <a:srgbClr val="FFFFFF"/>
                </a:solidFill>
              </a:rPr>
              <a:t> were </a:t>
            </a:r>
            <a:r>
              <a:rPr lang="en-US" u="sng" dirty="0">
                <a:solidFill>
                  <a:srgbClr val="FFFFFF"/>
                </a:solidFill>
              </a:rPr>
              <a:t>lower than </a:t>
            </a:r>
            <a:r>
              <a:rPr lang="en-US" u="sng" dirty="0" smtClean="0">
                <a:solidFill>
                  <a:srgbClr val="FFFFFF"/>
                </a:solidFill>
              </a:rPr>
              <a:t>one</a:t>
            </a:r>
            <a:r>
              <a:rPr lang="en-US" dirty="0" smtClean="0">
                <a:solidFill>
                  <a:srgbClr val="FFFFFF"/>
                </a:solidFill>
              </a:rPr>
              <a:t>    (i.e., fruit </a:t>
            </a:r>
            <a:r>
              <a:rPr lang="en-US" dirty="0">
                <a:solidFill>
                  <a:srgbClr val="FFFFFF"/>
                </a:solidFill>
              </a:rPr>
              <a:t>concentrations </a:t>
            </a:r>
            <a:r>
              <a:rPr lang="en-US" dirty="0" smtClean="0">
                <a:solidFill>
                  <a:srgbClr val="FFFFFF"/>
                </a:solidFill>
              </a:rPr>
              <a:t>were </a:t>
            </a:r>
            <a:r>
              <a:rPr lang="en-US" dirty="0">
                <a:solidFill>
                  <a:srgbClr val="FFFFFF"/>
                </a:solidFill>
              </a:rPr>
              <a:t>lower than </a:t>
            </a:r>
            <a:r>
              <a:rPr lang="en-US" dirty="0" smtClean="0">
                <a:solidFill>
                  <a:srgbClr val="FFFFFF"/>
                </a:solidFill>
              </a:rPr>
              <a:t>leaf concentrations)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pic>
        <p:nvPicPr>
          <p:cNvPr id="69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682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304800"/>
            <a:ext cx="874395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3500" y="1694656"/>
            <a:ext cx="7696200" cy="45720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artitioning 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coefficients </a:t>
            </a:r>
            <a:r>
              <a:rPr lang="en-US" sz="3000" dirty="0">
                <a:solidFill>
                  <a:srgbClr val="FFFFFF"/>
                </a:solidFill>
              </a:rPr>
              <a:t>for </a:t>
            </a:r>
            <a:r>
              <a:rPr lang="en-US" sz="3000" b="1" dirty="0">
                <a:solidFill>
                  <a:srgbClr val="FFFFFF"/>
                </a:solidFill>
              </a:rPr>
              <a:t>Ca, Mg,  Al, B, </a:t>
            </a:r>
            <a:r>
              <a:rPr lang="en-US" sz="3000" b="1" dirty="0" err="1">
                <a:solidFill>
                  <a:srgbClr val="FFFFFF"/>
                </a:solidFill>
              </a:rPr>
              <a:t>Mn</a:t>
            </a:r>
            <a:r>
              <a:rPr lang="en-US" sz="3000" b="1" dirty="0">
                <a:solidFill>
                  <a:srgbClr val="FFFFFF"/>
                </a:solidFill>
              </a:rPr>
              <a:t>, Mo</a:t>
            </a:r>
            <a:r>
              <a:rPr lang="en-US" sz="3000" dirty="0">
                <a:solidFill>
                  <a:srgbClr val="FFFFFF"/>
                </a:solidFill>
              </a:rPr>
              <a:t>, and </a:t>
            </a:r>
            <a:r>
              <a:rPr lang="en-US" sz="3000" b="1" dirty="0">
                <a:solidFill>
                  <a:srgbClr val="FFFFFF"/>
                </a:solidFill>
              </a:rPr>
              <a:t>Ni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u="sng" dirty="0">
                <a:solidFill>
                  <a:srgbClr val="FFFFFF"/>
                </a:solidFill>
              </a:rPr>
              <a:t>decreased</a:t>
            </a:r>
            <a:r>
              <a:rPr lang="en-US" sz="3000" dirty="0">
                <a:solidFill>
                  <a:srgbClr val="FFFFFF"/>
                </a:solidFill>
              </a:rPr>
              <a:t> with increasing shade </a:t>
            </a:r>
            <a:r>
              <a:rPr lang="en-US" sz="3000" dirty="0" smtClean="0">
                <a:solidFill>
                  <a:srgbClr val="FFFFFF"/>
                </a:solidFill>
              </a:rPr>
              <a:t>level</a:t>
            </a:r>
          </a:p>
          <a:p>
            <a:pPr>
              <a:defRPr/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artitioning 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coefficients </a:t>
            </a:r>
            <a:r>
              <a:rPr lang="en-US" sz="3000" dirty="0">
                <a:solidFill>
                  <a:srgbClr val="FFFFFF"/>
                </a:solidFill>
              </a:rPr>
              <a:t>for </a:t>
            </a:r>
            <a:r>
              <a:rPr lang="en-US" sz="3000" b="1" dirty="0">
                <a:solidFill>
                  <a:srgbClr val="FFFFFF"/>
                </a:solidFill>
              </a:rPr>
              <a:t>N, P, K, S, Cu, Fe, Na</a:t>
            </a:r>
            <a:r>
              <a:rPr lang="en-US" sz="3000" dirty="0">
                <a:solidFill>
                  <a:srgbClr val="FFFFFF"/>
                </a:solidFill>
              </a:rPr>
              <a:t>, and </a:t>
            </a:r>
            <a:r>
              <a:rPr lang="en-US" sz="3000" b="1" dirty="0">
                <a:solidFill>
                  <a:srgbClr val="FFFFFF"/>
                </a:solidFill>
              </a:rPr>
              <a:t>Zn</a:t>
            </a:r>
            <a:r>
              <a:rPr lang="en-US" sz="3000" dirty="0">
                <a:solidFill>
                  <a:srgbClr val="FFFFFF"/>
                </a:solidFill>
              </a:rPr>
              <a:t> were </a:t>
            </a:r>
            <a:r>
              <a:rPr lang="en-US" sz="3000" u="sng" dirty="0">
                <a:solidFill>
                  <a:srgbClr val="FFFFFF"/>
                </a:solidFill>
              </a:rPr>
              <a:t>not significantly affected</a:t>
            </a:r>
            <a:r>
              <a:rPr lang="en-US" sz="3000" dirty="0">
                <a:solidFill>
                  <a:srgbClr val="FFFFFF"/>
                </a:solidFill>
              </a:rPr>
              <a:t> by shade level. </a:t>
            </a:r>
            <a:endParaRPr lang="en-US" sz="3000" dirty="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3000" dirty="0" smtClean="0">
                <a:solidFill>
                  <a:srgbClr val="FFFFFF"/>
                </a:solidFill>
              </a:rPr>
              <a:t>The 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partitioning coefficient </a:t>
            </a:r>
            <a:r>
              <a:rPr lang="en-US" sz="3000" dirty="0">
                <a:solidFill>
                  <a:srgbClr val="FFFFFF"/>
                </a:solidFill>
              </a:rPr>
              <a:t>was similar among bell pepper cultivars (data not shown).</a:t>
            </a:r>
            <a:endParaRPr lang="en-US" sz="3000" dirty="0" smtClean="0">
              <a:solidFill>
                <a:srgbClr val="FFFFFF"/>
              </a:solidFill>
            </a:endParaRPr>
          </a:p>
        </p:txBody>
      </p:sp>
      <p:pic>
        <p:nvPicPr>
          <p:cNvPr id="69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079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057400"/>
            <a:ext cx="6096000" cy="4048838"/>
          </a:xfrm>
        </p:spPr>
      </p:pic>
    </p:spTree>
    <p:extLst>
      <p:ext uri="{BB962C8B-B14F-4D97-AF65-F5344CB8AC3E}">
        <p14:creationId xmlns:p14="http://schemas.microsoft.com/office/powerpoint/2010/main" val="4270739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11600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9900" y="-1752600"/>
            <a:ext cx="24384000" cy="18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3779356" y="1387129"/>
            <a:ext cx="3185487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FFFF"/>
                </a:solidFill>
                <a:latin typeface="26"/>
              </a:rPr>
              <a:t>Merci!</a:t>
            </a:r>
          </a:p>
          <a:p>
            <a:endParaRPr lang="en-US" sz="5400" b="1" dirty="0">
              <a:solidFill>
                <a:srgbClr val="FFFFFF"/>
              </a:solidFill>
              <a:latin typeface="26"/>
            </a:endParaRPr>
          </a:p>
          <a:p>
            <a:r>
              <a:rPr lang="en-US" sz="5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</a:t>
            </a:r>
            <a:r>
              <a:rPr lang="en-US" sz="5400" b="1" dirty="0" smtClean="0">
                <a:solidFill>
                  <a:srgbClr val="FFFFFF"/>
                </a:solidFill>
                <a:latin typeface="26"/>
              </a:rPr>
              <a:t>Gracias!</a:t>
            </a:r>
          </a:p>
          <a:p>
            <a:endParaRPr lang="en-US" sz="5400" b="1" dirty="0">
              <a:solidFill>
                <a:srgbClr val="FFFFFF"/>
              </a:solidFill>
              <a:latin typeface="26"/>
            </a:endParaRPr>
          </a:p>
          <a:p>
            <a:r>
              <a:rPr lang="en-US" sz="5400" b="1" dirty="0" smtClean="0">
                <a:solidFill>
                  <a:srgbClr val="FFFFFF"/>
                </a:solidFill>
                <a:latin typeface="26"/>
              </a:rPr>
              <a:t>Thanks!</a:t>
            </a:r>
          </a:p>
          <a:p>
            <a:endParaRPr lang="en-US" sz="2800" b="1" dirty="0">
              <a:solidFill>
                <a:srgbClr val="FFFFFF"/>
              </a:solidFill>
              <a:latin typeface="26"/>
            </a:endParaRPr>
          </a:p>
          <a:p>
            <a:endParaRPr lang="en-US" dirty="0">
              <a:latin typeface="26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133350" y="3387677"/>
            <a:ext cx="10858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LatinoPalS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72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epper harv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485900" y="304800"/>
            <a:ext cx="76738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</a:rPr>
              <a:t>Bell Pepper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</a:rPr>
              <a:t>production in Georgia</a:t>
            </a: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943100" y="2459831"/>
            <a:ext cx="6167438" cy="1938338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ntique Oliv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tique Oliv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tique Oliv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tique Olive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b="1" dirty="0">
                <a:solidFill>
                  <a:srgbClr val="00FF00"/>
                </a:solidFill>
                <a:latin typeface="Arial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2,000 hectares</a:t>
            </a:r>
          </a:p>
          <a:p>
            <a:pPr eaLnBrk="1" hangingPunct="1">
              <a:buFontTx/>
              <a:buChar char="-"/>
            </a:pP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$70 million (per year)</a:t>
            </a:r>
          </a:p>
          <a:p>
            <a:pPr eaLnBrk="1" hangingPunct="1">
              <a:buFontTx/>
              <a:buChar char="-"/>
            </a:pPr>
            <a:endParaRPr lang="en-US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 90% of the total surface is under plastic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00300" y="183162"/>
            <a:ext cx="5632150" cy="1143000"/>
          </a:xfrm>
        </p:spPr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Production seasons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330475"/>
            <a:ext cx="746095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FFFF"/>
                </a:solidFill>
              </a:rPr>
              <a:t>Spring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Planting: March-April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Reduced presence of pests and diseases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Highest fruit yields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Harvest: May-July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6600"/>
                </a:solidFill>
              </a:rPr>
              <a:t>High summer temperatures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sym typeface="Wingdings" pitchFamily="2" charset="2"/>
              </a:rPr>
              <a:t>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sym typeface="Wingdings" pitchFamily="2" charset="2"/>
              </a:rPr>
              <a:t>+++ </a:t>
            </a:r>
            <a:r>
              <a:rPr lang="en-US" sz="2000" b="1" dirty="0" smtClean="0">
                <a:solidFill>
                  <a:srgbClr val="FFFFFF"/>
                </a:solidFill>
                <a:sym typeface="Wingdings" pitchFamily="2" charset="2"/>
              </a:rPr>
              <a:t>Fruit diseases </a:t>
            </a:r>
            <a:r>
              <a:rPr lang="en-US" sz="2000" dirty="0" smtClean="0">
                <a:solidFill>
                  <a:srgbClr val="FFFFFF"/>
                </a:solidFill>
                <a:sym typeface="Wingdings" pitchFamily="2" charset="2"/>
              </a:rPr>
              <a:t>(e.g., anthracnose, soft rot)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sym typeface="Wingdings" pitchFamily="2" charset="2"/>
              </a:rPr>
              <a:t>+++ </a:t>
            </a:r>
            <a:r>
              <a:rPr lang="en-US" sz="2000" b="1" dirty="0" smtClean="0">
                <a:solidFill>
                  <a:srgbClr val="FFFFFF"/>
                </a:solidFill>
                <a:sym typeface="Wingdings" pitchFamily="2" charset="2"/>
              </a:rPr>
              <a:t>Physiological disorders</a:t>
            </a:r>
            <a:r>
              <a:rPr lang="en-US" sz="2000" dirty="0" smtClean="0">
                <a:solidFill>
                  <a:srgbClr val="FFFFFF"/>
                </a:solidFill>
                <a:sym typeface="Wingdings" pitchFamily="2" charset="2"/>
              </a:rPr>
              <a:t> (blossom-end rot, sunscald)</a:t>
            </a:r>
          </a:p>
          <a:p>
            <a:pPr lvl="2">
              <a:lnSpc>
                <a:spcPct val="90000"/>
              </a:lnSpc>
            </a:pPr>
            <a:endParaRPr lang="en-US" sz="2000" dirty="0" smtClean="0">
              <a:solidFill>
                <a:srgbClr val="FFFFFF"/>
              </a:solidFill>
              <a:latin typeface="Symbol" pitchFamily="18" charset="2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FFFF"/>
                </a:solidFill>
              </a:rPr>
              <a:t>Fall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Planting: </a:t>
            </a:r>
            <a:r>
              <a:rPr lang="en-US" sz="2400" dirty="0" smtClean="0">
                <a:solidFill>
                  <a:srgbClr val="FFFFFF"/>
                </a:solidFill>
              </a:rPr>
              <a:t>July-August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High </a:t>
            </a:r>
            <a:r>
              <a:rPr lang="en-US" sz="2400" dirty="0">
                <a:solidFill>
                  <a:srgbClr val="FFFFFF"/>
                </a:solidFill>
              </a:rPr>
              <a:t>presence of pests and </a:t>
            </a:r>
            <a:r>
              <a:rPr lang="en-US" sz="2400" dirty="0" smtClean="0">
                <a:solidFill>
                  <a:srgbClr val="FFFFFF"/>
                </a:solidFill>
              </a:rPr>
              <a:t>diseases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Reduced </a:t>
            </a:r>
            <a:r>
              <a:rPr lang="en-US" sz="2400" dirty="0">
                <a:solidFill>
                  <a:srgbClr val="FFFFFF"/>
                </a:solidFill>
              </a:rPr>
              <a:t>fruit yields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rgbClr val="00FFFF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514" name="Object 2"/>
          <p:cNvGraphicFramePr>
            <a:graphicFrameLocks noChangeAspect="1"/>
          </p:cNvGraphicFramePr>
          <p:nvPr/>
        </p:nvGraphicFramePr>
        <p:xfrm>
          <a:off x="609600" y="0"/>
          <a:ext cx="8839200" cy="640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Worksheet" r:id="rId3" imgW="5038951" imgH="4258037" progId="Excel.Sheet.8">
                  <p:embed/>
                </p:oleObj>
              </mc:Choice>
              <mc:Fallback>
                <p:oleObj name="Worksheet" r:id="rId3" imgW="5038951" imgH="425803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0"/>
                        <a:ext cx="8839200" cy="640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57700" y="304800"/>
            <a:ext cx="2355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/>
              <a:t>Tomato yield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6324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1409700" y="1085910"/>
          <a:ext cx="71628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Chart" r:id="rId4" imgW="3048000" imgH="2286000" progId="Excel.Chart.8">
                  <p:embed/>
                </p:oleObj>
              </mc:Choice>
              <mc:Fallback>
                <p:oleObj name="Chart" r:id="rId4" imgW="3048000" imgH="228600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1085910"/>
                        <a:ext cx="7162800" cy="537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85900" y="609600"/>
            <a:ext cx="70866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Bell pepper yield was maximal at a mean  root zone temperature (10 cm deep) lower than 27 C.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01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771525" y="609600"/>
            <a:ext cx="4371975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Shade houses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887538"/>
            <a:ext cx="4800600" cy="4114800"/>
          </a:xfrm>
        </p:spPr>
        <p:txBody>
          <a:bodyPr/>
          <a:lstStyle/>
          <a:p>
            <a:r>
              <a:rPr lang="en-US" sz="2800" dirty="0" smtClean="0"/>
              <a:t>Increased fruit quality</a:t>
            </a:r>
          </a:p>
          <a:p>
            <a:r>
              <a:rPr lang="en-US" sz="2800" dirty="0" smtClean="0"/>
              <a:t>Season extension</a:t>
            </a:r>
          </a:p>
          <a:p>
            <a:r>
              <a:rPr lang="en-US" sz="2800" dirty="0" smtClean="0"/>
              <a:t>Increased irrigation water use efficiency</a:t>
            </a:r>
          </a:p>
          <a:p>
            <a:r>
              <a:rPr lang="en-US" sz="2800" dirty="0" smtClean="0"/>
              <a:t>Improved pest and disease management</a:t>
            </a:r>
          </a:p>
          <a:p>
            <a:r>
              <a:rPr lang="en-US" sz="2800" dirty="0" smtClean="0"/>
              <a:t>A fraction of the cost of a greenhouse.</a:t>
            </a:r>
          </a:p>
        </p:txBody>
      </p:sp>
      <p:pic>
        <p:nvPicPr>
          <p:cNvPr id="6148" name="Picture 16" descr="DSC011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500" y="1905000"/>
            <a:ext cx="1601788" cy="1201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6" descr="DSC01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581400"/>
            <a:ext cx="39624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3" descr="DSC009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01638"/>
            <a:ext cx="39624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10287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0000FF"/>
      </a:lt1>
      <a:dk2>
        <a:srgbClr val="000000"/>
      </a:dk2>
      <a:lt2>
        <a:srgbClr val="808080"/>
      </a:lt2>
      <a:accent1>
        <a:srgbClr val="00CC99"/>
      </a:accent1>
      <a:accent2>
        <a:srgbClr val="0000FF"/>
      </a:accent2>
      <a:accent3>
        <a:srgbClr val="AAAAFF"/>
      </a:accent3>
      <a:accent4>
        <a:srgbClr val="000000"/>
      </a:accent4>
      <a:accent5>
        <a:srgbClr val="AAE2CA"/>
      </a:accent5>
      <a:accent6>
        <a:srgbClr val="0000E7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tique Oliv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tique Olive" pitchFamily="34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46350</TotalTime>
  <Words>635</Words>
  <Application>Microsoft Office PowerPoint</Application>
  <PresentationFormat>35mm Slides</PresentationFormat>
  <Paragraphs>164</Paragraphs>
  <Slides>45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26</vt:lpstr>
      <vt:lpstr>Adobe Garamond Pro Bold</vt:lpstr>
      <vt:lpstr>Antique Olive</vt:lpstr>
      <vt:lpstr>Arial</vt:lpstr>
      <vt:lpstr>Bell MT</vt:lpstr>
      <vt:lpstr>LatinoPalSH</vt:lpstr>
      <vt:lpstr>Symbol</vt:lpstr>
      <vt:lpstr>Times New Roman</vt:lpstr>
      <vt:lpstr>Wingdings</vt:lpstr>
      <vt:lpstr>Blank Presentation</vt:lpstr>
      <vt:lpstr>Worksheet</vt:lpstr>
      <vt:lpstr>Chart</vt:lpstr>
      <vt:lpstr>PowerPoint Presentation</vt:lpstr>
      <vt:lpstr>For centuries horticulturists have modified crop microenvironment to extend the production season and enhance crop growth, yield, and quality.</vt:lpstr>
      <vt:lpstr>PowerPoint Presentation</vt:lpstr>
      <vt:lpstr>PowerPoint Presentation</vt:lpstr>
      <vt:lpstr>PowerPoint Presentation</vt:lpstr>
      <vt:lpstr>Production seasons</vt:lpstr>
      <vt:lpstr>PowerPoint Presentation</vt:lpstr>
      <vt:lpstr>PowerPoint Presentation</vt:lpstr>
      <vt:lpstr>Shade houses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</vt:lpstr>
      <vt:lpstr>Materials and Methods</vt:lpstr>
      <vt:lpstr>PowerPoint Presentation</vt:lpstr>
      <vt:lpstr>PowerPoint Presentation</vt:lpstr>
      <vt:lpstr>PowerPoint Presentation</vt:lpstr>
      <vt:lpstr>Fruit </vt:lpstr>
      <vt:lpstr>PowerPoint Presentation</vt:lpstr>
      <vt:lpstr>Fruit </vt:lpstr>
      <vt:lpstr>Fruit </vt:lpstr>
      <vt:lpstr>Conclusions   </vt:lpstr>
      <vt:lpstr>Macronutrients</vt:lpstr>
      <vt:lpstr>Micronutrients</vt:lpstr>
      <vt:lpstr>PowerPoint Presentation</vt:lpstr>
      <vt:lpstr>PowerPoint Presentation</vt:lpstr>
      <vt:lpstr>Conclusions</vt:lpstr>
      <vt:lpstr>Acknowledgements</vt:lpstr>
      <vt:lpstr>PowerPoint Presentation</vt:lpstr>
    </vt:vector>
  </TitlesOfParts>
  <Company>University of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Dr. Juan Carlos Diaz-Perez</dc:creator>
  <cp:lastModifiedBy>Juan Carlos Diaz</cp:lastModifiedBy>
  <cp:revision>350</cp:revision>
  <cp:lastPrinted>2016-01-07T19:49:02Z</cp:lastPrinted>
  <dcterms:created xsi:type="dcterms:W3CDTF">1998-12-28T17:00:41Z</dcterms:created>
  <dcterms:modified xsi:type="dcterms:W3CDTF">2018-05-26T14:15:02Z</dcterms:modified>
</cp:coreProperties>
</file>