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365" r:id="rId4"/>
    <p:sldId id="314" r:id="rId5"/>
    <p:sldId id="293" r:id="rId6"/>
    <p:sldId id="299" r:id="rId7"/>
    <p:sldId id="300" r:id="rId8"/>
    <p:sldId id="308" r:id="rId9"/>
    <p:sldId id="332" r:id="rId10"/>
    <p:sldId id="358" r:id="rId11"/>
    <p:sldId id="359" r:id="rId12"/>
    <p:sldId id="366" r:id="rId13"/>
    <p:sldId id="360" r:id="rId14"/>
    <p:sldId id="361" r:id="rId15"/>
    <p:sldId id="362" r:id="rId16"/>
    <p:sldId id="363" r:id="rId17"/>
    <p:sldId id="36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5" autoAdjust="0"/>
    <p:restoredTop sz="94660"/>
  </p:normalViewPr>
  <p:slideViewPr>
    <p:cSldViewPr>
      <p:cViewPr varScale="1">
        <p:scale>
          <a:sx n="68" d="100"/>
          <a:sy n="6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74B5-B517-4BD0-B5F6-AC55259F6279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B664-B491-42E2-954F-0A56DAE5B2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29603-5995-4383-A2CC-5FE961924D9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476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A20B-8698-4C17-84F0-D7EFA38980FE}" type="datetimeFigureOut">
              <a:rPr lang="pl-PL" smtClean="0"/>
              <a:pPr/>
              <a:t>27.05.2018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A79D-1828-4A67-9035-87DE5376012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package" Target="../embeddings/Dokument_programu_Microsoft_Office_Word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NUL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664296"/>
          </a:xfrm>
        </p:spPr>
        <p:txBody>
          <a:bodyPr>
            <a:normAutofit/>
          </a:bodyPr>
          <a:lstStyle/>
          <a:p>
            <a:r>
              <a:rPr lang="en-GB" b="1" dirty="0" smtClean="0"/>
              <a:t>Evaluation of two degradable mulches in sweet pepper greenhouse cultivation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036496" cy="1728192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Piotr Siwek, Andrzej Kalisz, Iwona Domagała-Świątkiewicz</a:t>
            </a:r>
          </a:p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 		</a:t>
            </a:r>
            <a:endParaRPr lang="pl-PL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 descr="D:\!OD Wojtka\!!ROBOCZY\!ROBOTA\POLI\www\banerek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!OD Wojtka\!!ROBOCZY\!ROBOTA\POLI\www\banere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941168"/>
            <a:ext cx="52565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3"/>
          <p:cNvGrpSpPr>
            <a:grpSpLocks/>
          </p:cNvGrpSpPr>
          <p:nvPr/>
        </p:nvGrpSpPr>
        <p:grpSpPr bwMode="auto">
          <a:xfrm>
            <a:off x="0" y="6021288"/>
            <a:ext cx="9144000" cy="620688"/>
            <a:chOff x="0" y="6300000"/>
            <a:chExt cx="9144000" cy="558000"/>
          </a:xfrm>
        </p:grpSpPr>
        <p:sp>
          <p:nvSpPr>
            <p:cNvPr id="13" name="Prostokąt 12"/>
            <p:cNvSpPr/>
            <p:nvPr/>
          </p:nvSpPr>
          <p:spPr>
            <a:xfrm>
              <a:off x="0" y="6309538"/>
              <a:ext cx="9144000" cy="548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dirty="0"/>
            </a:p>
          </p:txBody>
        </p:sp>
        <p:pic>
          <p:nvPicPr>
            <p:cNvPr id="14" name="Picture 3" descr="T:\POIG\POIG.K\Projekt kluczowy\Dokumenty dla partnerów\Promocja\logotypy UE - wersja angielska\Flagi_UE_ANGIELSKIE\UEa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5913" y="6386074"/>
              <a:ext cx="1224136" cy="40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6346825"/>
              <a:ext cx="325438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6354762"/>
              <a:ext cx="500063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E:\POIG\POIG.K\Projekt kluczowy\Dokumenty dla partnerów\Promocja\20080818_PO_IG_logotyp_jpg\20080818 PO IG logotyp jpg\FORMY_PODSTAWOWE\KOLOROWE\JPG\INNOVATIVE_ECONOM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00000"/>
              <a:ext cx="1335258" cy="5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D:\ZDJĘCIA\Biowłókniny 2010\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573016"/>
            <a:ext cx="2324622" cy="625374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1043608" y="42210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	Michał Puchalski and Konrad </a:t>
            </a:r>
            <a:r>
              <a:rPr lang="pl-PL" sz="2800" b="1" dirty="0" err="1" smtClean="0"/>
              <a:t>Sulak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Kind</a:t>
            </a:r>
            <a:r>
              <a:rPr lang="pl-PL" b="1" dirty="0" smtClean="0"/>
              <a:t> of </a:t>
            </a:r>
            <a:r>
              <a:rPr lang="pl-PL" b="1" dirty="0" err="1" smtClean="0"/>
              <a:t>mulches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Three kinds of</a:t>
            </a:r>
            <a:r>
              <a:rPr lang="pl-PL" dirty="0" smtClean="0"/>
              <a:t> </a:t>
            </a:r>
            <a:r>
              <a:rPr lang="pl-PL" dirty="0" err="1" smtClean="0"/>
              <a:t>degradable</a:t>
            </a:r>
            <a:r>
              <a:rPr lang="pl-PL" dirty="0" smtClean="0"/>
              <a:t> materials </a:t>
            </a:r>
            <a:r>
              <a:rPr lang="en-US" dirty="0" smtClean="0"/>
              <a:t>were used: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- </a:t>
            </a:r>
            <a:r>
              <a:rPr lang="en-US" dirty="0" err="1" smtClean="0"/>
              <a:t>polyprophylene</a:t>
            </a:r>
            <a:r>
              <a:rPr lang="en-US" dirty="0" smtClean="0"/>
              <a:t> non-degradable </a:t>
            </a:r>
            <a:r>
              <a:rPr lang="pl-PL" dirty="0" smtClean="0"/>
              <a:t>(</a:t>
            </a:r>
            <a:r>
              <a:rPr lang="en-US" dirty="0" smtClean="0"/>
              <a:t>PP Agro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pl-PL" dirty="0" smtClean="0"/>
              <a:t>	-</a:t>
            </a:r>
            <a:r>
              <a:rPr lang="en-US" dirty="0" smtClean="0"/>
              <a:t> degradable PP with 0,02% </a:t>
            </a:r>
            <a:r>
              <a:rPr lang="en-US" dirty="0" err="1" smtClean="0"/>
              <a:t>photoactivator</a:t>
            </a:r>
            <a:r>
              <a:rPr lang="en-US" dirty="0" smtClean="0"/>
              <a:t> (PP </a:t>
            </a:r>
            <a:r>
              <a:rPr lang="pl-PL" dirty="0" err="1" smtClean="0"/>
              <a:t>ph</a:t>
            </a:r>
            <a:r>
              <a:rPr lang="pl-PL" dirty="0" smtClean="0"/>
              <a:t>.)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en-US" dirty="0" smtClean="0"/>
              <a:t> </a:t>
            </a:r>
            <a:r>
              <a:rPr lang="pl-PL" dirty="0" smtClean="0"/>
              <a:t>- </a:t>
            </a:r>
            <a:r>
              <a:rPr lang="en-US" dirty="0" err="1" smtClean="0"/>
              <a:t>polylactide</a:t>
            </a:r>
            <a:r>
              <a:rPr lang="en-US" dirty="0" smtClean="0"/>
              <a:t> </a:t>
            </a:r>
            <a:r>
              <a:rPr lang="pl-PL" dirty="0" smtClean="0"/>
              <a:t>(</a:t>
            </a:r>
            <a:r>
              <a:rPr lang="en-US" dirty="0" smtClean="0"/>
              <a:t>PLA</a:t>
            </a:r>
            <a:r>
              <a:rPr lang="pl-PL" dirty="0" smtClean="0"/>
              <a:t>)</a:t>
            </a:r>
          </a:p>
          <a:p>
            <a:pPr>
              <a:buNone/>
            </a:pPr>
            <a:r>
              <a:rPr lang="en-US" b="1" dirty="0" smtClean="0"/>
              <a:t>Control treatment </a:t>
            </a:r>
            <a:r>
              <a:rPr lang="en-US" dirty="0" smtClean="0"/>
              <a:t>was the plots without mulching.</a:t>
            </a:r>
            <a:endParaRPr lang="pl-PL" dirty="0" smtClean="0"/>
          </a:p>
          <a:p>
            <a:pPr>
              <a:buNone/>
            </a:pPr>
            <a:r>
              <a:rPr lang="pl-PL" sz="2800" dirty="0" smtClean="0"/>
              <a:t>	</a:t>
            </a:r>
          </a:p>
          <a:p>
            <a:pPr>
              <a:lnSpc>
                <a:spcPct val="110000"/>
              </a:lnSpc>
              <a:buNone/>
            </a:pPr>
            <a:r>
              <a:rPr lang="pl-PL" sz="2800" i="1" dirty="0" smtClean="0"/>
              <a:t>	</a:t>
            </a:r>
            <a:r>
              <a:rPr lang="en-US" sz="2800" i="1" dirty="0" smtClean="0"/>
              <a:t>The non-woven fabrics all with the surface mass 50 g m</a:t>
            </a:r>
            <a:r>
              <a:rPr lang="en-US" sz="2800" i="1" baseline="30000" dirty="0" smtClean="0"/>
              <a:t>-2</a:t>
            </a:r>
            <a:r>
              <a:rPr lang="en-US" sz="2800" i="1" dirty="0" smtClean="0"/>
              <a:t> </a:t>
            </a:r>
            <a:endParaRPr lang="pl-PL" sz="2800" i="1" dirty="0" smtClean="0"/>
          </a:p>
          <a:p>
            <a:pPr>
              <a:buNone/>
            </a:pPr>
            <a:r>
              <a:rPr lang="pl-PL" sz="2800" i="1" dirty="0" smtClean="0"/>
              <a:t>	</a:t>
            </a:r>
            <a:r>
              <a:rPr lang="en-US" sz="2800" i="1" dirty="0" smtClean="0"/>
              <a:t>were formed by a spun-bond technique on a laboratory line, designed and constructed by the Research and Development Centre of Textile Machinery </a:t>
            </a:r>
            <a:r>
              <a:rPr lang="en-US" sz="2800" i="1" dirty="0" err="1" smtClean="0"/>
              <a:t>Polmatex-Cenaro</a:t>
            </a:r>
            <a:r>
              <a:rPr lang="en-US" sz="2800" i="1" dirty="0" smtClean="0"/>
              <a:t>, Poland.</a:t>
            </a:r>
            <a:endParaRPr lang="pl-PL" sz="28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Plant </a:t>
            </a:r>
            <a:r>
              <a:rPr lang="pl-PL" b="1" dirty="0" err="1" smtClean="0"/>
              <a:t>cultivation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Seeds of the ‘</a:t>
            </a:r>
            <a:r>
              <a:rPr lang="en-GB" dirty="0" err="1" smtClean="0"/>
              <a:t>Collado</a:t>
            </a:r>
            <a:r>
              <a:rPr lang="en-GB" dirty="0" smtClean="0"/>
              <a:t>’ F</a:t>
            </a:r>
            <a:r>
              <a:rPr lang="en-GB" baseline="-25000" dirty="0" smtClean="0"/>
              <a:t>1</a:t>
            </a:r>
            <a:r>
              <a:rPr lang="en-GB" dirty="0" smtClean="0"/>
              <a:t> cultivar (blocky type, </a:t>
            </a:r>
            <a:r>
              <a:rPr lang="en-GB" dirty="0" err="1" smtClean="0"/>
              <a:t>Fito</a:t>
            </a:r>
            <a:r>
              <a:rPr lang="en-GB" dirty="0" smtClean="0"/>
              <a:t> </a:t>
            </a:r>
            <a:r>
              <a:rPr lang="en-GB" dirty="0" err="1" smtClean="0"/>
              <a:t>Semilas</a:t>
            </a:r>
            <a:r>
              <a:rPr lang="en-GB" dirty="0" smtClean="0"/>
              <a:t>) were sown on 20 February. The transplants were planted on 4 May 2012 and 10 May 2013 in each hole in the mulch, with row and plant spacing of 80 × 60 × 50 cm in four replications of 20 plants each</a:t>
            </a:r>
            <a:endParaRPr lang="pl-PL" dirty="0" smtClean="0"/>
          </a:p>
          <a:p>
            <a:r>
              <a:rPr lang="en-GB" dirty="0" smtClean="0"/>
              <a:t>The two-shoot plants were pruned regularly, as at the every node was leaved only one fruit. Yielding started: 29 June</a:t>
            </a:r>
            <a:r>
              <a:rPr lang="pl-PL" dirty="0" smtClean="0"/>
              <a:t> 2011</a:t>
            </a:r>
            <a:r>
              <a:rPr lang="en-GB" dirty="0" smtClean="0"/>
              <a:t> and 12 July 2012 and</a:t>
            </a:r>
            <a:r>
              <a:rPr lang="pl-PL" dirty="0" smtClean="0"/>
              <a:t> </a:t>
            </a:r>
            <a:r>
              <a:rPr lang="en-GB" dirty="0" smtClean="0"/>
              <a:t>ended 29 September and 9 October respectively. </a:t>
            </a:r>
            <a:endParaRPr lang="pl-PL" dirty="0" smtClean="0"/>
          </a:p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00B050"/>
                </a:solidFill>
              </a:rPr>
              <a:t>Strings</a:t>
            </a:r>
            <a:r>
              <a:rPr lang="pl-PL" b="1" dirty="0" smtClean="0">
                <a:solidFill>
                  <a:srgbClr val="00B050"/>
                </a:solidFill>
              </a:rPr>
              <a:t> for </a:t>
            </a:r>
            <a:r>
              <a:rPr lang="pl-PL" b="1" dirty="0" err="1" smtClean="0">
                <a:solidFill>
                  <a:srgbClr val="00B050"/>
                </a:solidFill>
              </a:rPr>
              <a:t>plants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fixing</a:t>
            </a:r>
            <a:endParaRPr lang="pl-PL" dirty="0"/>
          </a:p>
        </p:txBody>
      </p:sp>
      <p:pic>
        <p:nvPicPr>
          <p:cNvPr id="5" name="Obraz 4" descr="IMG_7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536504" cy="3024336"/>
          </a:xfrm>
          <a:prstGeom prst="rect">
            <a:avLst/>
          </a:prstGeom>
        </p:spPr>
      </p:pic>
      <p:pic>
        <p:nvPicPr>
          <p:cNvPr id="4" name="Symbol zastępczy zawartości 3" descr="IMG_616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3059832" cy="2039888"/>
          </a:xfrm>
        </p:spPr>
      </p:pic>
      <p:pic>
        <p:nvPicPr>
          <p:cNvPr id="6" name="Obraz 5" descr="IMG_8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9" y="3140968"/>
            <a:ext cx="5256583" cy="345638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652120" y="162880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/>
              <a:t>PLA (</a:t>
            </a:r>
            <a:r>
              <a:rPr lang="pl-PL" sz="4000" b="1" dirty="0" err="1" smtClean="0"/>
              <a:t>polylactide</a:t>
            </a:r>
            <a:r>
              <a:rPr lang="pl-PL" sz="4000" b="1" dirty="0" smtClean="0"/>
              <a:t>)</a:t>
            </a:r>
            <a:endParaRPr lang="pl-PL" sz="4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5138" y="403225"/>
          <a:ext cx="8167687" cy="2820988"/>
        </p:xfrm>
        <a:graphic>
          <a:graphicData uri="http://schemas.openxmlformats.org/presentationml/2006/ole">
            <p:oleObj spid="_x0000_s1026" name="Dokument" r:id="rId4" imgW="4494993" imgH="1558950" progId="Word.Document.12">
              <p:embed/>
            </p:oleObj>
          </a:graphicData>
        </a:graphic>
      </p:graphicFrame>
      <p:pic>
        <p:nvPicPr>
          <p:cNvPr id="5" name="Obraz 4" descr="IMG_7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5" y="3140968"/>
            <a:ext cx="5292590" cy="3528392"/>
          </a:xfrm>
          <a:prstGeom prst="rect">
            <a:avLst/>
          </a:prstGeom>
        </p:spPr>
      </p:pic>
      <p:pic>
        <p:nvPicPr>
          <p:cNvPr id="6" name="Obraz 5" descr="Papryka w tunelu na ściólce z P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104964"/>
            <a:ext cx="2376264" cy="35643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548680"/>
          <a:ext cx="8640959" cy="3024337"/>
        </p:xfrm>
        <a:graphic>
          <a:graphicData uri="http://schemas.openxmlformats.org/drawingml/2006/table">
            <a:tbl>
              <a:tblPr/>
              <a:tblGrid>
                <a:gridCol w="1626713"/>
                <a:gridCol w="1169041"/>
                <a:gridCol w="1169041"/>
                <a:gridCol w="1169041"/>
                <a:gridCol w="1169041"/>
                <a:gridCol w="1169041"/>
                <a:gridCol w="1169041"/>
              </a:tblGrid>
              <a:tr h="432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Mulch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type</a:t>
                      </a:r>
                      <a:endParaRPr lang="pl-P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I grade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II grade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Marketable yield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640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fruits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pl-P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kg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fruits 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sz.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fruits 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kg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PP 50 photo.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pl-PL" sz="1800" b="1" baseline="0" dirty="0" smtClean="0">
                          <a:latin typeface="Arial Narrow"/>
                          <a:ea typeface="Times New Roman"/>
                          <a:cs typeface="Times New Roman"/>
                        </a:rPr>
                        <a:t> a</a:t>
                      </a:r>
                      <a:endParaRPr lang="pl-PL" sz="18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4.12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0.6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0.36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23.6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4.48 a</a:t>
                      </a:r>
                      <a:endParaRPr lang="pl-PL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PLA 50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24 a</a:t>
                      </a:r>
                      <a:endParaRPr lang="pl-PL" sz="18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4.17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0.6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0.32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24.6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4.49 a</a:t>
                      </a:r>
                      <a:endParaRPr lang="pl-PL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PP 50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25 a</a:t>
                      </a:r>
                      <a:endParaRPr lang="pl-PL" sz="18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4.51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0.6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0.29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25.6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4.80 a</a:t>
                      </a:r>
                      <a:endParaRPr lang="pl-PL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Control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Arial Narrow"/>
                          <a:ea typeface="Times New Roman"/>
                          <a:cs typeface="Times New Roman"/>
                        </a:rPr>
                        <a:t>21 a</a:t>
                      </a:r>
                      <a:endParaRPr lang="pl-PL" sz="18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3.61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0.2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0.32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21.2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3.93 a</a:t>
                      </a:r>
                      <a:endParaRPr lang="pl-PL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3463" y="43934"/>
            <a:ext cx="8757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Yield of sweet pepper cultivated on different mulches in a plastic greenhouse in  2012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and 2013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504" y="3573016"/>
          <a:ext cx="8784976" cy="3068961"/>
        </p:xfrm>
        <a:graphic>
          <a:graphicData uri="http://schemas.openxmlformats.org/drawingml/2006/table">
            <a:tbl>
              <a:tblPr/>
              <a:tblGrid>
                <a:gridCol w="1712278"/>
                <a:gridCol w="1178783"/>
                <a:gridCol w="1178783"/>
                <a:gridCol w="1178783"/>
                <a:gridCol w="1178783"/>
                <a:gridCol w="1178783"/>
                <a:gridCol w="1178783"/>
              </a:tblGrid>
              <a:tr h="4384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Mulch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type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I grade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II grade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Marketable yield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768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fruits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kg m</a:t>
                      </a:r>
                      <a:r>
                        <a:rPr lang="pl-PL" sz="18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fruits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kg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fruits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per 1 m</a:t>
                      </a:r>
                      <a:r>
                        <a:rPr lang="pl-PL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kg m</a:t>
                      </a:r>
                      <a:r>
                        <a:rPr lang="pl-PL" sz="1800" b="1" baseline="30000" dirty="0">
                          <a:latin typeface="Arial Narrow"/>
                          <a:ea typeface="Times New Roman"/>
                          <a:cs typeface="Times New Roman"/>
                        </a:rPr>
                        <a:t>-2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PP 50 photo.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29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4.67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1.0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0.12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30.0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dec"/>
                        </a:tabLs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4.79 a</a:t>
                      </a:r>
                      <a:endParaRPr lang="pl-PL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PLA 50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36 b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5.47 ab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2.1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0.18 a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38.1 b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dec"/>
                        </a:tabLs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5.65 ab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PP 50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36 b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5.68 b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1.2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0.19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37.2 b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dec"/>
                        </a:tabLs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5.87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Control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39 b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525" algn="dec"/>
                        </a:tabLst>
                      </a:pP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6.12 b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1.3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0.18 a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40.3 b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380" algn="dec"/>
                        </a:tabLs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6.30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dec"/>
              </a:tabLst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dec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505" y="692695"/>
          <a:ext cx="9036495" cy="3384379"/>
        </p:xfrm>
        <a:graphic>
          <a:graphicData uri="http://schemas.openxmlformats.org/drawingml/2006/table">
            <a:tbl>
              <a:tblPr/>
              <a:tblGrid>
                <a:gridCol w="1756641"/>
                <a:gridCol w="1213309"/>
                <a:gridCol w="1213309"/>
                <a:gridCol w="1213309"/>
                <a:gridCol w="1213309"/>
                <a:gridCol w="1213309"/>
                <a:gridCol w="1213309"/>
              </a:tblGrid>
              <a:tr h="9669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Mulch</a:t>
                      </a:r>
                      <a:r>
                        <a:rPr lang="pl-PL" sz="1800" b="1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b="1" dirty="0" err="1">
                          <a:latin typeface="Arial Narrow"/>
                          <a:ea typeface="Times New Roman"/>
                          <a:cs typeface="Times New Roman"/>
                        </a:rPr>
                        <a:t>type</a:t>
                      </a:r>
                      <a:endParaRPr lang="pl-P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 Narrow"/>
                          <a:ea typeface="Times New Roman"/>
                          <a:cs typeface="Times New Roman"/>
                        </a:rPr>
                        <a:t>L-ascorbic acid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 Narrow"/>
                          <a:ea typeface="Times New Roman"/>
                          <a:cs typeface="Times New Roman"/>
                        </a:rPr>
                        <a:t>(mg 100 g</a:t>
                      </a:r>
                      <a:r>
                        <a:rPr lang="en-GB" sz="1800" b="1" baseline="30000">
                          <a:latin typeface="Arial Narrow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1800" b="1">
                          <a:latin typeface="Arial Narrow"/>
                          <a:ea typeface="Times New Roman"/>
                          <a:cs typeface="Times New Roman"/>
                        </a:rPr>
                        <a:t> FW)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Dry weight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(% FW)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Soluble sugars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(% FW)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34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2012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2013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2012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2013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2012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2013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PP 50 photo.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84.8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265" algn="dec"/>
                        </a:tabLs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67.6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5.81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5.86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2.47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2.18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PLA 50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73.0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265" algn="dec"/>
                        </a:tabLs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78.4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5.78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5.78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2.24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2.34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PP 50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72.1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265" algn="dec"/>
                        </a:tabLs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104.5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5.90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5.97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2.90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2.49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latin typeface="Arial Narrow"/>
                          <a:ea typeface="Times New Roman"/>
                          <a:cs typeface="Times New Roman"/>
                        </a:rPr>
                        <a:t>Control </a:t>
                      </a:r>
                      <a:endParaRPr lang="pl-PL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81.6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265" algn="dec"/>
                        </a:tabLst>
                      </a:pPr>
                      <a:r>
                        <a:rPr lang="pl-PL" sz="1800" b="1" dirty="0">
                          <a:solidFill>
                            <a:srgbClr val="00B05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108.5 b</a:t>
                      </a:r>
                      <a:endParaRPr lang="pl-PL" sz="1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5.80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6.10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2.33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2.45 a</a:t>
                      </a:r>
                      <a:endParaRPr lang="pl-PL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-233064"/>
            <a:ext cx="91823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Chemical constituents of sweet pepper cultivated on different mulches in a greenhouse, 2012-2013. 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IMG_7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51619" y="3614765"/>
            <a:ext cx="2448273" cy="3672408"/>
          </a:xfrm>
          <a:prstGeom prst="rect">
            <a:avLst/>
          </a:prstGeom>
        </p:spPr>
      </p:pic>
      <p:pic>
        <p:nvPicPr>
          <p:cNvPr id="8" name="Obraz 7" descr="IMG_73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221088"/>
            <a:ext cx="3672408" cy="2448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86435"/>
            <a:ext cx="906318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CONCLUSIONS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influence of degradable and non-degradable mulches on the soil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emperature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was negligible in comparison with non-mulched plots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pl-PL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M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icroclimatic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factors were similar in  whole area of the greenhouse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yield of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pepper did not differ significantly between the treatments</a:t>
            </a: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he dry weight and soluble sugars of the plants were also similar</a:t>
            </a: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After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first season of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tests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, the </a:t>
            </a:r>
            <a:r>
              <a:rPr lang="en-US" sz="2000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supramolecular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changes of polymers </a:t>
            </a: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suggest the degradation only polypropylene with iron </a:t>
            </a:r>
            <a:r>
              <a:rPr lang="en-US" sz="2000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stearate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but these </a:t>
            </a: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changes did not excluded use of this material in the second season</a:t>
            </a:r>
            <a:endParaRPr lang="pl-PL" sz="20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supramolecular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structure of polypropylene changed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insignificantly,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this confirmed the resistance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of this material to degradation factors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9512" y="775738"/>
            <a:ext cx="87348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This work was partially financed by European Regional Development Fund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the frame of “Biodegradable fibrous products”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roject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(acronym BIOGRATEX) No. POIG 01.03.01-00-07/08-09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from funds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statuary activity by Lodz University of Technology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Part of work was financed from funds of Ministry of Science and Higher 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Education of Republic of Poland.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240323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ACKNOWLEDGEMENTS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:\!OD Wojtka\!!ROBOCZY\!ROBOTA\POLI\www\banere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6553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3"/>
          <p:cNvGrpSpPr>
            <a:grpSpLocks/>
          </p:cNvGrpSpPr>
          <p:nvPr/>
        </p:nvGrpSpPr>
        <p:grpSpPr bwMode="auto">
          <a:xfrm>
            <a:off x="0" y="6237288"/>
            <a:ext cx="9144000" cy="557212"/>
            <a:chOff x="0" y="6300000"/>
            <a:chExt cx="9144000" cy="558000"/>
          </a:xfrm>
        </p:grpSpPr>
        <p:sp>
          <p:nvSpPr>
            <p:cNvPr id="6" name="Prostokąt 5"/>
            <p:cNvSpPr/>
            <p:nvPr/>
          </p:nvSpPr>
          <p:spPr>
            <a:xfrm>
              <a:off x="0" y="6309538"/>
              <a:ext cx="9144000" cy="548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dirty="0"/>
            </a:p>
          </p:txBody>
        </p:sp>
        <p:pic>
          <p:nvPicPr>
            <p:cNvPr id="7" name="Picture 3" descr="T:\POIG\POIG.K\Projekt kluczowy\Dokumenty dla partnerów\Promocja\logotypy UE - wersja angielska\Flagi_UE_ANGIELSKIE\UEa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15913" y="6386074"/>
              <a:ext cx="1224136" cy="40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6346825"/>
              <a:ext cx="325438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6354762"/>
              <a:ext cx="500063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E:\POIG\POIG.K\Projekt kluczowy\Dokumenty dla partnerów\Promocja\20080818_PO_IG_logotyp_jpg\20080818 PO IG logotyp jpg\FORMY_PODSTAWOWE\KOLOROWE\JPG\INNOVATIVE_ECONOM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00000"/>
              <a:ext cx="1335258" cy="5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pole tekstowe 10"/>
          <p:cNvSpPr txBox="1"/>
          <p:nvPr/>
        </p:nvSpPr>
        <p:spPr>
          <a:xfrm>
            <a:off x="2051720" y="515719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 smtClean="0"/>
              <a:t>Thank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You</a:t>
            </a:r>
            <a:r>
              <a:rPr lang="pl-PL" sz="2000" b="1" i="1" dirty="0" smtClean="0"/>
              <a:t> for </a:t>
            </a:r>
            <a:r>
              <a:rPr lang="pl-PL" sz="2000" b="1" i="1" dirty="0" err="1" smtClean="0"/>
              <a:t>the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attension</a:t>
            </a:r>
            <a:endParaRPr lang="pl-PL" sz="2000" b="1" i="1" dirty="0"/>
          </a:p>
        </p:txBody>
      </p:sp>
      <p:pic>
        <p:nvPicPr>
          <p:cNvPr id="60421" name="Picture 5" descr="C:\Program Files (x86)\Microsoft Office\MEDIA\CAGCAT10\j030549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5072272"/>
            <a:ext cx="792088" cy="65007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OF RESEARCH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BIOGRATEX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err="1" smtClean="0"/>
              <a:t>Formulation</a:t>
            </a:r>
            <a:r>
              <a:rPr lang="pl-PL" b="1" dirty="0" smtClean="0"/>
              <a:t> of </a:t>
            </a:r>
            <a:r>
              <a:rPr lang="pl-PL" b="1" dirty="0" err="1" smtClean="0"/>
              <a:t>degradable</a:t>
            </a:r>
            <a:r>
              <a:rPr lang="pl-PL" b="1" dirty="0" smtClean="0"/>
              <a:t> </a:t>
            </a:r>
            <a:r>
              <a:rPr lang="pl-PL" b="1" dirty="0" err="1" smtClean="0"/>
              <a:t>nonwovens</a:t>
            </a:r>
            <a:r>
              <a:rPr lang="pl-PL" b="1" dirty="0" smtClean="0"/>
              <a:t>  for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	</a:t>
            </a:r>
            <a:r>
              <a:rPr lang="pl-PL" b="1" dirty="0" err="1" smtClean="0">
                <a:solidFill>
                  <a:srgbClr val="00B050"/>
                </a:solidFill>
              </a:rPr>
              <a:t>soil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mulching</a:t>
            </a:r>
            <a:r>
              <a:rPr lang="pl-PL" b="1" dirty="0" smtClean="0">
                <a:solidFill>
                  <a:srgbClr val="00B050"/>
                </a:solidFill>
              </a:rPr>
              <a:t> and </a:t>
            </a:r>
            <a:r>
              <a:rPr lang="pl-PL" b="1" dirty="0" err="1" smtClean="0">
                <a:solidFill>
                  <a:srgbClr val="00B050"/>
                </a:solidFill>
              </a:rPr>
              <a:t>direct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covering</a:t>
            </a:r>
            <a:r>
              <a:rPr lang="pl-PL" b="1" dirty="0" smtClean="0">
                <a:solidFill>
                  <a:srgbClr val="00B050"/>
                </a:solidFill>
              </a:rPr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plants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0" indent="0"/>
            <a:r>
              <a:rPr lang="pl-PL" b="1" dirty="0" smtClean="0"/>
              <a:t> </a:t>
            </a:r>
            <a:r>
              <a:rPr lang="pl-PL" b="1" dirty="0" err="1" smtClean="0"/>
              <a:t>Assessment</a:t>
            </a:r>
            <a:r>
              <a:rPr lang="pl-PL" b="1" dirty="0" smtClean="0"/>
              <a:t> of  </a:t>
            </a:r>
            <a:r>
              <a:rPr lang="pl-PL" b="1" dirty="0" err="1" smtClean="0"/>
              <a:t>vegetables</a:t>
            </a:r>
            <a:r>
              <a:rPr lang="pl-PL" b="1" dirty="0" smtClean="0"/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yield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quantity</a:t>
            </a:r>
            <a:r>
              <a:rPr lang="pl-PL" b="1" dirty="0" smtClean="0">
                <a:solidFill>
                  <a:srgbClr val="00B050"/>
                </a:solidFill>
              </a:rPr>
              <a:t> and </a:t>
            </a:r>
            <a:r>
              <a:rPr lang="pl-PL" b="1" dirty="0" err="1" smtClean="0">
                <a:solidFill>
                  <a:srgbClr val="00B050"/>
                </a:solidFill>
              </a:rPr>
              <a:t>quality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lnSpc>
                <a:spcPct val="110000"/>
              </a:lnSpc>
            </a:pPr>
            <a:r>
              <a:rPr lang="pl-PL" b="1" dirty="0" smtClean="0"/>
              <a:t> </a:t>
            </a:r>
            <a:r>
              <a:rPr lang="pl-PL" b="1" dirty="0" err="1" smtClean="0"/>
              <a:t>Assessment</a:t>
            </a:r>
            <a:r>
              <a:rPr lang="pl-PL" b="1" dirty="0" smtClean="0"/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nonwovens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durability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field </a:t>
            </a:r>
            <a:r>
              <a:rPr lang="pl-PL" b="1" dirty="0" err="1" smtClean="0"/>
              <a:t>conditions</a:t>
            </a:r>
            <a:endParaRPr lang="pl-PL" b="1" dirty="0" smtClean="0"/>
          </a:p>
          <a:p>
            <a:pPr marL="0" indent="0">
              <a:lnSpc>
                <a:spcPct val="110000"/>
              </a:lnSpc>
            </a:pPr>
            <a:r>
              <a:rPr lang="pl-PL" b="1" dirty="0" smtClean="0"/>
              <a:t> </a:t>
            </a:r>
            <a:r>
              <a:rPr lang="pl-PL" b="1" dirty="0" err="1" smtClean="0"/>
              <a:t>Assessment</a:t>
            </a:r>
            <a:r>
              <a:rPr lang="pl-PL" b="1" dirty="0" smtClean="0"/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biodegradable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pots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smtClean="0"/>
              <a:t>for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transplants</a:t>
            </a:r>
            <a:r>
              <a:rPr lang="pl-PL" b="1" dirty="0" smtClean="0"/>
              <a:t> 	</a:t>
            </a:r>
          </a:p>
          <a:p>
            <a:pPr marL="0" indent="0">
              <a:lnSpc>
                <a:spcPct val="110000"/>
              </a:lnSpc>
            </a:pPr>
            <a:r>
              <a:rPr lang="pl-PL" b="1" dirty="0" smtClean="0"/>
              <a:t> </a:t>
            </a:r>
            <a:r>
              <a:rPr lang="pl-PL" b="1" dirty="0" err="1" smtClean="0"/>
              <a:t>Assessment</a:t>
            </a:r>
            <a:r>
              <a:rPr lang="pl-PL" b="1" dirty="0" smtClean="0"/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strings</a:t>
            </a:r>
            <a:r>
              <a:rPr lang="pl-PL" b="1" dirty="0" smtClean="0">
                <a:solidFill>
                  <a:srgbClr val="00B050"/>
                </a:solidFill>
              </a:rPr>
              <a:t> for </a:t>
            </a:r>
            <a:r>
              <a:rPr lang="pl-PL" b="1" dirty="0" err="1" smtClean="0">
                <a:solidFill>
                  <a:srgbClr val="00B050"/>
                </a:solidFill>
              </a:rPr>
              <a:t>plants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fixing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greenhouses</a:t>
            </a:r>
            <a:endParaRPr lang="pl-PL" b="1" dirty="0" smtClean="0"/>
          </a:p>
          <a:p>
            <a:pPr marL="0" indent="0">
              <a:lnSpc>
                <a:spcPct val="110000"/>
              </a:lnSpc>
            </a:pPr>
            <a:r>
              <a:rPr lang="pl-PL" b="1" dirty="0" smtClean="0"/>
              <a:t> </a:t>
            </a:r>
            <a:r>
              <a:rPr lang="pl-PL" b="1" dirty="0" err="1" smtClean="0"/>
              <a:t>Assesment</a:t>
            </a:r>
            <a:r>
              <a:rPr lang="pl-PL" b="1" dirty="0" smtClean="0"/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degradation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progress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field 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RR_L-kolo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:\!OD Wojtka\!!ROBOCZY\!ROBOTA\POLI\www\baner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pole tekstowe 2"/>
          <p:cNvSpPr txBox="1">
            <a:spLocks noChangeArrowheads="1"/>
          </p:cNvSpPr>
          <p:nvPr/>
        </p:nvSpPr>
        <p:spPr bwMode="auto">
          <a:xfrm>
            <a:off x="1403648" y="188640"/>
            <a:ext cx="660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Spun-bonded technology</a:t>
            </a:r>
            <a:endParaRPr lang="pl-PL" altLang="pl-PL" sz="2200" dirty="0">
              <a:latin typeface="Calibri" pitchFamily="34" charset="0"/>
            </a:endParaRPr>
          </a:p>
          <a:p>
            <a:pPr eaLnBrk="1" hangingPunct="1"/>
            <a:endParaRPr lang="pl-PL" altLang="pl-PL" dirty="0">
              <a:latin typeface="Calibri" pitchFamily="34" charset="0"/>
            </a:endParaRPr>
          </a:p>
        </p:txBody>
      </p:sp>
      <p:sp>
        <p:nvSpPr>
          <p:cNvPr id="11270" name="Picture 6"/>
          <p:cNvSpPr>
            <a:spLocks noChangeAspect="1" noChangeArrowheads="1"/>
          </p:cNvSpPr>
          <p:nvPr/>
        </p:nvSpPr>
        <p:spPr bwMode="auto">
          <a:xfrm>
            <a:off x="3475038" y="5572125"/>
            <a:ext cx="454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71" name="Picture 7"/>
          <p:cNvSpPr>
            <a:spLocks noChangeAspect="1" noChangeArrowheads="1"/>
          </p:cNvSpPr>
          <p:nvPr/>
        </p:nvSpPr>
        <p:spPr bwMode="auto">
          <a:xfrm>
            <a:off x="4357688" y="5572125"/>
            <a:ext cx="7096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1274" name="Picture 1" descr="C:\Documents and Settings\Administrator\Pulpit\Wymiana\Nowy obraz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9550"/>
            <a:ext cx="5064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334" y="2187776"/>
            <a:ext cx="2880320" cy="29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3272334" y="544696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A scheme of the spun-bonded line.</a:t>
            </a:r>
            <a:r>
              <a:rPr lang="pl-PL" sz="1200" dirty="0" smtClean="0"/>
              <a:t> </a:t>
            </a:r>
            <a:br>
              <a:rPr lang="pl-PL" sz="1200" dirty="0" smtClean="0"/>
            </a:br>
            <a:r>
              <a:rPr lang="pl-PL" sz="1200" dirty="0" smtClean="0"/>
              <a:t> (1)-</a:t>
            </a:r>
            <a:r>
              <a:rPr lang="en-US" sz="1200" dirty="0" smtClean="0"/>
              <a:t>air</a:t>
            </a:r>
            <a:r>
              <a:rPr lang="pl-PL" sz="1200" dirty="0" smtClean="0"/>
              <a:t> </a:t>
            </a:r>
            <a:r>
              <a:rPr lang="en-US" sz="1200" dirty="0" smtClean="0"/>
              <a:t>attenuator</a:t>
            </a:r>
            <a:r>
              <a:rPr lang="pl-PL" sz="1200" dirty="0" smtClean="0"/>
              <a:t>, (2) –</a:t>
            </a:r>
            <a:r>
              <a:rPr lang="en-US" sz="1200" dirty="0" smtClean="0"/>
              <a:t> belt</a:t>
            </a:r>
            <a:r>
              <a:rPr lang="pl-PL" sz="1200" dirty="0" smtClean="0"/>
              <a:t>, (3) </a:t>
            </a:r>
            <a:r>
              <a:rPr lang="en-US" sz="1200" dirty="0" smtClean="0"/>
              <a:t>compaction roll</a:t>
            </a:r>
            <a:r>
              <a:rPr lang="pl-PL" sz="1200" dirty="0" smtClean="0"/>
              <a:t>, (4) </a:t>
            </a:r>
            <a:r>
              <a:rPr lang="en-US" sz="1200" dirty="0" smtClean="0"/>
              <a:t>heated </a:t>
            </a:r>
            <a:r>
              <a:rPr lang="en-US" sz="1200" dirty="0" err="1"/>
              <a:t>calender</a:t>
            </a:r>
            <a:r>
              <a:rPr lang="en-US" sz="1200" dirty="0"/>
              <a:t>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46236" y="6926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In spun</a:t>
            </a:r>
            <a:r>
              <a:rPr lang="pl-PL" sz="1400" dirty="0" smtClean="0"/>
              <a:t>-</a:t>
            </a:r>
            <a:r>
              <a:rPr lang="en-US" sz="1400" dirty="0" smtClean="0"/>
              <a:t>bond </a:t>
            </a:r>
            <a:r>
              <a:rPr lang="pl-PL" sz="1400" dirty="0" smtClean="0"/>
              <a:t>technology </a:t>
            </a:r>
            <a:r>
              <a:rPr lang="en-US" sz="1400" dirty="0" smtClean="0"/>
              <a:t>manufacture </a:t>
            </a:r>
            <a:r>
              <a:rPr lang="pl-PL" sz="1400" dirty="0" smtClean="0"/>
              <a:t>of </a:t>
            </a:r>
            <a:r>
              <a:rPr lang="en-US" sz="1400" dirty="0" err="1" smtClean="0"/>
              <a:t>fibre</a:t>
            </a:r>
            <a:r>
              <a:rPr lang="en-US" sz="1400" dirty="0" smtClean="0"/>
              <a:t> and non-woven production are combined in one process. The essence of this technology is to obtain in a short process of manufacturing, </a:t>
            </a:r>
            <a:r>
              <a:rPr lang="pl-PL" sz="1400" dirty="0" smtClean="0"/>
              <a:t> </a:t>
            </a:r>
            <a:r>
              <a:rPr lang="en-US" sz="1400" dirty="0" smtClean="0"/>
              <a:t>flat textile product</a:t>
            </a:r>
            <a:r>
              <a:rPr lang="pl-PL" sz="1400" dirty="0" smtClean="0"/>
              <a:t> </a:t>
            </a:r>
            <a:r>
              <a:rPr lang="en-US" sz="1400" dirty="0" smtClean="0"/>
              <a:t>with characteristics similar to  technical fabrics at a much lower price. Due to the high efficiency and high speed </a:t>
            </a:r>
            <a:r>
              <a:rPr lang="pl-PL" sz="1400" dirty="0" smtClean="0"/>
              <a:t>of </a:t>
            </a:r>
            <a:r>
              <a:rPr lang="pl-PL" sz="1400" dirty="0" err="1" smtClean="0"/>
              <a:t>non-woven</a:t>
            </a:r>
            <a:r>
              <a:rPr lang="pl-PL" sz="1400" dirty="0" smtClean="0"/>
              <a:t> </a:t>
            </a:r>
            <a:r>
              <a:rPr lang="en-US" sz="1400" dirty="0" smtClean="0"/>
              <a:t>manufacture, </a:t>
            </a:r>
            <a:r>
              <a:rPr lang="pl-PL" sz="1400" dirty="0" smtClean="0"/>
              <a:t>t</a:t>
            </a:r>
            <a:r>
              <a:rPr lang="en-US" sz="1400" dirty="0" smtClean="0"/>
              <a:t>his technology is preferred for economic reasons. Environmental benefits resulting from the use of </a:t>
            </a:r>
            <a:r>
              <a:rPr lang="pl-PL" sz="1400" dirty="0" err="1" smtClean="0"/>
              <a:t>spun-bonded</a:t>
            </a:r>
            <a:r>
              <a:rPr lang="pl-PL" sz="1400" dirty="0" smtClean="0"/>
              <a:t> </a:t>
            </a:r>
            <a:r>
              <a:rPr lang="en-US" sz="1400" dirty="0" smtClean="0"/>
              <a:t>technology is the lack of</a:t>
            </a:r>
            <a:r>
              <a:rPr lang="pl-PL" sz="1400" dirty="0" smtClean="0"/>
              <a:t> </a:t>
            </a:r>
            <a:r>
              <a:rPr lang="en-US" sz="1400" dirty="0" smtClean="0"/>
              <a:t>side products, both solid and gas and a small amount of waste</a:t>
            </a:r>
            <a:r>
              <a:rPr lang="en-US" sz="1600" dirty="0" smtClean="0"/>
              <a:t>.</a:t>
            </a:r>
            <a:endParaRPr lang="pl-PL" sz="1600" dirty="0" smtClean="0"/>
          </a:p>
        </p:txBody>
      </p:sp>
      <p:grpSp>
        <p:nvGrpSpPr>
          <p:cNvPr id="3" name="Grupa 3"/>
          <p:cNvGrpSpPr/>
          <p:nvPr/>
        </p:nvGrpSpPr>
        <p:grpSpPr>
          <a:xfrm>
            <a:off x="145240" y="1954816"/>
            <a:ext cx="2717034" cy="4062065"/>
            <a:chOff x="107504" y="2060848"/>
            <a:chExt cx="2592288" cy="4062065"/>
          </a:xfrm>
        </p:grpSpPr>
        <p:sp>
          <p:nvSpPr>
            <p:cNvPr id="16" name="Prostokąt 15"/>
            <p:cNvSpPr/>
            <p:nvPr/>
          </p:nvSpPr>
          <p:spPr>
            <a:xfrm>
              <a:off x="179512" y="2060848"/>
              <a:ext cx="2520280" cy="116955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 smtClean="0"/>
                <a:t>S</a:t>
              </a:r>
              <a:r>
                <a:rPr lang="en-US" sz="1400" dirty="0" smtClean="0"/>
                <a:t>election and characterization of additives</a:t>
              </a:r>
              <a:r>
                <a:rPr lang="pl-PL" sz="1400" dirty="0"/>
                <a:t>  </a:t>
              </a:r>
              <a:r>
                <a:rPr lang="pl-PL" sz="1400" dirty="0" smtClean="0"/>
                <a:t>(</a:t>
              </a:r>
              <a:r>
                <a:rPr lang="pl-PL" sz="1400" dirty="0" err="1" smtClean="0"/>
                <a:t>e.g</a:t>
              </a:r>
              <a:endParaRPr lang="pl-PL" sz="1400" dirty="0"/>
            </a:p>
            <a:p>
              <a:pPr algn="ctr"/>
              <a:r>
                <a:rPr lang="en-GB" sz="1400" dirty="0" err="1" smtClean="0"/>
                <a:t>photodegradation</a:t>
              </a:r>
              <a:r>
                <a:rPr lang="en-GB" sz="1400" dirty="0" smtClean="0"/>
                <a:t> activator</a:t>
              </a:r>
              <a:r>
                <a:rPr lang="pl-PL" sz="1400" dirty="0" smtClean="0"/>
                <a:t>)</a:t>
              </a:r>
            </a:p>
            <a:p>
              <a:pPr algn="ctr"/>
              <a:r>
                <a:rPr lang="pl-PL" sz="1400" dirty="0" smtClean="0"/>
                <a:t>P</a:t>
              </a:r>
              <a:r>
                <a:rPr lang="en-US" sz="1400" dirty="0" smtClean="0"/>
                <a:t>re-mixing</a:t>
              </a:r>
              <a:r>
                <a:rPr lang="pl-PL" sz="1400" dirty="0" smtClean="0"/>
                <a:t> of </a:t>
              </a:r>
              <a:r>
                <a:rPr lang="en-US" sz="1400" dirty="0" smtClean="0"/>
                <a:t> polymer and additives</a:t>
              </a:r>
              <a:endParaRPr lang="en-US" sz="1400" dirty="0"/>
            </a:p>
          </p:txBody>
        </p:sp>
        <p:sp>
          <p:nvSpPr>
            <p:cNvPr id="17" name="Strzałka w dół 16"/>
            <p:cNvSpPr/>
            <p:nvPr/>
          </p:nvSpPr>
          <p:spPr>
            <a:xfrm>
              <a:off x="1369534" y="4581699"/>
              <a:ext cx="216024" cy="2874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79512" y="4869160"/>
              <a:ext cx="2520280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 smtClean="0"/>
                <a:t>P</a:t>
              </a:r>
              <a:r>
                <a:rPr lang="en-US" sz="1400" dirty="0" err="1" smtClean="0"/>
                <a:t>roduction</a:t>
              </a:r>
              <a:r>
                <a:rPr lang="en-US" sz="1400" dirty="0" smtClean="0"/>
                <a:t> </a:t>
              </a:r>
              <a:r>
                <a:rPr lang="en-US" sz="1400" dirty="0"/>
                <a:t>of non-woven </a:t>
              </a:r>
              <a:r>
                <a:rPr lang="en-US" sz="1400" dirty="0" smtClean="0"/>
                <a:t>using </a:t>
              </a:r>
              <a:r>
                <a:rPr lang="en-US" sz="1400" dirty="0"/>
                <a:t>a mixture of base polymer </a:t>
              </a:r>
              <a:r>
                <a:rPr lang="en-US" sz="1400" dirty="0" smtClean="0"/>
                <a:t>and</a:t>
              </a:r>
              <a:r>
                <a:rPr lang="pl-PL" sz="1400" dirty="0" smtClean="0"/>
                <a:t> </a:t>
              </a:r>
              <a:r>
                <a:rPr lang="en-US" sz="1400" dirty="0" smtClean="0"/>
                <a:t>modifying the concentrate</a:t>
              </a:r>
              <a:r>
                <a:rPr lang="pl-PL" sz="1400" dirty="0" smtClean="0"/>
                <a:t>.  </a:t>
              </a:r>
              <a:endParaRPr lang="en-US" sz="1400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79512" y="3573016"/>
              <a:ext cx="2520280" cy="9541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 smtClean="0"/>
                <a:t>P</a:t>
              </a:r>
              <a:r>
                <a:rPr lang="en-US" sz="1400" dirty="0" smtClean="0"/>
                <a:t>re-mixing</a:t>
              </a:r>
              <a:r>
                <a:rPr lang="pl-PL" sz="1400" dirty="0" smtClean="0"/>
                <a:t> of </a:t>
              </a:r>
              <a:r>
                <a:rPr lang="en-US" sz="1400" dirty="0" smtClean="0"/>
                <a:t> polymer and </a:t>
              </a:r>
              <a:r>
                <a:rPr lang="pl-PL" sz="1400" dirty="0" err="1" smtClean="0"/>
                <a:t>nano</a:t>
              </a:r>
              <a:r>
                <a:rPr lang="pl-PL" sz="1400" dirty="0" smtClean="0"/>
                <a:t>-</a:t>
              </a:r>
              <a:r>
                <a:rPr lang="en-US" sz="1400" dirty="0" smtClean="0"/>
                <a:t>additives</a:t>
              </a:r>
              <a:r>
                <a:rPr lang="pl-PL" sz="1400" dirty="0" smtClean="0"/>
                <a:t> . D</a:t>
              </a:r>
              <a:r>
                <a:rPr lang="en-US" sz="1400" dirty="0" err="1" smtClean="0"/>
                <a:t>eveloping</a:t>
              </a:r>
              <a:r>
                <a:rPr lang="en-US" sz="1400" dirty="0" smtClean="0"/>
                <a:t> optimal form of modifying the concentrate</a:t>
              </a:r>
              <a:r>
                <a:rPr lang="pl-PL" sz="1400" dirty="0" smtClean="0"/>
                <a:t>.</a:t>
              </a:r>
              <a:endParaRPr lang="en-US" sz="1400" dirty="0"/>
            </a:p>
          </p:txBody>
        </p:sp>
        <p:sp>
          <p:nvSpPr>
            <p:cNvPr id="23" name="Strzałka w dół 22"/>
            <p:cNvSpPr/>
            <p:nvPr/>
          </p:nvSpPr>
          <p:spPr>
            <a:xfrm>
              <a:off x="1369534" y="3275256"/>
              <a:ext cx="216024" cy="2874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07504" y="5661248"/>
              <a:ext cx="25740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/>
                <a:t>T</a:t>
              </a:r>
              <a:r>
                <a:rPr lang="en-US" sz="1200" dirty="0" smtClean="0"/>
                <a:t>he steps of the preparation of </a:t>
              </a:r>
              <a:r>
                <a:rPr lang="en-US" sz="1200" dirty="0"/>
                <a:t>modifying non-woven</a:t>
              </a:r>
              <a:r>
                <a:rPr lang="pl-PL" sz="1200" dirty="0" smtClean="0"/>
                <a:t> for </a:t>
              </a:r>
              <a:r>
                <a:rPr lang="pl-PL" sz="1200" dirty="0" err="1" smtClean="0"/>
                <a:t>agriculture</a:t>
              </a:r>
              <a:endParaRPr lang="pl-PL" sz="1200" dirty="0"/>
            </a:p>
          </p:txBody>
        </p:sp>
      </p:grpSp>
      <p:sp>
        <p:nvSpPr>
          <p:cNvPr id="2" name="Prostokąt 1"/>
          <p:cNvSpPr/>
          <p:nvPr/>
        </p:nvSpPr>
        <p:spPr>
          <a:xfrm>
            <a:off x="6372200" y="1916832"/>
            <a:ext cx="2643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The non-woven fabrics were formed </a:t>
            </a:r>
            <a:r>
              <a:rPr lang="en-US" sz="1400" dirty="0" smtClean="0"/>
              <a:t>at </a:t>
            </a:r>
            <a:r>
              <a:rPr lang="en-US" sz="1400" dirty="0"/>
              <a:t>the </a:t>
            </a:r>
            <a:r>
              <a:rPr lang="pl-PL" sz="1400" dirty="0" smtClean="0"/>
              <a:t>I</a:t>
            </a:r>
            <a:r>
              <a:rPr lang="en-US" sz="1400" dirty="0" err="1" smtClean="0"/>
              <a:t>nstitute</a:t>
            </a:r>
            <a:r>
              <a:rPr lang="pl-PL" sz="1400" dirty="0" smtClean="0"/>
              <a:t> </a:t>
            </a:r>
            <a:r>
              <a:rPr lang="en-GB" sz="1400" dirty="0"/>
              <a:t>of Biopolymers and Chemical Fibres </a:t>
            </a:r>
            <a:r>
              <a:rPr lang="pl-PL" sz="1400" dirty="0" smtClean="0"/>
              <a:t>in Łódź. </a:t>
            </a:r>
            <a:r>
              <a:rPr lang="en-US" sz="1400" dirty="0" smtClean="0"/>
              <a:t>The </a:t>
            </a:r>
            <a:r>
              <a:rPr lang="en-US" sz="1400" dirty="0"/>
              <a:t>process parameters were as follows: a temperature in the range from </a:t>
            </a:r>
            <a:r>
              <a:rPr lang="en-US" sz="1400" dirty="0" smtClean="0"/>
              <a:t>2</a:t>
            </a:r>
            <a:r>
              <a:rPr lang="pl-PL" sz="1400" dirty="0" smtClean="0"/>
              <a:t>1</a:t>
            </a:r>
            <a:r>
              <a:rPr lang="en-US" sz="1400" dirty="0" smtClean="0"/>
              <a:t>5°C </a:t>
            </a:r>
            <a:r>
              <a:rPr lang="en-US" sz="1400" dirty="0"/>
              <a:t>to </a:t>
            </a:r>
            <a:r>
              <a:rPr lang="en-US" sz="1400" dirty="0" smtClean="0"/>
              <a:t>2</a:t>
            </a:r>
            <a:r>
              <a:rPr lang="pl-PL" sz="1400" dirty="0" smtClean="0"/>
              <a:t>25</a:t>
            </a:r>
            <a:r>
              <a:rPr lang="en-US" sz="1400" dirty="0" smtClean="0"/>
              <a:t>°C </a:t>
            </a:r>
            <a:r>
              <a:rPr lang="en-US" sz="1400" dirty="0"/>
              <a:t>and a polymer throughput in the range of </a:t>
            </a:r>
            <a:r>
              <a:rPr lang="en-US" sz="1400" dirty="0" smtClean="0"/>
              <a:t>0.</a:t>
            </a:r>
            <a:r>
              <a:rPr lang="pl-PL" sz="1400" dirty="0" smtClean="0"/>
              <a:t>34</a:t>
            </a:r>
            <a:r>
              <a:rPr lang="en-US" sz="1400" dirty="0" smtClean="0"/>
              <a:t>-0.43 </a:t>
            </a:r>
            <a:r>
              <a:rPr lang="en-US" sz="1400" dirty="0"/>
              <a:t>g/min/hole can be used. The </a:t>
            </a:r>
            <a:r>
              <a:rPr lang="en-US" sz="1400" dirty="0" err="1"/>
              <a:t>calender</a:t>
            </a:r>
            <a:r>
              <a:rPr lang="en-US" sz="1400" dirty="0"/>
              <a:t> temperature was varied from </a:t>
            </a:r>
            <a:r>
              <a:rPr lang="pl-PL" sz="1400" dirty="0" smtClean="0"/>
              <a:t>95 </a:t>
            </a:r>
            <a:r>
              <a:rPr lang="en-US" sz="1400" dirty="0" smtClean="0"/>
              <a:t>to 1</a:t>
            </a:r>
            <a:r>
              <a:rPr lang="pl-PL" sz="1400" dirty="0" smtClean="0"/>
              <a:t>25</a:t>
            </a:r>
            <a:r>
              <a:rPr lang="en-US" sz="1400" dirty="0" smtClean="0"/>
              <a:t>°C</a:t>
            </a:r>
            <a:r>
              <a:rPr lang="en-US" sz="1400" dirty="0"/>
              <a:t>.</a:t>
            </a:r>
          </a:p>
        </p:txBody>
      </p:sp>
      <p:pic>
        <p:nvPicPr>
          <p:cNvPr id="24" name="Picture 59" descr="C:\Documents and Settings\Rodzice\Pulpit\Sklarska Poręba 2011\Zdjęcia włóknin spun-bonded z PP i PLA\Wloknina PLA 8-11-2000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3938"/>
            <a:ext cx="1800225" cy="16573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476752" y="6093296"/>
            <a:ext cx="255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prstClr val="black"/>
                </a:solidFill>
              </a:rPr>
              <a:t>Microphotos</a:t>
            </a:r>
            <a:r>
              <a:rPr lang="en-US" sz="1200" i="1" dirty="0">
                <a:solidFill>
                  <a:prstClr val="black"/>
                </a:solidFill>
              </a:rPr>
              <a:t> of </a:t>
            </a:r>
            <a:r>
              <a:rPr lang="pl-PL" sz="1200" i="1" dirty="0" smtClean="0">
                <a:solidFill>
                  <a:prstClr val="black"/>
                </a:solidFill>
              </a:rPr>
              <a:t>PP </a:t>
            </a:r>
            <a:r>
              <a:rPr lang="en-US" sz="1200" i="1" dirty="0" smtClean="0">
                <a:solidFill>
                  <a:prstClr val="black"/>
                </a:solidFill>
              </a:rPr>
              <a:t>nonwoven</a:t>
            </a:r>
            <a:endParaRPr lang="pl-PL" sz="1200" dirty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208912" cy="10527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4900" b="1" dirty="0" err="1" smtClean="0">
                <a:solidFill>
                  <a:srgbClr val="00B050"/>
                </a:solidFill>
              </a:rPr>
              <a:t>Direct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covering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with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nonwovens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br>
              <a:rPr lang="pl-PL" sz="4900" b="1" dirty="0" smtClean="0">
                <a:solidFill>
                  <a:srgbClr val="00B050"/>
                </a:solidFill>
              </a:rPr>
            </a:br>
            <a:r>
              <a:rPr lang="pl-PL" sz="4900" b="1" dirty="0" smtClean="0">
                <a:solidFill>
                  <a:srgbClr val="00B050"/>
                </a:solidFill>
              </a:rPr>
              <a:t>of </a:t>
            </a:r>
            <a:r>
              <a:rPr lang="pl-PL" sz="4900" b="1" dirty="0" err="1" smtClean="0">
                <a:solidFill>
                  <a:srgbClr val="00B050"/>
                </a:solidFill>
              </a:rPr>
              <a:t>the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winter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leeks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ymbol zastępczy zawartości 3" descr="IMG_870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6984678" cy="4621212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RR_L-kolor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:\!OD Wojtka\!!ROBOCZY\!ROBOTA\POLI\www\banerek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3851920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20.11.2011 </a:t>
            </a:r>
            <a:endParaRPr lang="pl-PL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err="1" smtClean="0">
                <a:solidFill>
                  <a:srgbClr val="00B050"/>
                </a:solidFill>
              </a:rPr>
              <a:t>Plants</a:t>
            </a:r>
            <a:r>
              <a:rPr lang="pl-PL" b="1" dirty="0" smtClean="0">
                <a:solidFill>
                  <a:srgbClr val="00B050"/>
                </a:solidFill>
              </a:rPr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the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leeks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after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the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winter</a:t>
            </a:r>
            <a:r>
              <a:rPr lang="pl-PL" b="1" dirty="0" smtClean="0">
                <a:solidFill>
                  <a:srgbClr val="00B050"/>
                </a:solidFill>
              </a:rPr>
              <a:t> 2011/2012</a:t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UE+EFRR_L-kolo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D:\!OD Wojtka\!!ROBOCZY\!ROBOTA\POLI\www\baner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ymbol zastępczy zawartości 3" descr="IMG_587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412776"/>
            <a:ext cx="6784511" cy="452403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923928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4.04.2012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/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b="1" dirty="0" err="1" smtClean="0">
                <a:solidFill>
                  <a:srgbClr val="00B050"/>
                </a:solidFill>
              </a:rPr>
              <a:t>Leeks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grown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without</a:t>
            </a:r>
            <a:r>
              <a:rPr lang="pl-PL" b="1" dirty="0" smtClean="0">
                <a:solidFill>
                  <a:srgbClr val="00B050"/>
                </a:solidFill>
              </a:rPr>
              <a:t> and </a:t>
            </a:r>
            <a:r>
              <a:rPr lang="pl-PL" b="1" dirty="0" err="1" smtClean="0">
                <a:solidFill>
                  <a:srgbClr val="00B050"/>
                </a:solidFill>
              </a:rPr>
              <a:t>with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err="1" smtClean="0">
                <a:solidFill>
                  <a:srgbClr val="00B050"/>
                </a:solidFill>
              </a:rPr>
              <a:t>the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nonwoven</a:t>
            </a:r>
            <a:r>
              <a:rPr lang="pl-PL" b="1" dirty="0" smtClean="0">
                <a:solidFill>
                  <a:srgbClr val="00B050"/>
                </a:solidFill>
              </a:rPr>
              <a:t>, </a:t>
            </a:r>
            <a:r>
              <a:rPr lang="pl-PL" b="1" dirty="0" err="1" smtClean="0">
                <a:solidFill>
                  <a:srgbClr val="00B050"/>
                </a:solidFill>
              </a:rPr>
              <a:t>April</a:t>
            </a:r>
            <a:r>
              <a:rPr lang="pl-PL" b="1" dirty="0" smtClean="0">
                <a:solidFill>
                  <a:srgbClr val="00B050"/>
                </a:solidFill>
              </a:rPr>
              <a:t> 2012</a:t>
            </a:r>
            <a:r>
              <a:rPr lang="pl-PL" sz="3600" b="1" dirty="0" smtClean="0">
                <a:solidFill>
                  <a:srgbClr val="00B050"/>
                </a:solidFill>
              </a:rPr>
              <a:t/>
            </a:r>
            <a:br>
              <a:rPr lang="pl-PL" sz="3600" b="1" dirty="0" smtClean="0">
                <a:solidFill>
                  <a:srgbClr val="00B050"/>
                </a:solidFill>
              </a:rPr>
            </a:b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UE+EFRR_L-kolo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D:\!OD Wojtka\!!ROBOCZY\!ROBOTA\POLI\www\baner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ymbol zastępczy zawartości 3" descr="IMG_604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91680" y="1556792"/>
            <a:ext cx="6192689" cy="412939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923928" y="57332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18.04.2012 r.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4900" b="1" dirty="0" err="1" smtClean="0">
                <a:solidFill>
                  <a:srgbClr val="00B050"/>
                </a:solidFill>
              </a:rPr>
              <a:t>Yield</a:t>
            </a:r>
            <a:r>
              <a:rPr lang="pl-PL" sz="4900" b="1" dirty="0" smtClean="0">
                <a:solidFill>
                  <a:srgbClr val="00B050"/>
                </a:solidFill>
              </a:rPr>
              <a:t> of </a:t>
            </a:r>
            <a:r>
              <a:rPr lang="pl-PL" sz="4900" b="1" dirty="0" err="1" smtClean="0">
                <a:solidFill>
                  <a:srgbClr val="00B050"/>
                </a:solidFill>
              </a:rPr>
              <a:t>the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winter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leeks</a:t>
            </a:r>
            <a:r>
              <a:rPr lang="pl-PL" sz="4900" b="1" dirty="0" smtClean="0">
                <a:solidFill>
                  <a:srgbClr val="00B050"/>
                </a:solidFill>
              </a:rPr>
              <a:t> under </a:t>
            </a:r>
            <a:r>
              <a:rPr lang="pl-PL" sz="4900" b="1" dirty="0" err="1" smtClean="0">
                <a:solidFill>
                  <a:srgbClr val="00B050"/>
                </a:solidFill>
              </a:rPr>
              <a:t>direct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nonwoven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covers</a:t>
            </a:r>
            <a:r>
              <a:rPr lang="pl-PL" sz="4900" b="1" dirty="0" smtClean="0">
                <a:solidFill>
                  <a:srgbClr val="00B050"/>
                </a:solidFill>
              </a:rPr>
              <a:t>, kg m</a:t>
            </a:r>
            <a:r>
              <a:rPr lang="pl-PL" sz="4900" b="1" baseline="30000" dirty="0" smtClean="0">
                <a:solidFill>
                  <a:srgbClr val="00B050"/>
                </a:solidFill>
              </a:rPr>
              <a:t>-2</a:t>
            </a:r>
            <a:r>
              <a:rPr lang="pl-PL" sz="4900" b="1" dirty="0" smtClean="0">
                <a:solidFill>
                  <a:srgbClr val="00B050"/>
                </a:solidFill>
              </a:rPr>
              <a:t>  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UE+EFRR_L-kolo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D:\!OD Wojtka\!!ROBOCZY\!ROBOTA\POLI\www\baner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915816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POIG.01.03.01-00-007/08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16" name="Symbol zastępczy zawartości 5"/>
          <p:cNvGraphicFramePr>
            <a:graphicFrameLocks/>
          </p:cNvGraphicFramePr>
          <p:nvPr/>
        </p:nvGraphicFramePr>
        <p:xfrm>
          <a:off x="683568" y="1628799"/>
          <a:ext cx="7776866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81"/>
                <a:gridCol w="914925"/>
                <a:gridCol w="914925"/>
                <a:gridCol w="991170"/>
                <a:gridCol w="914925"/>
                <a:gridCol w="991170"/>
                <a:gridCol w="991170"/>
              </a:tblGrid>
              <a:tr h="763428">
                <a:tc>
                  <a:txBody>
                    <a:bodyPr/>
                    <a:lstStyle/>
                    <a:p>
                      <a:r>
                        <a:rPr lang="pl-PL" sz="2000" dirty="0" err="1" smtClean="0"/>
                        <a:t>Kind</a:t>
                      </a:r>
                      <a:r>
                        <a:rPr lang="pl-PL" sz="2000" baseline="0" dirty="0" smtClean="0"/>
                        <a:t> of </a:t>
                      </a:r>
                      <a:r>
                        <a:rPr lang="pl-PL" sz="2000" baseline="0" dirty="0" err="1" smtClean="0"/>
                        <a:t>cover</a:t>
                      </a:r>
                      <a:endParaRPr lang="pl-P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Market. </a:t>
                      </a:r>
                      <a:r>
                        <a:rPr lang="pl-PL" sz="2000" dirty="0" err="1" smtClean="0"/>
                        <a:t>yield</a:t>
                      </a:r>
                      <a:r>
                        <a:rPr lang="pl-PL" sz="2000" dirty="0" smtClean="0"/>
                        <a:t> </a:t>
                      </a:r>
                    </a:p>
                    <a:p>
                      <a:pPr algn="ctr"/>
                      <a:r>
                        <a:rPr lang="pl-PL" sz="2000" dirty="0" smtClean="0"/>
                        <a:t>kg m</a:t>
                      </a:r>
                      <a:r>
                        <a:rPr lang="pl-PL" sz="2000" baseline="30000" dirty="0" smtClean="0"/>
                        <a:t>-2</a:t>
                      </a:r>
                      <a:endParaRPr lang="pl-P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err="1" smtClean="0"/>
                        <a:t>Dry</a:t>
                      </a:r>
                      <a:r>
                        <a:rPr lang="pl-PL" sz="2000" dirty="0" smtClean="0"/>
                        <a:t> </a:t>
                      </a:r>
                      <a:r>
                        <a:rPr lang="pl-PL" sz="2000" dirty="0" err="1" smtClean="0"/>
                        <a:t>matter</a:t>
                      </a:r>
                      <a:endParaRPr lang="pl-PL" sz="2000" dirty="0" smtClean="0"/>
                    </a:p>
                    <a:p>
                      <a:pPr algn="ctr"/>
                      <a:r>
                        <a:rPr lang="pl-PL" sz="2000" baseline="0" dirty="0" smtClean="0"/>
                        <a:t> %</a:t>
                      </a:r>
                      <a:endParaRPr lang="pl-P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Total </a:t>
                      </a:r>
                      <a:r>
                        <a:rPr lang="pl-PL" sz="2000" dirty="0" err="1" smtClean="0"/>
                        <a:t>sugars</a:t>
                      </a:r>
                      <a:endParaRPr lang="pl-PL" sz="2000" dirty="0" smtClean="0"/>
                    </a:p>
                    <a:p>
                      <a:pPr algn="ctr"/>
                      <a:r>
                        <a:rPr lang="pl-PL" sz="2000" dirty="0" smtClean="0"/>
                        <a:t>  %</a:t>
                      </a:r>
                      <a:endParaRPr lang="pl-P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9831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2012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2013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2012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2013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2012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2013</a:t>
                      </a:r>
                      <a:endParaRPr lang="pl-PL" b="1" dirty="0"/>
                    </a:p>
                  </a:txBody>
                  <a:tcPr/>
                </a:tc>
              </a:tr>
              <a:tr h="68167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PLA 50 g m</a:t>
                      </a:r>
                      <a:r>
                        <a:rPr lang="pl-PL" sz="2000" b="1" baseline="30000" dirty="0" smtClean="0"/>
                        <a:t>-2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2,00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2,20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21,2 b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21,5 a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4,07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4,69 c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8167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PP </a:t>
                      </a:r>
                      <a:r>
                        <a:rPr lang="pl-PL" sz="2000" b="1" dirty="0" err="1" smtClean="0"/>
                        <a:t>ph</a:t>
                      </a:r>
                      <a:r>
                        <a:rPr lang="pl-PL" sz="2000" b="1" dirty="0" smtClean="0"/>
                        <a:t>. 50 g m</a:t>
                      </a:r>
                      <a:r>
                        <a:rPr lang="pl-PL" sz="2000" b="1" baseline="30000" dirty="0" smtClean="0"/>
                        <a:t>-2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2,15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2,04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13,9 a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24,9 b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3,35 a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3,97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8167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PP 50 g m</a:t>
                      </a:r>
                      <a:r>
                        <a:rPr lang="pl-PL" sz="2000" b="1" baseline="30000" dirty="0" smtClean="0"/>
                        <a:t>-2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1,75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2,06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17,1 b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23,4 b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4,82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00B050"/>
                          </a:solidFill>
                        </a:rPr>
                        <a:t>3,41 b</a:t>
                      </a:r>
                      <a:endParaRPr lang="pl-PL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81673">
                <a:tc>
                  <a:txBody>
                    <a:bodyPr/>
                    <a:lstStyle/>
                    <a:p>
                      <a:r>
                        <a:rPr lang="pl-PL" sz="2000" b="1" dirty="0" err="1" smtClean="0"/>
                        <a:t>Control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1,02 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1,40 a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18,0 b</a:t>
                      </a:r>
                      <a:endParaRPr lang="pl-PL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22,0 a</a:t>
                      </a:r>
                      <a:endParaRPr lang="pl-PL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3,90 a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3,01 a</a:t>
                      </a:r>
                      <a:endParaRPr lang="pl-PL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4900" b="1" dirty="0" err="1" smtClean="0">
                <a:solidFill>
                  <a:srgbClr val="00B050"/>
                </a:solidFill>
              </a:rPr>
              <a:t>Mulching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with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nonwovens</a:t>
            </a:r>
            <a:r>
              <a:rPr lang="pl-PL" sz="4900" b="1" dirty="0" smtClean="0">
                <a:solidFill>
                  <a:srgbClr val="00B050"/>
                </a:solidFill>
              </a:rPr>
              <a:t> of </a:t>
            </a:r>
            <a:r>
              <a:rPr lang="pl-PL" sz="4900" b="1" dirty="0" err="1" smtClean="0">
                <a:solidFill>
                  <a:srgbClr val="00B050"/>
                </a:solidFill>
              </a:rPr>
              <a:t>the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soil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br>
              <a:rPr lang="pl-PL" sz="4900" b="1" dirty="0" smtClean="0">
                <a:solidFill>
                  <a:srgbClr val="00B050"/>
                </a:solidFill>
              </a:rPr>
            </a:br>
            <a:r>
              <a:rPr lang="pl-PL" sz="4900" b="1" dirty="0" err="1" smtClean="0">
                <a:solidFill>
                  <a:srgbClr val="00B050"/>
                </a:solidFill>
              </a:rPr>
              <a:t>in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cucumber</a:t>
            </a:r>
            <a:r>
              <a:rPr lang="pl-PL" sz="4900" b="1" dirty="0" smtClean="0">
                <a:solidFill>
                  <a:srgbClr val="00B050"/>
                </a:solidFill>
              </a:rPr>
              <a:t> </a:t>
            </a:r>
            <a:r>
              <a:rPr lang="pl-PL" sz="4900" b="1" dirty="0" err="1" smtClean="0">
                <a:solidFill>
                  <a:srgbClr val="00B050"/>
                </a:solidFill>
              </a:rPr>
              <a:t>cultivation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77272"/>
            <a:ext cx="2314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UE+EFRR_L-kolor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243332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D:\!OD Wojtka\!!ROBOCZY\!ROBOTA\POLI\www\baner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ymbol zastępczy zawartości 3" descr="IMG_686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556792"/>
            <a:ext cx="6696744" cy="4240536"/>
          </a:xfrm>
          <a:prstGeom prst="rect">
            <a:avLst/>
          </a:prstGeom>
        </p:spPr>
      </p:pic>
      <p:pic>
        <p:nvPicPr>
          <p:cNvPr id="7" name="Obraz 6" descr="IMG_7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772816"/>
            <a:ext cx="2448272" cy="36724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en-US" sz="2800" dirty="0" smtClean="0"/>
              <a:t>The experiment with degradable soil mulches in</a:t>
            </a:r>
            <a:r>
              <a:rPr lang="pl-PL" sz="2800" dirty="0" smtClean="0"/>
              <a:t> </a:t>
            </a:r>
            <a:r>
              <a:rPr lang="en-US" sz="2800" dirty="0" smtClean="0"/>
              <a:t>sweet pepper cultivation was carried out in 2012 and 2013 in plastic greenhouse</a:t>
            </a:r>
            <a:r>
              <a:rPr lang="pl-PL" sz="2800" dirty="0" smtClean="0"/>
              <a:t> FARMER 4,6 x 9 x 30 m</a:t>
            </a:r>
            <a:r>
              <a:rPr lang="en-GB" sz="2800" dirty="0" smtClean="0"/>
              <a:t> covered with double </a:t>
            </a:r>
            <a:r>
              <a:rPr lang="en-GB" sz="2800" dirty="0" err="1" smtClean="0"/>
              <a:t>Gemme</a:t>
            </a:r>
            <a:r>
              <a:rPr lang="en-GB" sz="2800" dirty="0" smtClean="0"/>
              <a:t> 200 </a:t>
            </a:r>
            <a:r>
              <a:rPr lang="en-GB" sz="2800" dirty="0" err="1" smtClean="0"/>
              <a:t>mic</a:t>
            </a:r>
            <a:r>
              <a:rPr lang="en-GB" sz="2800" dirty="0" smtClean="0"/>
              <a:t>. film.</a:t>
            </a:r>
            <a:endParaRPr lang="pl-PL" sz="2800" dirty="0"/>
          </a:p>
        </p:txBody>
      </p:sp>
      <p:pic>
        <p:nvPicPr>
          <p:cNvPr id="10" name="Obraz 9" descr="D:\!OD Wojtka\!!ROBOCZY\!ROBOTA\POLI\www\banerek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093296"/>
            <a:ext cx="2552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IMG_9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645024"/>
            <a:ext cx="4427982" cy="29519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903</Words>
  <Application>Microsoft Office PowerPoint</Application>
  <PresentationFormat>Pokaz na ekranie (4:3)</PresentationFormat>
  <Paragraphs>244</Paragraphs>
  <Slides>17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Dokument programu Microsoft Office Word</vt:lpstr>
      <vt:lpstr>Evaluation of two degradable mulches in sweet pepper greenhouse cultivation</vt:lpstr>
      <vt:lpstr>THE AIM OF RESEARCH in BIOGRATEX</vt:lpstr>
      <vt:lpstr>Slajd 3</vt:lpstr>
      <vt:lpstr> Direct covering with nonwovens  of the winter leeks </vt:lpstr>
      <vt:lpstr> Plants of the leeks after the winter 2011/2012 </vt:lpstr>
      <vt:lpstr> Leeks grown without and with  the nonwoven, April 2012 </vt:lpstr>
      <vt:lpstr> Yield of the winter leeks under direct nonwoven covers, kg m-2   </vt:lpstr>
      <vt:lpstr> Mulching with nonwovens of the soil  in cucumber cultivation </vt:lpstr>
      <vt:lpstr>Materials and methods of experiment</vt:lpstr>
      <vt:lpstr>Kind of mulches</vt:lpstr>
      <vt:lpstr>Plant cultivation</vt:lpstr>
      <vt:lpstr>Strings for plants fixing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„Wpływ osłon z włóknin degradowalnych na plonowanie  i jakość sałaty masłowej”</dc:title>
  <dc:creator>user</dc:creator>
  <cp:lastModifiedBy>Użytkownik systemu Windows</cp:lastModifiedBy>
  <cp:revision>167</cp:revision>
  <dcterms:created xsi:type="dcterms:W3CDTF">2013-06-01T17:40:39Z</dcterms:created>
  <dcterms:modified xsi:type="dcterms:W3CDTF">2018-05-27T18:50:21Z</dcterms:modified>
</cp:coreProperties>
</file>