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72" r:id="rId3"/>
    <p:sldMasterId id="2147483652" r:id="rId4"/>
    <p:sldMasterId id="2147483681" r:id="rId5"/>
    <p:sldMasterId id="2147483654" r:id="rId6"/>
    <p:sldMasterId id="2147483687" r:id="rId7"/>
    <p:sldMasterId id="2147483656" r:id="rId8"/>
    <p:sldMasterId id="2147483693" r:id="rId9"/>
  </p:sldMasterIdLst>
  <p:notesMasterIdLst>
    <p:notesMasterId r:id="rId40"/>
  </p:notesMasterIdLst>
  <p:sldIdLst>
    <p:sldId id="256" r:id="rId10"/>
    <p:sldId id="333" r:id="rId11"/>
    <p:sldId id="370" r:id="rId12"/>
    <p:sldId id="308" r:id="rId13"/>
    <p:sldId id="342" r:id="rId14"/>
    <p:sldId id="339" r:id="rId15"/>
    <p:sldId id="343" r:id="rId16"/>
    <p:sldId id="304" r:id="rId17"/>
    <p:sldId id="309" r:id="rId18"/>
    <p:sldId id="345" r:id="rId19"/>
    <p:sldId id="346" r:id="rId20"/>
    <p:sldId id="347" r:id="rId21"/>
    <p:sldId id="312" r:id="rId22"/>
    <p:sldId id="364" r:id="rId23"/>
    <p:sldId id="362" r:id="rId24"/>
    <p:sldId id="297" r:id="rId25"/>
    <p:sldId id="341" r:id="rId26"/>
    <p:sldId id="298" r:id="rId27"/>
    <p:sldId id="299" r:id="rId28"/>
    <p:sldId id="356" r:id="rId29"/>
    <p:sldId id="332" r:id="rId30"/>
    <p:sldId id="351" r:id="rId31"/>
    <p:sldId id="330" r:id="rId32"/>
    <p:sldId id="324" r:id="rId33"/>
    <p:sldId id="322" r:id="rId34"/>
    <p:sldId id="371" r:id="rId35"/>
    <p:sldId id="307" r:id="rId36"/>
    <p:sldId id="316" r:id="rId37"/>
    <p:sldId id="318" r:id="rId38"/>
    <p:sldId id="3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8DF"/>
    <a:srgbClr val="35AC4E"/>
    <a:srgbClr val="617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1"/>
    <p:restoredTop sz="94654"/>
  </p:normalViewPr>
  <p:slideViewPr>
    <p:cSldViewPr snapToGrid="0" snapToObjects="1">
      <p:cViewPr varScale="1">
        <p:scale>
          <a:sx n="74" d="100"/>
          <a:sy n="74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49ED-E6D2-4625-8519-BCE94A1CA76A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F6768-D48C-4D85-9845-C330DC1F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2297FCB1-142D-4439-BCB9-2E2EDE0406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FA15DDCC-F735-439D-97D7-9740ACA0C2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>
                <a:solidFill>
                  <a:srgbClr val="77933C"/>
                </a:solidFill>
              </a:rPr>
              <a:t>Based on my experience, the most efficient way for ‘get’ CleanFARMS is to draw a comparison to tires or the LCBO…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14EA1DF9-CAA2-41BE-B41E-456419654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777958-36B1-4205-95E1-9CD599C7965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5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900" dirty="0"/>
              <a:t>Current membership slide: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900" dirty="0"/>
              <a:t>2017 additions (early)</a:t>
            </a:r>
            <a:r>
              <a:rPr lang="en-US" altLang="en-US" sz="900" baseline="0" dirty="0"/>
              <a:t> : Intelligro, </a:t>
            </a:r>
            <a:r>
              <a:rPr lang="en-US" altLang="en-US" sz="900" baseline="0" dirty="0" err="1"/>
              <a:t>Semican</a:t>
            </a:r>
            <a:r>
              <a:rPr lang="en-US" altLang="en-US" sz="900" baseline="0" dirty="0"/>
              <a:t>, </a:t>
            </a:r>
            <a:r>
              <a:rPr lang="en-US" altLang="en-US" sz="900" baseline="0" dirty="0" err="1"/>
              <a:t>Hensall</a:t>
            </a:r>
            <a:r>
              <a:rPr lang="en-US" altLang="en-US" sz="900" baseline="0" dirty="0"/>
              <a:t>, </a:t>
            </a:r>
            <a:r>
              <a:rPr lang="en-US" altLang="en-US" sz="900" baseline="0" dirty="0" err="1"/>
              <a:t>Norac</a:t>
            </a:r>
            <a:endParaRPr lang="en-US" altLang="en-US" sz="900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900" baseline="0" dirty="0"/>
              <a:t>2017 changes (early) : made a judgement call and removed Cimarron Label</a:t>
            </a:r>
            <a:endParaRPr lang="en-US" altLang="en-US" sz="900" dirty="0"/>
          </a:p>
          <a:p>
            <a:pPr marL="171450" indent="-171450">
              <a:buFontTx/>
              <a:buChar char="-"/>
            </a:pPr>
            <a:r>
              <a:rPr lang="en-US" altLang="en-US" sz="900" dirty="0"/>
              <a:t>2016 additions (late)</a:t>
            </a:r>
            <a:r>
              <a:rPr lang="en-US" altLang="en-US" sz="900" baseline="0" dirty="0"/>
              <a:t> : United Suppliers, KOCH Agronomics, </a:t>
            </a:r>
            <a:r>
              <a:rPr lang="en-US" altLang="en-US" sz="900" baseline="0" dirty="0" err="1"/>
              <a:t>BioForest</a:t>
            </a:r>
            <a:r>
              <a:rPr lang="en-US" altLang="en-US" sz="900" baseline="0" dirty="0"/>
              <a:t> + </a:t>
            </a:r>
            <a:r>
              <a:rPr lang="en-US" altLang="en-US" sz="900" dirty="0"/>
              <a:t>additions (early): </a:t>
            </a:r>
            <a:r>
              <a:rPr lang="en-US" altLang="en-US" sz="900" dirty="0" err="1"/>
              <a:t>Sevita</a:t>
            </a:r>
            <a:r>
              <a:rPr lang="en-US" altLang="en-US" sz="900" dirty="0"/>
              <a:t>, </a:t>
            </a:r>
            <a:r>
              <a:rPr lang="en-US" altLang="en-US" sz="900" dirty="0" err="1"/>
              <a:t>Neudorff</a:t>
            </a:r>
            <a:r>
              <a:rPr lang="en-US" altLang="en-US" sz="900" dirty="0"/>
              <a:t>, William </a:t>
            </a:r>
            <a:r>
              <a:rPr lang="en-US" altLang="en-US" sz="900" dirty="0" err="1"/>
              <a:t>Houde</a:t>
            </a:r>
            <a:endParaRPr lang="en-US" altLang="en-US" sz="900" dirty="0"/>
          </a:p>
          <a:p>
            <a:pPr marL="171450" indent="-171450">
              <a:buFontTx/>
              <a:buChar char="-"/>
            </a:pPr>
            <a:r>
              <a:rPr lang="en-US" altLang="en-US" sz="900" dirty="0"/>
              <a:t>2016 changes: new version of BASF,</a:t>
            </a:r>
            <a:r>
              <a:rPr lang="en-US" altLang="en-US" sz="900" baseline="0" dirty="0"/>
              <a:t> Bayer, </a:t>
            </a:r>
            <a:r>
              <a:rPr lang="en-US" altLang="en-US" sz="900" baseline="0" dirty="0" err="1"/>
              <a:t>Arysta</a:t>
            </a:r>
            <a:r>
              <a:rPr lang="en-US" altLang="en-US" sz="900" baseline="0" dirty="0"/>
              <a:t> logos,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F14816A-F1C0-41F5-AE4B-B3E138E1B6C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67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00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23D774-6BCC-4CC5-921B-FA58BC07328C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1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CF50C-5097-4656-8646-6CDF41266CF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982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Estimated total annual generation (tonnes) (in order from greatest amount of waste to least amount of waste)</a:t>
            </a:r>
          </a:p>
          <a:p>
            <a:r>
              <a:rPr lang="en-US" altLang="en-US">
                <a:sym typeface="Wingdings" panose="05000000000000000000" pitchFamily="2" charset="2"/>
              </a:rPr>
              <a:t>PP Twine  2000 to 6000</a:t>
            </a:r>
          </a:p>
          <a:p>
            <a:r>
              <a:rPr lang="en-US" altLang="en-US">
                <a:sym typeface="Wingdings" panose="05000000000000000000" pitchFamily="2" charset="2"/>
              </a:rPr>
              <a:t>Silage plastic  1500 to 2300</a:t>
            </a:r>
          </a:p>
          <a:p>
            <a:r>
              <a:rPr lang="en-US" altLang="en-US">
                <a:sym typeface="Wingdings" panose="05000000000000000000" pitchFamily="2" charset="2"/>
              </a:rPr>
              <a:t>Grain bags  700 to 1800</a:t>
            </a:r>
          </a:p>
          <a:p>
            <a:r>
              <a:rPr lang="pl-PL" altLang="en-US">
                <a:sym typeface="Wingdings" panose="05000000000000000000" pitchFamily="2" charset="2"/>
              </a:rPr>
              <a:t>Bale wrap  550 to 1400</a:t>
            </a:r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Cardboard  650 to 800</a:t>
            </a:r>
          </a:p>
          <a:p>
            <a:r>
              <a:rPr lang="en-US" altLang="en-US">
                <a:sym typeface="Wingdings" panose="05000000000000000000" pitchFamily="2" charset="2"/>
              </a:rPr>
              <a:t>Paper and multi-walled bags  630 to 815</a:t>
            </a:r>
          </a:p>
          <a:p>
            <a:r>
              <a:rPr lang="en-US" altLang="en-US">
                <a:sym typeface="Wingdings" panose="05000000000000000000" pitchFamily="2" charset="2"/>
              </a:rPr>
              <a:t>Pesticide containers  620</a:t>
            </a:r>
          </a:p>
          <a:p>
            <a:r>
              <a:rPr lang="en-US" altLang="en-US">
                <a:sym typeface="Wingdings" panose="05000000000000000000" pitchFamily="2" charset="2"/>
              </a:rPr>
              <a:t>Net wrap  450 to 700</a:t>
            </a:r>
          </a:p>
          <a:p>
            <a:r>
              <a:rPr lang="en-US" altLang="en-US">
                <a:sym typeface="Wingdings" panose="05000000000000000000" pitchFamily="2" charset="2"/>
              </a:rPr>
              <a:t>Polypropylene totes  275 to 300</a:t>
            </a:r>
          </a:p>
          <a:p>
            <a:r>
              <a:rPr lang="en-US" altLang="en-US">
                <a:sym typeface="Wingdings" panose="05000000000000000000" pitchFamily="2" charset="2"/>
              </a:rPr>
              <a:t>Greenhouse film  60 to 160</a:t>
            </a:r>
          </a:p>
          <a:p>
            <a:r>
              <a:rPr lang="en-US" altLang="en-US">
                <a:sym typeface="Wingdings" panose="05000000000000000000" pitchFamily="2" charset="2"/>
              </a:rPr>
              <a:t>Sanitation containers  4</a:t>
            </a:r>
          </a:p>
          <a:p>
            <a:r>
              <a:rPr lang="en-US" altLang="en-US">
                <a:sym typeface="Wingdings" panose="05000000000000000000" pitchFamily="2" charset="2"/>
              </a:rPr>
              <a:t>Total ag waste  7900 to 15600</a:t>
            </a:r>
          </a:p>
          <a:p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70A874E-1E5D-47DF-8A9A-8E5008B8C48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08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6655" y="1513839"/>
            <a:ext cx="10693185" cy="1564641"/>
          </a:xfrm>
        </p:spPr>
        <p:txBody>
          <a:bodyPr anchor="b"/>
          <a:lstStyle>
            <a:lvl1pPr algn="ctr">
              <a:defRPr sz="5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6655" y="3408998"/>
            <a:ext cx="10693185" cy="95980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6655" y="5919606"/>
            <a:ext cx="4394200" cy="3984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3535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4B747-5352-4FD9-8F91-2DE9B471F71B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1A708-EC47-4D1A-9B74-71E50611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280" y="2011679"/>
            <a:ext cx="10485120" cy="111760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3280" y="3378518"/>
            <a:ext cx="10485120" cy="9699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136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9890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-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3635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7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31352" y="2082800"/>
            <a:ext cx="5173261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6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19778" y="2082800"/>
            <a:ext cx="5184836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078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71334" y="2129742"/>
            <a:ext cx="10833280" cy="3855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9270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280" y="2011679"/>
            <a:ext cx="10485120" cy="111760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3280" y="3378518"/>
            <a:ext cx="10485120" cy="9699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4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73620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-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3635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280" y="2011679"/>
            <a:ext cx="10485120" cy="111760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3280" y="3378518"/>
            <a:ext cx="10485120" cy="9699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1315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31352" y="2082800"/>
            <a:ext cx="5173261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780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19778" y="2082800"/>
            <a:ext cx="5184836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1518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71334" y="2129742"/>
            <a:ext cx="10833280" cy="3855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8281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280" y="2011679"/>
            <a:ext cx="10485120" cy="111760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3280" y="3378518"/>
            <a:ext cx="10485120" cy="9699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152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57793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-Column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3635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9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31352" y="2082800"/>
            <a:ext cx="5173261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1686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19778" y="2082800"/>
            <a:ext cx="5184836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5153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71334" y="2129742"/>
            <a:ext cx="10833280" cy="3855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6642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3648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-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23635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</a:t>
            </a:r>
            <a:r>
              <a:rPr lang="en-US"/>
              <a:t>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331352" y="2082800"/>
            <a:ext cx="5173261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666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1333" y="2083443"/>
            <a:ext cx="5181600" cy="3970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319778" y="2082800"/>
            <a:ext cx="5184836" cy="3970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3103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71334" y="2129742"/>
            <a:ext cx="10833280" cy="3855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454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E59FC-3F79-44A1-9B70-F1B37AB7A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BDA7A3-CC28-41D6-B151-E815A4D81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E14CF3-D9EE-4DD7-B94D-BA0A8E18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244B-1848-46CE-BC99-73BC3FBF87C9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9F8D49-D8C1-4E95-AF64-6353E3F2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E017DF-986A-4847-8AAF-ADA4642D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AA26-58DE-4FF2-9B45-E4D50ADF8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4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Cha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71334" y="2129742"/>
            <a:ext cx="10833280" cy="385513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096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655" y="1534160"/>
            <a:ext cx="10733825" cy="15760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655" y="6037499"/>
            <a:ext cx="4393986" cy="30234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94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18957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606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baseline="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333" y="277793"/>
            <a:ext cx="10833902" cy="1076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333" y="2083443"/>
            <a:ext cx="10833901" cy="3946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512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0" r:id="rId4"/>
    <p:sldLayoutId id="2147483678" r:id="rId5"/>
    <p:sldLayoutId id="2147483699" r:id="rId6"/>
    <p:sldLayoutId id="2147483700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1737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18957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763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baseline="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333" y="277793"/>
            <a:ext cx="10833902" cy="1076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333" y="2083443"/>
            <a:ext cx="10833901" cy="3946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619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1737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18957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546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baseline="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333" y="277793"/>
            <a:ext cx="10833902" cy="1076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333" y="2083443"/>
            <a:ext cx="10833901" cy="3946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9000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1737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88948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18957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08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baseline="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1333" y="277793"/>
            <a:ext cx="10833902" cy="10764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333" y="2083443"/>
            <a:ext cx="10833901" cy="3946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721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Rockwell" charset="0"/>
          <a:ea typeface="Rockwell" charset="0"/>
          <a:cs typeface="Rockwel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1737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7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ecovery.co.nz/" TargetMode="External"/><Relationship Id="rId7" Type="http://schemas.openxmlformats.org/officeDocument/2006/relationships/image" Target="../media/image104.png"/><Relationship Id="rId2" Type="http://schemas.openxmlformats.org/officeDocument/2006/relationships/hyperlink" Target="http://www.plasback.co.n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friesenb@cleanfarms.c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3.png"/><Relationship Id="rId39" Type="http://schemas.openxmlformats.org/officeDocument/2006/relationships/image" Target="../media/image46.jpeg"/><Relationship Id="rId21" Type="http://schemas.openxmlformats.org/officeDocument/2006/relationships/image" Target="../media/image30.emf"/><Relationship Id="rId34" Type="http://schemas.openxmlformats.org/officeDocument/2006/relationships/image" Target="../media/image41.jpeg"/><Relationship Id="rId42" Type="http://schemas.openxmlformats.org/officeDocument/2006/relationships/image" Target="../media/image49.jpeg"/><Relationship Id="rId47" Type="http://schemas.openxmlformats.org/officeDocument/2006/relationships/image" Target="../media/image54.jpe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5" Type="http://schemas.openxmlformats.org/officeDocument/2006/relationships/image" Target="../media/image12.png"/><Relationship Id="rId33" Type="http://schemas.openxmlformats.org/officeDocument/2006/relationships/image" Target="../media/image40.jpeg"/><Relationship Id="rId38" Type="http://schemas.openxmlformats.org/officeDocument/2006/relationships/image" Target="../media/image45.jpeg"/><Relationship Id="rId46" Type="http://schemas.openxmlformats.org/officeDocument/2006/relationships/image" Target="../media/image53.png"/><Relationship Id="rId59" Type="http://schemas.openxmlformats.org/officeDocument/2006/relationships/image" Target="../media/image66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6.jpeg"/><Relationship Id="rId41" Type="http://schemas.openxmlformats.org/officeDocument/2006/relationships/image" Target="../media/image48.jpeg"/><Relationship Id="rId54" Type="http://schemas.openxmlformats.org/officeDocument/2006/relationships/image" Target="../media/image6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oleObject" Target="../embeddings/oleObject1.bin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jpeg"/><Relationship Id="rId45" Type="http://schemas.openxmlformats.org/officeDocument/2006/relationships/image" Target="../media/image52.jpeg"/><Relationship Id="rId53" Type="http://schemas.openxmlformats.org/officeDocument/2006/relationships/image" Target="../media/image60.jpeg"/><Relationship Id="rId58" Type="http://schemas.openxmlformats.org/officeDocument/2006/relationships/image" Target="../media/image65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49" Type="http://schemas.openxmlformats.org/officeDocument/2006/relationships/image" Target="../media/image56.jpeg"/><Relationship Id="rId57" Type="http://schemas.openxmlformats.org/officeDocument/2006/relationships/image" Target="../media/image6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31" Type="http://schemas.openxmlformats.org/officeDocument/2006/relationships/image" Target="../media/image38.jpe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Relationship Id="rId43" Type="http://schemas.openxmlformats.org/officeDocument/2006/relationships/image" Target="../media/image50.jpeg"/><Relationship Id="rId48" Type="http://schemas.openxmlformats.org/officeDocument/2006/relationships/image" Target="../media/image55.jpeg"/><Relationship Id="rId56" Type="http://schemas.openxmlformats.org/officeDocument/2006/relationships/image" Target="../media/image63.jpeg"/><Relationship Id="rId8" Type="http://schemas.openxmlformats.org/officeDocument/2006/relationships/image" Target="../media/image17.jpeg"/><Relationship Id="rId51" Type="http://schemas.openxmlformats.org/officeDocument/2006/relationships/image" Target="../media/image58.png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gif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cid:image002.jpg@01D3D31C.FA8595C0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Cleanfarms &amp; Ag </a:t>
            </a:r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16, 2017</a:t>
            </a:r>
          </a:p>
        </p:txBody>
      </p:sp>
    </p:spTree>
    <p:extLst>
      <p:ext uri="{BB962C8B-B14F-4D97-AF65-F5344CB8AC3E}">
        <p14:creationId xmlns:p14="http://schemas.microsoft.com/office/powerpoint/2010/main" val="320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6637" y="277793"/>
            <a:ext cx="10833902" cy="1076446"/>
          </a:xfrm>
        </p:spPr>
        <p:txBody>
          <a:bodyPr/>
          <a:lstStyle/>
          <a:p>
            <a:r>
              <a:rPr lang="en-CA" dirty="0"/>
              <a:t>Ag Film Recycling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1333" y="2083443"/>
            <a:ext cx="11226625" cy="4414176"/>
          </a:xfrm>
        </p:spPr>
        <p:txBody>
          <a:bodyPr/>
          <a:lstStyle/>
          <a:p>
            <a:pPr marL="0" indent="0">
              <a:buNone/>
            </a:pPr>
            <a:endParaRPr lang="en-CA" sz="3000" dirty="0"/>
          </a:p>
          <a:p>
            <a:endParaRPr lang="en-CA" sz="3000" dirty="0"/>
          </a:p>
          <a:p>
            <a:endParaRPr lang="en-CA" sz="3000" dirty="0"/>
          </a:p>
          <a:p>
            <a:endParaRPr lang="en-CA" sz="3000" dirty="0"/>
          </a:p>
          <a:p>
            <a:endParaRPr lang="en-CA" sz="3000" dirty="0"/>
          </a:p>
          <a:p>
            <a:pPr marL="457200" lvl="1" indent="0">
              <a:buNone/>
            </a:pPr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  <a:p>
            <a:pPr lvl="1"/>
            <a:endParaRPr lang="en-CA" sz="800" dirty="0"/>
          </a:p>
        </p:txBody>
      </p:sp>
      <p:pic>
        <p:nvPicPr>
          <p:cNvPr id="11" name="Picture 10" descr="GrainBAG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0" r="10299" b="7000"/>
          <a:stretch>
            <a:fillRect/>
          </a:stretch>
        </p:blipFill>
        <p:spPr>
          <a:xfrm>
            <a:off x="253698" y="1886870"/>
            <a:ext cx="2893468" cy="2200483"/>
          </a:xfrm>
          <a:prstGeom prst="rect">
            <a:avLst/>
          </a:prstGeom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474" y="1886870"/>
            <a:ext cx="2930158" cy="219761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="" xmlns:a16="http://schemas.microsoft.com/office/drawing/2014/main" id="{C95CDCB3-7E89-47BA-9E2B-6E5D66DA8E09}"/>
              </a:ext>
            </a:extLst>
          </p:cNvPr>
          <p:cNvSpPr/>
          <p:nvPr/>
        </p:nvSpPr>
        <p:spPr>
          <a:xfrm>
            <a:off x="3344919" y="2612083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2D6AA8-A8DF-44F2-AFA8-5E03E4499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979" y="1886870"/>
            <a:ext cx="2871800" cy="3689539"/>
          </a:xfrm>
          <a:prstGeom prst="rect">
            <a:avLst/>
          </a:prstGeom>
        </p:spPr>
      </p:pic>
      <p:sp>
        <p:nvSpPr>
          <p:cNvPr id="9" name="Right Arrow 6">
            <a:extLst>
              <a:ext uri="{FF2B5EF4-FFF2-40B4-BE49-F238E27FC236}">
                <a16:creationId xmlns="" xmlns:a16="http://schemas.microsoft.com/office/drawing/2014/main" id="{AF617D22-64AD-40E0-82CB-CB8FB3A40198}"/>
              </a:ext>
            </a:extLst>
          </p:cNvPr>
          <p:cNvSpPr/>
          <p:nvPr/>
        </p:nvSpPr>
        <p:spPr>
          <a:xfrm>
            <a:off x="7293329" y="2675156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9" descr="image002">
            <a:extLst>
              <a:ext uri="{FF2B5EF4-FFF2-40B4-BE49-F238E27FC236}">
                <a16:creationId xmlns="" xmlns:a16="http://schemas.microsoft.com/office/drawing/2014/main" id="{B9AE70D5-7F04-4A37-8E52-91CCE7CFB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9434" y="4318691"/>
            <a:ext cx="3072237" cy="22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ale wrap canada">
            <a:extLst>
              <a:ext uri="{FF2B5EF4-FFF2-40B4-BE49-F238E27FC236}">
                <a16:creationId xmlns="" xmlns:a16="http://schemas.microsoft.com/office/drawing/2014/main" id="{4CA3FD85-AB88-4499-8450-61CE2FB2CA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bale wrap canada">
            <a:extLst>
              <a:ext uri="{FF2B5EF4-FFF2-40B4-BE49-F238E27FC236}">
                <a16:creationId xmlns="" xmlns:a16="http://schemas.microsoft.com/office/drawing/2014/main" id="{41EF1CF3-BF41-4AD3-A9BF-FB88241489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6" descr="Image result for bale wrap canada">
            <a:extLst>
              <a:ext uri="{FF2B5EF4-FFF2-40B4-BE49-F238E27FC236}">
                <a16:creationId xmlns="" xmlns:a16="http://schemas.microsoft.com/office/drawing/2014/main" id="{2B0DA000-7F39-4873-862D-23B6CE8DE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6F84CB8-B7B5-4F6B-AB3D-53CF6F99C3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43" y="4283926"/>
            <a:ext cx="2853124" cy="2296281"/>
          </a:xfrm>
          <a:prstGeom prst="rect">
            <a:avLst/>
          </a:prstGeom>
        </p:spPr>
      </p:pic>
      <p:sp>
        <p:nvSpPr>
          <p:cNvPr id="16" name="Right Arrow 6">
            <a:extLst>
              <a:ext uri="{FF2B5EF4-FFF2-40B4-BE49-F238E27FC236}">
                <a16:creationId xmlns="" xmlns:a16="http://schemas.microsoft.com/office/drawing/2014/main" id="{DDC4CD9A-9A69-4C79-8363-145797F4F73E}"/>
              </a:ext>
            </a:extLst>
          </p:cNvPr>
          <p:cNvSpPr/>
          <p:nvPr/>
        </p:nvSpPr>
        <p:spPr>
          <a:xfrm>
            <a:off x="3344919" y="5157746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ght Arrow 6">
            <a:extLst>
              <a:ext uri="{FF2B5EF4-FFF2-40B4-BE49-F238E27FC236}">
                <a16:creationId xmlns="" xmlns:a16="http://schemas.microsoft.com/office/drawing/2014/main" id="{681EB40A-D3E5-4D3C-9902-00FEF438CD89}"/>
              </a:ext>
            </a:extLst>
          </p:cNvPr>
          <p:cNvSpPr/>
          <p:nvPr/>
        </p:nvSpPr>
        <p:spPr>
          <a:xfrm>
            <a:off x="7337688" y="5157746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641724" y="5603212"/>
            <a:ext cx="208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Bag manufacture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D4A2D-5EF7-4EC3-A2D9-1535B222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Obsolete Collection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E6C0AD-1D89-4E5D-88E4-AC6F3A4F3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29" y="2596244"/>
            <a:ext cx="3418114" cy="2563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4463C0-9265-48F4-8857-CEC0A3789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08" y="2045609"/>
            <a:ext cx="2592841" cy="3457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879BCA-4A5A-44BF-A9FE-AB869BE36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063" y="2596244"/>
            <a:ext cx="3734173" cy="2563586"/>
          </a:xfrm>
          <a:prstGeom prst="rect">
            <a:avLst/>
          </a:prstGeom>
        </p:spPr>
      </p:pic>
      <p:sp>
        <p:nvSpPr>
          <p:cNvPr id="10" name="Right Arrow 6">
            <a:extLst>
              <a:ext uri="{FF2B5EF4-FFF2-40B4-BE49-F238E27FC236}">
                <a16:creationId xmlns="" xmlns:a16="http://schemas.microsoft.com/office/drawing/2014/main" id="{1887C254-222C-4FB6-905C-67C6FCFC795F}"/>
              </a:ext>
            </a:extLst>
          </p:cNvPr>
          <p:cNvSpPr/>
          <p:nvPr/>
        </p:nvSpPr>
        <p:spPr>
          <a:xfrm>
            <a:off x="3787282" y="3499849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6">
            <a:extLst>
              <a:ext uri="{FF2B5EF4-FFF2-40B4-BE49-F238E27FC236}">
                <a16:creationId xmlns="" xmlns:a16="http://schemas.microsoft.com/office/drawing/2014/main" id="{E9E18308-D3A2-4021-A9A6-8D2A43480054}"/>
              </a:ext>
            </a:extLst>
          </p:cNvPr>
          <p:cNvSpPr/>
          <p:nvPr/>
        </p:nvSpPr>
        <p:spPr>
          <a:xfrm>
            <a:off x="7418688" y="3499849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188063" y="5159830"/>
            <a:ext cx="358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Swan Hills Alberta – Hazardous Waste Destruction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F77215-76AF-470B-BF8C-8CF301AD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 &amp; Pesticide Bag Collection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B86BBF-510F-4618-8290-B2064F18E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646" y="2503033"/>
            <a:ext cx="3082165" cy="2705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B80959-966D-4E4E-A4E7-D1E190FE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13" y="2503033"/>
            <a:ext cx="3477146" cy="2724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89374C-A435-445E-9737-870E6947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59" y="2484592"/>
            <a:ext cx="3140285" cy="2724222"/>
          </a:xfrm>
          <a:prstGeom prst="rect">
            <a:avLst/>
          </a:prstGeom>
        </p:spPr>
      </p:pic>
      <p:sp>
        <p:nvSpPr>
          <p:cNvPr id="11" name="Right Arrow 6">
            <a:extLst>
              <a:ext uri="{FF2B5EF4-FFF2-40B4-BE49-F238E27FC236}">
                <a16:creationId xmlns="" xmlns:a16="http://schemas.microsoft.com/office/drawing/2014/main" id="{8D73F2F2-9D69-4B6F-853E-896035EFE95E}"/>
              </a:ext>
            </a:extLst>
          </p:cNvPr>
          <p:cNvSpPr/>
          <p:nvPr/>
        </p:nvSpPr>
        <p:spPr>
          <a:xfrm>
            <a:off x="3602934" y="3499849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6">
            <a:extLst>
              <a:ext uri="{FF2B5EF4-FFF2-40B4-BE49-F238E27FC236}">
                <a16:creationId xmlns="" xmlns:a16="http://schemas.microsoft.com/office/drawing/2014/main" id="{59317778-F6EB-484D-ACB5-AA8138238CDD}"/>
              </a:ext>
            </a:extLst>
          </p:cNvPr>
          <p:cNvSpPr/>
          <p:nvPr/>
        </p:nvSpPr>
        <p:spPr>
          <a:xfrm>
            <a:off x="7587343" y="3600089"/>
            <a:ext cx="683235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400614" y="5227254"/>
            <a:ext cx="36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Recovery – cement kilns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A9C0-3E50-4E4D-9868-51799E83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 Programs in Canada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C013C3-0177-4D50-AC9C-DDFEFA132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3" y="1857665"/>
            <a:ext cx="3708756" cy="3946967"/>
          </a:xfrm>
        </p:spPr>
        <p:txBody>
          <a:bodyPr/>
          <a:lstStyle/>
          <a:p>
            <a:r>
              <a:rPr lang="en-US" dirty="0"/>
              <a:t>There are about 170 organizations operating EPR-like programs across Canada</a:t>
            </a:r>
          </a:p>
          <a:p>
            <a:endParaRPr lang="en-US" dirty="0"/>
          </a:p>
          <a:p>
            <a:r>
              <a:rPr lang="en-US" dirty="0"/>
              <a:t>Member levies total over $1.5 billion annually</a:t>
            </a:r>
          </a:p>
          <a:p>
            <a:endParaRPr lang="en-US" dirty="0"/>
          </a:p>
          <a:p>
            <a:r>
              <a:rPr lang="en-US" dirty="0"/>
              <a:t>The largest program comprises multi-material packaging and printed paper</a:t>
            </a:r>
          </a:p>
        </p:txBody>
      </p:sp>
      <p:pic>
        <p:nvPicPr>
          <p:cNvPr id="1026" name="Picture 2" descr="http://www.canadianstewardship.com/images/Main/EPRChart.jpg">
            <a:extLst>
              <a:ext uri="{FF2B5EF4-FFF2-40B4-BE49-F238E27FC236}">
                <a16:creationId xmlns="" xmlns:a16="http://schemas.microsoft.com/office/drawing/2014/main" id="{BBF51403-87B7-403F-84EE-CE0A6B3F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743" y="1709566"/>
            <a:ext cx="7254491" cy="51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1EAAB-903A-4953-BFAE-FD3B2CE8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Multi-Material &amp; Printed Paper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Extended Producer Responsibility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E0A58D-05BC-49D3-A3F3-63C27932E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9089" y="2083443"/>
            <a:ext cx="3286145" cy="397011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million Canadians covered by multi-material EPR programs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consumer… commercial is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142D53-D0F9-41CF-B8F2-DB9E1F5863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14" y="1831583"/>
            <a:ext cx="6820846" cy="47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 waste diversion programs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33" y="1740543"/>
            <a:ext cx="11411176" cy="739767"/>
          </a:xfrm>
        </p:spPr>
        <p:txBody>
          <a:bodyPr/>
          <a:lstStyle/>
          <a:p>
            <a:r>
              <a:rPr lang="en-US" sz="2900" dirty="0"/>
              <a:t>When convenient, accessible programs are available, farmers use them.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963959" y="2110426"/>
          <a:ext cx="824865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r:id="rId4" imgW="8248603" imgH="4090771" progId="Excel.Chart.8">
                  <p:embed/>
                </p:oleObj>
              </mc:Choice>
              <mc:Fallback>
                <p:oleObj r:id="rId4" imgW="8248603" imgH="4090771" progId="Excel.Chart.8">
                  <p:embed/>
                  <p:pic>
                    <p:nvPicPr>
                      <p:cNvPr id="4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959" y="2110426"/>
                        <a:ext cx="824865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2783" y="6206727"/>
            <a:ext cx="334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Source: Ontario study, 2012 </a:t>
            </a:r>
          </a:p>
        </p:txBody>
      </p:sp>
      <p:sp>
        <p:nvSpPr>
          <p:cNvPr id="7" name="Notched Right Arrow 6"/>
          <p:cNvSpPr/>
          <p:nvPr/>
        </p:nvSpPr>
        <p:spPr>
          <a:xfrm rot="658496">
            <a:off x="797582" y="4984247"/>
            <a:ext cx="1040130" cy="308610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2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0" y="204788"/>
            <a:ext cx="6140994" cy="914400"/>
          </a:xfrm>
        </p:spPr>
        <p:txBody>
          <a:bodyPr anchor="t"/>
          <a:lstStyle/>
          <a:p>
            <a:pPr>
              <a:defRPr/>
            </a:pPr>
            <a:r>
              <a:rPr lang="en-US" dirty="0"/>
              <a:t>Current management of ag </a:t>
            </a:r>
            <a:r>
              <a:rPr lang="en-US" dirty="0" smtClean="0"/>
              <a:t>plastics in Canada</a:t>
            </a:r>
            <a:endParaRPr lang="en-US" dirty="0"/>
          </a:p>
        </p:txBody>
      </p:sp>
      <p:graphicFrame>
        <p:nvGraphicFramePr>
          <p:cNvPr id="3789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49587"/>
              </p:ext>
            </p:extLst>
          </p:nvPr>
        </p:nvGraphicFramePr>
        <p:xfrm>
          <a:off x="1219200" y="1512180"/>
          <a:ext cx="97790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hart" r:id="rId4" imgW="8782055" imgH="4295674" progId="Excel.Chart.8">
                  <p:embed/>
                </p:oleObj>
              </mc:Choice>
              <mc:Fallback>
                <p:oleObj name="Chart" r:id="rId4" imgW="8782055" imgH="4295674" progId="Excel.Chart.8">
                  <p:embed/>
                  <p:pic>
                    <p:nvPicPr>
                      <p:cNvPr id="37891" name="Char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12180"/>
                        <a:ext cx="9779000" cy="429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2057400" y="5573799"/>
            <a:ext cx="480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7933C"/>
                </a:solidFill>
                <a:latin typeface="Franklin Gothic Demi Cond" panose="020B07060304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7933C"/>
                </a:solidFill>
                <a:latin typeface="Franklin Gothic Demi Cond" panose="020B07060304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7933C"/>
                </a:solidFill>
                <a:latin typeface="Franklin Gothic Demi Cond" panose="020B07060304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7933C"/>
                </a:solidFill>
                <a:latin typeface="Franklin Gothic Demi Cond" panose="020B07060304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Agricultural Waste – mainly 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plastics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Estimated at 40,000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tonnes</a:t>
            </a: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annually</a:t>
            </a: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FD118-AD50-40F0-9BF9-2A93B0A8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A3626-C110-4311-951D-5F1D5E06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3" y="1970554"/>
            <a:ext cx="10833901" cy="3946967"/>
          </a:xfrm>
        </p:spPr>
        <p:txBody>
          <a:bodyPr/>
          <a:lstStyle/>
          <a:p>
            <a:r>
              <a:rPr lang="en-US" dirty="0"/>
              <a:t>Markets, markets, markets</a:t>
            </a:r>
          </a:p>
          <a:p>
            <a:pPr lvl="1"/>
            <a:r>
              <a:rPr lang="en-US" dirty="0">
                <a:solidFill>
                  <a:srgbClr val="617370"/>
                </a:solidFill>
              </a:rPr>
              <a:t>Chinese ban on dirty plastic is China’s gift to the developed </a:t>
            </a:r>
            <a:r>
              <a:rPr lang="en-US" dirty="0" smtClean="0">
                <a:solidFill>
                  <a:srgbClr val="617370"/>
                </a:solidFill>
              </a:rPr>
              <a:t>world</a:t>
            </a:r>
          </a:p>
          <a:p>
            <a:pPr lvl="1"/>
            <a:endParaRPr lang="en-US" dirty="0"/>
          </a:p>
          <a:p>
            <a:r>
              <a:rPr lang="en-US" dirty="0"/>
              <a:t>EPR – all manufacturers and retailers need to step up to the plate</a:t>
            </a:r>
          </a:p>
          <a:p>
            <a:endParaRPr lang="en-US" dirty="0"/>
          </a:p>
          <a:p>
            <a:r>
              <a:rPr lang="en-US" dirty="0"/>
              <a:t>Global GAP (Good agricultural practices) – </a:t>
            </a:r>
            <a:r>
              <a:rPr lang="en-US" dirty="0" smtClean="0"/>
              <a:t>tying </a:t>
            </a:r>
            <a:r>
              <a:rPr lang="en-US" dirty="0"/>
              <a:t>exports into measurable practices i.e. did you return your </a:t>
            </a:r>
            <a:r>
              <a:rPr lang="en-US" dirty="0" smtClean="0"/>
              <a:t>containers or ag film?</a:t>
            </a:r>
            <a:endParaRPr lang="en-US" dirty="0"/>
          </a:p>
          <a:p>
            <a:endParaRPr lang="en-US" dirty="0"/>
          </a:p>
          <a:p>
            <a:r>
              <a:rPr lang="en-US" dirty="0"/>
              <a:t>Environmental Farm Plans – present in every Canadian province but needs measurable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others doing?</a:t>
            </a:r>
          </a:p>
        </p:txBody>
      </p:sp>
    </p:spTree>
    <p:extLst>
      <p:ext uri="{BB962C8B-B14F-4D97-AF65-F5344CB8AC3E}">
        <p14:creationId xmlns:p14="http://schemas.microsoft.com/office/powerpoint/2010/main" val="38080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States, New Zealand and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Zealand – </a:t>
            </a:r>
            <a:r>
              <a:rPr lang="en-US" dirty="0" err="1"/>
              <a:t>AgRecovery</a:t>
            </a:r>
            <a:r>
              <a:rPr lang="en-US" dirty="0"/>
              <a:t> and </a:t>
            </a:r>
            <a:r>
              <a:rPr lang="en-US" dirty="0" err="1" smtClean="0"/>
              <a:t>Plasback</a:t>
            </a:r>
            <a:endParaRPr lang="en-US" dirty="0" smtClean="0"/>
          </a:p>
          <a:p>
            <a:r>
              <a:rPr lang="en-US" dirty="0" smtClean="0"/>
              <a:t>Australia – </a:t>
            </a:r>
            <a:r>
              <a:rPr lang="en-US" dirty="0" err="1" smtClean="0"/>
              <a:t>Agsafe</a:t>
            </a:r>
            <a:r>
              <a:rPr lang="en-US" dirty="0" smtClean="0"/>
              <a:t> – </a:t>
            </a:r>
            <a:r>
              <a:rPr lang="en-US" dirty="0" err="1" smtClean="0"/>
              <a:t>Drummuster</a:t>
            </a:r>
            <a:r>
              <a:rPr lang="en-US" dirty="0" smtClean="0"/>
              <a:t> and </a:t>
            </a:r>
            <a:r>
              <a:rPr lang="en-US" dirty="0" err="1" smtClean="0"/>
              <a:t>Chemclear</a:t>
            </a:r>
            <a:endParaRPr lang="en-US" dirty="0" smtClean="0"/>
          </a:p>
          <a:p>
            <a:r>
              <a:rPr lang="en-US" dirty="0" smtClean="0"/>
              <a:t>United States – Ag Container Recycling Council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A38B9208-411C-48B4-97E5-47960D16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cs typeface="Arial" panose="020B0604020202020204" pitchFamily="34" charset="0"/>
              </a:rPr>
              <a:t>Who is </a:t>
            </a:r>
            <a:r>
              <a:rPr lang="en-CA" altLang="en-US" dirty="0" err="1">
                <a:cs typeface="Arial" panose="020B0604020202020204" pitchFamily="34" charset="0"/>
              </a:rPr>
              <a:t>CleanFARMS</a:t>
            </a:r>
            <a:r>
              <a:rPr lang="en-CA" altLang="en-US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459" name="Picture 2" descr="http://www.cleanfarms.ca/sites/default/files/section_about_us_our_mission_0_0_0.png">
            <a:extLst>
              <a:ext uri="{FF2B5EF4-FFF2-40B4-BE49-F238E27FC236}">
                <a16:creationId xmlns="" xmlns:a16="http://schemas.microsoft.com/office/drawing/2014/main" id="{8C1ECB68-3774-403A-91C6-75B62E0E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03" y="1847571"/>
            <a:ext cx="7814326" cy="404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2" y="4349301"/>
            <a:ext cx="5888792" cy="25086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076" y="1655271"/>
            <a:ext cx="4602158" cy="5202729"/>
          </a:xfrm>
        </p:spPr>
        <p:txBody>
          <a:bodyPr/>
          <a:lstStyle/>
          <a:p>
            <a:r>
              <a:rPr lang="en-US" dirty="0" smtClean="0"/>
              <a:t>ACRC – Not-for-profit sister company to Cleanfarms.  Operates only pesticide containers up to 55 US gallon.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Revolution Plastics – private sector company collecting mainly bale wrap for manufacture into flexible irrigation tubes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2" y="1655271"/>
            <a:ext cx="5987417" cy="259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 Plastics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Offers free, on-farm collection of bale wrap</a:t>
            </a:r>
          </a:p>
          <a:p>
            <a:r>
              <a:rPr lang="en-US" dirty="0"/>
              <a:t>Offered in California and Wisconsin</a:t>
            </a:r>
          </a:p>
          <a:p>
            <a:r>
              <a:rPr lang="en-US" dirty="0"/>
              <a:t>Material sent to Delta Plastics (parent company) located in Arkansas</a:t>
            </a:r>
          </a:p>
          <a:p>
            <a:r>
              <a:rPr lang="en-US" dirty="0"/>
              <a:t>Delta manufactures a flexible irrigation tube made from the bale wrap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Plasback</a:t>
            </a:r>
            <a:r>
              <a:rPr lang="en-US" dirty="0"/>
              <a:t> – </a:t>
            </a:r>
            <a:r>
              <a:rPr lang="en-US" dirty="0">
                <a:hlinkClick r:id="rId2"/>
              </a:rPr>
              <a:t>www.plasback.co.nz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AgRecovery</a:t>
            </a:r>
            <a:r>
              <a:rPr lang="en-US" dirty="0">
                <a:hlinkClick r:id="rId3"/>
              </a:rPr>
              <a:t> - www.agrecovery.co.nz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78" y="3724077"/>
            <a:ext cx="5517731" cy="2937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36" y="2540631"/>
            <a:ext cx="16002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384" y="4122688"/>
            <a:ext cx="5292102" cy="1725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111" y="2999874"/>
            <a:ext cx="3682012" cy="9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Zealand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AgRecovery</a:t>
            </a:r>
            <a:r>
              <a:rPr lang="en-US" dirty="0"/>
              <a:t> is ‘sister’ company to Cleanfarms.  It operates as a not-for-profit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containers, large containers and obsolete </a:t>
            </a:r>
            <a:r>
              <a:rPr lang="en-US" dirty="0" smtClean="0"/>
              <a:t>pesticides</a:t>
            </a:r>
            <a:endParaRPr lang="en-US" dirty="0"/>
          </a:p>
          <a:p>
            <a:pPr lvl="1"/>
            <a:r>
              <a:rPr lang="en-US" dirty="0"/>
              <a:t>Containers include pesticides, fertilizers and sanitation liquids (i.e. dairy)</a:t>
            </a:r>
          </a:p>
          <a:p>
            <a:r>
              <a:rPr lang="en-US" dirty="0" err="1"/>
              <a:t>Plasback</a:t>
            </a:r>
            <a:r>
              <a:rPr lang="en-US" dirty="0"/>
              <a:t> is a for-profit company run by a distributor of agricultural products</a:t>
            </a:r>
          </a:p>
          <a:p>
            <a:pPr lvl="1"/>
            <a:r>
              <a:rPr lang="en-US" dirty="0"/>
              <a:t>They collect eight different materials including twine, bale wrap, pp bags and drums</a:t>
            </a:r>
          </a:p>
          <a:p>
            <a:pPr lvl="1"/>
            <a:r>
              <a:rPr lang="en-US" dirty="0"/>
              <a:t>On-farm collection</a:t>
            </a:r>
          </a:p>
          <a:p>
            <a:pPr lvl="1"/>
            <a:r>
              <a:rPr lang="en-US" dirty="0"/>
              <a:t>Six collection regions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markets overseas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2" y="1730416"/>
            <a:ext cx="6044188" cy="4533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42371" y="2297059"/>
            <a:ext cx="4533140" cy="3399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243" y="4947557"/>
            <a:ext cx="649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19551" y="748367"/>
            <a:ext cx="3082327" cy="231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5742" y="1423269"/>
            <a:ext cx="5871133" cy="4403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6095" y="3983691"/>
            <a:ext cx="2869980" cy="2152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26778" y="1423269"/>
            <a:ext cx="5871134" cy="44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– </a:t>
            </a:r>
            <a:r>
              <a:rPr lang="en-US" dirty="0" err="1" smtClean="0"/>
              <a:t>Agsafe</a:t>
            </a:r>
            <a:r>
              <a:rPr lang="en-US" dirty="0" smtClean="0"/>
              <a:t> and </a:t>
            </a:r>
            <a:r>
              <a:rPr lang="en-US" dirty="0" err="1" smtClean="0"/>
              <a:t>Plasback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493" y="1513331"/>
            <a:ext cx="5773271" cy="27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950" y="4173271"/>
            <a:ext cx="6433015" cy="25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8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Collections are easy – what do you do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market conditions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7" y="1911852"/>
            <a:ext cx="10140042" cy="804136"/>
          </a:xfrm>
        </p:spPr>
        <p:txBody>
          <a:bodyPr/>
          <a:lstStyle/>
          <a:p>
            <a:r>
              <a:rPr lang="en-US" sz="3200" dirty="0"/>
              <a:t>Markets exist for ag plastics – </a:t>
            </a:r>
            <a:r>
              <a:rPr lang="en-US" sz="3200" dirty="0" smtClean="0"/>
              <a:t>at </a:t>
            </a:r>
            <a:r>
              <a:rPr lang="en-US" sz="3200" dirty="0"/>
              <a:t>home </a:t>
            </a:r>
            <a:r>
              <a:rPr lang="en-US" sz="3200" dirty="0" smtClean="0"/>
              <a:t>and </a:t>
            </a:r>
            <a:r>
              <a:rPr lang="en-US" sz="3200" dirty="0"/>
              <a:t>south </a:t>
            </a:r>
            <a:r>
              <a:rPr lang="en-US" sz="3200" dirty="0" smtClean="0"/>
              <a:t>Asia</a:t>
            </a:r>
          </a:p>
          <a:p>
            <a:endParaRPr lang="en-US" sz="3200" dirty="0"/>
          </a:p>
          <a:p>
            <a:r>
              <a:rPr lang="en-US" sz="3200" dirty="0"/>
              <a:t>H</a:t>
            </a:r>
            <a:r>
              <a:rPr lang="en-US" sz="3200" dirty="0" smtClean="0"/>
              <a:t>ealth</a:t>
            </a:r>
            <a:r>
              <a:rPr lang="en-US" sz="3200" dirty="0"/>
              <a:t>, safety and environmental standards </a:t>
            </a:r>
            <a:r>
              <a:rPr lang="en-US" sz="3200" dirty="0" smtClean="0"/>
              <a:t>in </a:t>
            </a:r>
            <a:r>
              <a:rPr lang="en-US" sz="3200" dirty="0"/>
              <a:t>overseas plants – some are very poor, if they exist at </a:t>
            </a:r>
            <a:r>
              <a:rPr lang="en-US" sz="3200" dirty="0" smtClean="0"/>
              <a:t>all</a:t>
            </a:r>
          </a:p>
          <a:p>
            <a:endParaRPr lang="en-US" sz="3200" dirty="0"/>
          </a:p>
          <a:p>
            <a:r>
              <a:rPr lang="en-US" sz="3200" dirty="0"/>
              <a:t>Cleanfarms is working with </a:t>
            </a:r>
            <a:r>
              <a:rPr lang="en-US" sz="3200" dirty="0" smtClean="0"/>
              <a:t>EPRO </a:t>
            </a:r>
            <a:r>
              <a:rPr lang="en-US" sz="3200" dirty="0"/>
              <a:t>to develop strict protocols to ensure that our plastic is only sent to plants that meet this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33" y="277793"/>
            <a:ext cx="5631496" cy="10764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Traceability standards are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334" y="1725972"/>
            <a:ext cx="5288596" cy="3946967"/>
          </a:xfrm>
        </p:spPr>
        <p:txBody>
          <a:bodyPr/>
          <a:lstStyle/>
          <a:p>
            <a:r>
              <a:rPr lang="en-US" sz="2000" dirty="0"/>
              <a:t>Operating conditions in developing countries have three tiers:</a:t>
            </a:r>
          </a:p>
          <a:p>
            <a:pPr lvl="1"/>
            <a:r>
              <a:rPr lang="en-US" sz="2000" dirty="0"/>
              <a:t>Bad (sometimes really bad!)</a:t>
            </a:r>
          </a:p>
          <a:p>
            <a:pPr lvl="1"/>
            <a:r>
              <a:rPr lang="en-US" sz="2000" dirty="0"/>
              <a:t>Medium</a:t>
            </a:r>
          </a:p>
          <a:p>
            <a:pPr lvl="1"/>
            <a:r>
              <a:rPr lang="en-US" sz="2000" dirty="0"/>
              <a:t>Good</a:t>
            </a:r>
          </a:p>
          <a:p>
            <a:r>
              <a:rPr lang="en-US" sz="2000" dirty="0"/>
              <a:t>Cleanfarms is currently using </a:t>
            </a:r>
            <a:r>
              <a:rPr lang="en-US" sz="2000"/>
              <a:t>overseas </a:t>
            </a:r>
            <a:r>
              <a:rPr lang="en-US" sz="2000" smtClean="0"/>
              <a:t>markets</a:t>
            </a:r>
            <a:endParaRPr lang="en-US" sz="2000" dirty="0"/>
          </a:p>
          <a:p>
            <a:r>
              <a:rPr lang="en-US" sz="2000" dirty="0"/>
              <a:t>Our markets would currently fall into the ‘medium’ and ‘good’ categories</a:t>
            </a:r>
          </a:p>
          <a:p>
            <a:r>
              <a:rPr lang="en-US" sz="2000" dirty="0"/>
              <a:t>Internally, we don’t allow any of our materials associated with pesticide to be shipped overseas because our traceability requirements for these products extend right to the end use of the product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070" y="158647"/>
            <a:ext cx="4944165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Geography</a:t>
            </a:r>
            <a:br>
              <a:rPr lang="en-US" dirty="0" smtClean="0"/>
            </a:br>
            <a:r>
              <a:rPr lang="en-US" altLang="en-US" sz="2800" dirty="0" smtClean="0"/>
              <a:t>Halifax</a:t>
            </a:r>
            <a:r>
              <a:rPr lang="en-US" altLang="en-US" sz="2800" dirty="0"/>
              <a:t>, Nova Scotia to Vancouver,  British Columbia – 5,840 km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60" y="2254623"/>
            <a:ext cx="82391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8592" y="2645896"/>
            <a:ext cx="3368040" cy="1754326"/>
          </a:xfrm>
          <a:prstGeom prst="rect">
            <a:avLst/>
          </a:prstGeom>
          <a:noFill/>
          <a:ln w="28575">
            <a:solidFill>
              <a:schemeClr val="accent4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Offices:</a:t>
            </a:r>
          </a:p>
          <a:p>
            <a:endParaRPr lang="en-US" sz="2400" dirty="0"/>
          </a:p>
          <a:p>
            <a:r>
              <a:rPr lang="en-US" sz="2000" dirty="0" smtClean="0"/>
              <a:t>1. Toronto, ON – head office</a:t>
            </a:r>
          </a:p>
          <a:p>
            <a:r>
              <a:rPr lang="en-US" sz="2000" dirty="0" smtClean="0"/>
              <a:t>2. Montreal, QC</a:t>
            </a:r>
          </a:p>
          <a:p>
            <a:r>
              <a:rPr lang="en-US" sz="2000" dirty="0" smtClean="0"/>
              <a:t>3. Moose Jaw, SK</a:t>
            </a:r>
            <a:endParaRPr lang="en-US" sz="2000" dirty="0"/>
          </a:p>
        </p:txBody>
      </p:sp>
      <p:sp>
        <p:nvSpPr>
          <p:cNvPr id="8" name="5-Point Star 7"/>
          <p:cNvSpPr/>
          <p:nvPr/>
        </p:nvSpPr>
        <p:spPr>
          <a:xfrm>
            <a:off x="5827058" y="4679577"/>
            <a:ext cx="268942" cy="22411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653552" y="3834653"/>
            <a:ext cx="268942" cy="22411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400800" y="4455459"/>
            <a:ext cx="268942" cy="22411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640" y="2083443"/>
            <a:ext cx="6765594" cy="394696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Barry Friesen, </a:t>
            </a:r>
            <a:r>
              <a:rPr lang="en-US" b="1" dirty="0" err="1" smtClean="0"/>
              <a:t>P.Eng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General Manager</a:t>
            </a:r>
          </a:p>
          <a:p>
            <a:pPr marL="0" indent="0">
              <a:buNone/>
            </a:pPr>
            <a:r>
              <a:rPr lang="en-US" b="1" dirty="0" smtClean="0"/>
              <a:t>Cleanfarms Inc.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friesenb@cleanfarms.ca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877-622-4460 x 2230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657" y="1674814"/>
            <a:ext cx="10798629" cy="435482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726" y="1862139"/>
            <a:ext cx="10969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8014" y="1928864"/>
            <a:ext cx="1296000" cy="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3347" y="1877982"/>
            <a:ext cx="8223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1" descr="C:\Documents and Settings\timmerk\Desktop\LowResMemberLogos\Cargill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363" y="2515090"/>
            <a:ext cx="936000" cy="4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2" descr="N:\Communications\Logos_foradsandspecialgraphicneeds\JPEG &amp; Gif Files\Cropped CropLife no tag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885" y="2509004"/>
            <a:ext cx="972000" cy="3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7" descr="M:\Logos\Member logos\Engage Agro.T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94" y="3186251"/>
            <a:ext cx="1097280" cy="24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49" descr="N:\LOGOS\Member Logos\Federated Co-operatives Limite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929" y="3113617"/>
            <a:ext cx="731520" cy="39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58" descr="C:\Documents and Settings\timmerk\Desktop\LowResMemberLogos\FMC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491" y="3147706"/>
            <a:ext cx="822960" cy="2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7" descr="M:\04 Communications\4.04 Branding\Logos\MemberLogos\ferti_technologies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6538" y="3002390"/>
            <a:ext cx="784096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4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18" y="3069310"/>
            <a:ext cx="914400" cy="43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07416" y="3155824"/>
            <a:ext cx="11438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Harusco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Orchards Ltd.</a:t>
            </a:r>
          </a:p>
        </p:txBody>
      </p:sp>
      <p:pic>
        <p:nvPicPr>
          <p:cNvPr id="17428" name="Picture 59" descr="C:\Documents and Settings\timmerk\Desktop\LowResMemberLogos\IPC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20" y="3770060"/>
            <a:ext cx="1280160" cy="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48" descr="N:\LOGOS\Member Logos\Monsanto Logo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726" y="3708594"/>
            <a:ext cx="1005840" cy="3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4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708" y="3733671"/>
            <a:ext cx="1190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64" descr="C:\Documents and Settings\timmerk\Desktop\LowResMemberLogos\NMBartlett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227" y="4330828"/>
            <a:ext cx="1188720" cy="22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34" descr="M:\04 Communications\4.04 Branding\Logos\MemberLogos\NovaSource logo sm (r)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134815" y="4238372"/>
            <a:ext cx="10969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218" y="4215980"/>
            <a:ext cx="936000" cy="3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4" name="Picture 67" descr="C:\Documents and Settings\timmerk\Desktop\LowResMemberLogos\PlantProducts.gi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052" y="4193245"/>
            <a:ext cx="9000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8" descr="Reliance.eps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266" y="4943766"/>
            <a:ext cx="10969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43" descr="Richardson-Logo-CropLife-Web.jp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528" y="4899510"/>
            <a:ext cx="10969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75" descr="C:\Documents and Settings\timmerk\Desktop\LowResMemberLogos\Univar.gi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778" y="5472958"/>
            <a:ext cx="825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38" name="Object 3"/>
          <p:cNvGraphicFramePr>
            <a:graphicFrameLocks noChangeAspect="1"/>
          </p:cNvGraphicFramePr>
          <p:nvPr>
            <p:extLst/>
          </p:nvPr>
        </p:nvGraphicFramePr>
        <p:xfrm>
          <a:off x="8160097" y="5459118"/>
          <a:ext cx="768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hoto Editor Photo" r:id="rId24" imgW="10402752" imgH="7819048" progId="">
                  <p:embed/>
                </p:oleObj>
              </mc:Choice>
              <mc:Fallback>
                <p:oleObj name="Photo Editor Photo" r:id="rId24" imgW="10402752" imgH="7819048" progId="">
                  <p:embed/>
                  <p:pic>
                    <p:nvPicPr>
                      <p:cNvPr id="174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0097" y="5459118"/>
                        <a:ext cx="7683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39" name="Picture 41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8406" y="5387008"/>
            <a:ext cx="7493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2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2" y="1879147"/>
            <a:ext cx="1368000" cy="4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2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758" y="1720534"/>
            <a:ext cx="498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Picture 29" descr="M:\04 Communications\4.04 Branding\Logos\MemberLogos\La Coop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842" y="3667738"/>
            <a:ext cx="9779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Picture 2" descr="M:\Logos\Member logos\AgraCity Ltd. Logo.GIF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289" y="1784994"/>
            <a:ext cx="914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Picture 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604" y="2489358"/>
            <a:ext cx="936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Picture 42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460" y="4150284"/>
            <a:ext cx="914400" cy="42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48" name="Picture 4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3876" y="4922002"/>
            <a:ext cx="1280160" cy="2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Picture 44" descr="M:\04 Communications\4.04 Branding\Logos\MemberLogos\HorizonSeeds.jpg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304" y="3068832"/>
            <a:ext cx="1097280" cy="3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Picture 2"/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452" y="2460815"/>
            <a:ext cx="936000" cy="59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Picture 8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714" y="3704413"/>
            <a:ext cx="1006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4230" y="4797427"/>
            <a:ext cx="914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Picture 3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9932" y="4195938"/>
            <a:ext cx="914400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Picture 5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5706" y="5601142"/>
            <a:ext cx="900000" cy="31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Picture 2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543" y="1870711"/>
            <a:ext cx="10969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Picture 3"/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6564" y="4656069"/>
            <a:ext cx="792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Picture 2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4072" y="5575191"/>
            <a:ext cx="914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9" name="Picture 2"/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4722" y="3604009"/>
            <a:ext cx="828000" cy="55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Picture 72" descr="C:\Documents and Settings\timmerk\Desktop\LowResMemberLogos\Syngenta.gif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62" t="5807" r="4762" b="26598"/>
          <a:stretch>
            <a:fillRect/>
          </a:stretch>
        </p:blipFill>
        <p:spPr bwMode="auto">
          <a:xfrm>
            <a:off x="1178150" y="5546366"/>
            <a:ext cx="1005840" cy="3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Picture 43" descr="M:\04 Communications\4.04 Branding\Logos\MemberLogos\PRIDE Seeds.jpg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315" y="4669536"/>
            <a:ext cx="730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Picture 65" descr="C:\Documents and Settings\timmerk\Desktop\LowResMemberLogos\Nufarm.gif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772" y="4178736"/>
            <a:ext cx="730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602" y="2448908"/>
            <a:ext cx="504000" cy="5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454" y="1930764"/>
            <a:ext cx="1008000" cy="274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5647" y="5557698"/>
            <a:ext cx="1080000" cy="356089"/>
          </a:xfrm>
          <a:prstGeom prst="rect">
            <a:avLst/>
          </a:prstGeom>
        </p:spPr>
      </p:pic>
      <p:pic>
        <p:nvPicPr>
          <p:cNvPr id="17450" name="Picture 45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7281" y="4889510"/>
            <a:ext cx="9144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 descr="BioForest Technologies Inc."/>
          <p:cNvPicPr>
            <a:picLocks noChangeAspect="1" noChangeArrowheads="1"/>
          </p:cNvPicPr>
          <p:nvPr/>
        </p:nvPicPr>
        <p:blipFill rotWithShape="1"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1"/>
          <a:stretch/>
        </p:blipFill>
        <p:spPr bwMode="auto">
          <a:xfrm>
            <a:off x="3372722" y="2377594"/>
            <a:ext cx="61734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:\04 Communications\4.04 Branding\Logos\MemberLogos\Koch_forweb.png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483" y="3750642"/>
            <a:ext cx="914400" cy="4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6" name="Picture 3"/>
          <p:cNvPicPr>
            <a:picLocks noChangeAspect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260" y="5538444"/>
            <a:ext cx="822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18" y="4819000"/>
            <a:ext cx="864000" cy="436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720" y="3765582"/>
            <a:ext cx="1080000" cy="3686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Cleanfarms: industry-led, funded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641" y="3088302"/>
            <a:ext cx="828000" cy="484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05" y="4102544"/>
            <a:ext cx="972000" cy="58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80" y="2512512"/>
            <a:ext cx="972000" cy="483558"/>
          </a:xfrm>
          <a:prstGeom prst="rect">
            <a:avLst/>
          </a:prstGeom>
        </p:spPr>
      </p:pic>
      <p:pic>
        <p:nvPicPr>
          <p:cNvPr id="62" name="Picture 98" descr="N:\LOGOS\Member Logos\DAS_Logo_4C HR.jpg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786" y="2591998"/>
            <a:ext cx="15557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3" descr="M:\Logos\Member logos\EI DuPont.jpg"/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3972" y="2517360"/>
            <a:ext cx="10048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824321" y="4177507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0863" y="418544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766764" y="3909219"/>
            <a:ext cx="10994706" cy="268288"/>
          </a:xfrm>
          <a:prstGeom prst="roundRect">
            <a:avLst/>
          </a:prstGeom>
          <a:solidFill>
            <a:srgbClr val="23B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33938" y="4906805"/>
            <a:ext cx="1330051" cy="133005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2441850" y="1688117"/>
            <a:ext cx="1330051" cy="1330051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640339" y="1688117"/>
            <a:ext cx="1330051" cy="1330051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8183881" y="4906805"/>
            <a:ext cx="1330051" cy="1330051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7163754" y="2971325"/>
            <a:ext cx="1785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Franklin Gothic Demi"/>
              </a:rPr>
              <a:t>bulk pesticide containers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952740" y="361902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09900" y="360759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24301" y="1688117"/>
            <a:ext cx="1330051" cy="1330051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/>
          <p:cNvSpPr txBox="1"/>
          <p:nvPr/>
        </p:nvSpPr>
        <p:spPr>
          <a:xfrm>
            <a:off x="2324100" y="2959895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Franklin Gothic Demi"/>
              </a:rPr>
              <a:t>obsolete pesticides</a:t>
            </a:r>
          </a:p>
        </p:txBody>
      </p:sp>
      <p:sp>
        <p:nvSpPr>
          <p:cNvPr id="17432" name="TextBox 22"/>
          <p:cNvSpPr txBox="1">
            <a:spLocks noChangeArrowheads="1"/>
          </p:cNvSpPr>
          <p:nvPr/>
        </p:nvSpPr>
        <p:spPr bwMode="auto">
          <a:xfrm>
            <a:off x="8488680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Franklin Gothic Demi"/>
              </a:rPr>
              <a:t>2016</a:t>
            </a:r>
          </a:p>
        </p:txBody>
      </p:sp>
      <p:sp>
        <p:nvSpPr>
          <p:cNvPr id="17433" name="TextBox 23"/>
          <p:cNvSpPr txBox="1">
            <a:spLocks noChangeArrowheads="1"/>
          </p:cNvSpPr>
          <p:nvPr/>
        </p:nvSpPr>
        <p:spPr bwMode="auto">
          <a:xfrm>
            <a:off x="2636838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1998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0501" y="2959895"/>
            <a:ext cx="1279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Franklin Gothic Demi"/>
              </a:rPr>
              <a:t>pesticide bags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610100" y="360759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TextBox 26"/>
          <p:cNvSpPr txBox="1">
            <a:spLocks noChangeArrowheads="1"/>
          </p:cNvSpPr>
          <p:nvPr/>
        </p:nvSpPr>
        <p:spPr bwMode="auto">
          <a:xfrm>
            <a:off x="4229100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2006</a:t>
            </a:r>
          </a:p>
        </p:txBody>
      </p:sp>
      <p:sp>
        <p:nvSpPr>
          <p:cNvPr id="17437" name="TextBox 28"/>
          <p:cNvSpPr txBox="1">
            <a:spLocks noChangeArrowheads="1"/>
          </p:cNvSpPr>
          <p:nvPr/>
        </p:nvSpPr>
        <p:spPr bwMode="auto">
          <a:xfrm>
            <a:off x="5214938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2009</a:t>
            </a:r>
          </a:p>
        </p:txBody>
      </p:sp>
      <p:sp>
        <p:nvSpPr>
          <p:cNvPr id="17438" name="TextBox 29"/>
          <p:cNvSpPr txBox="1">
            <a:spLocks noChangeArrowheads="1"/>
          </p:cNvSpPr>
          <p:nvPr/>
        </p:nvSpPr>
        <p:spPr bwMode="auto">
          <a:xfrm>
            <a:off x="6591300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2013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7700" y="2961482"/>
            <a:ext cx="14811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Franklin Gothic Demi"/>
              </a:rPr>
              <a:t>pesticide containers</a:t>
            </a:r>
          </a:p>
        </p:txBody>
      </p:sp>
      <p:sp>
        <p:nvSpPr>
          <p:cNvPr id="17440" name="TextBox 32"/>
          <p:cNvSpPr txBox="1">
            <a:spLocks noChangeArrowheads="1"/>
          </p:cNvSpPr>
          <p:nvPr/>
        </p:nvSpPr>
        <p:spPr bwMode="auto">
          <a:xfrm>
            <a:off x="835025" y="385524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1989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236663" y="360759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97376" y="4380708"/>
            <a:ext cx="21177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"/>
              </a:rPr>
              <a:t>obsolete animal health meds.</a:t>
            </a:r>
          </a:p>
        </p:txBody>
      </p:sp>
      <p:sp>
        <p:nvSpPr>
          <p:cNvPr id="36" name="Oval 35"/>
          <p:cNvSpPr/>
          <p:nvPr/>
        </p:nvSpPr>
        <p:spPr>
          <a:xfrm>
            <a:off x="7384415" y="1699547"/>
            <a:ext cx="1330051" cy="1330051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/>
          <p:cNvSpPr txBox="1"/>
          <p:nvPr/>
        </p:nvSpPr>
        <p:spPr>
          <a:xfrm>
            <a:off x="8175944" y="4383882"/>
            <a:ext cx="1279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Franklin Gothic Demi"/>
              </a:rPr>
              <a:t>seed</a:t>
            </a:r>
          </a:p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Franklin Gothic Demi"/>
              </a:rPr>
              <a:t>bags</a:t>
            </a:r>
          </a:p>
        </p:txBody>
      </p:sp>
      <p:sp>
        <p:nvSpPr>
          <p:cNvPr id="39" name="Oval 38"/>
          <p:cNvSpPr/>
          <p:nvPr/>
        </p:nvSpPr>
        <p:spPr>
          <a:xfrm>
            <a:off x="6362701" y="4910412"/>
            <a:ext cx="1330051" cy="1330051"/>
          </a:xfrm>
          <a:prstGeom prst="ellipse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0" name="Straight Connector 39"/>
          <p:cNvCxnSpPr/>
          <p:nvPr/>
        </p:nvCxnSpPr>
        <p:spPr>
          <a:xfrm>
            <a:off x="6972300" y="4185444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81701" y="4385469"/>
            <a:ext cx="2117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/>
              </a:rPr>
              <a:t>fertilizer</a:t>
            </a:r>
          </a:p>
          <a:p>
            <a:pPr algn="ctr" eaLnBrk="0" hangingPunct="0">
              <a:defRPr/>
            </a:pP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/>
              </a:rPr>
              <a:t>containers</a:t>
            </a:r>
          </a:p>
        </p:txBody>
      </p:sp>
      <p:sp>
        <p:nvSpPr>
          <p:cNvPr id="17453" name="TextBox 42"/>
          <p:cNvSpPr txBox="1">
            <a:spLocks noChangeArrowheads="1"/>
          </p:cNvSpPr>
          <p:nvPr/>
        </p:nvSpPr>
        <p:spPr bwMode="auto">
          <a:xfrm>
            <a:off x="7620953" y="3866674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Franklin Gothic Demi"/>
              </a:rPr>
              <a:t>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Cleanfarms’ programming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0346417" y="4192906"/>
            <a:ext cx="0" cy="285750"/>
          </a:xfrm>
          <a:prstGeom prst="line">
            <a:avLst/>
          </a:prstGeom>
          <a:ln w="25400">
            <a:solidFill>
              <a:srgbClr val="6078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2"/>
          <p:cNvSpPr txBox="1">
            <a:spLocks noChangeArrowheads="1"/>
          </p:cNvSpPr>
          <p:nvPr/>
        </p:nvSpPr>
        <p:spPr bwMode="auto">
          <a:xfrm>
            <a:off x="10010776" y="3870643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77933C"/>
                </a:solidFill>
                <a:latin typeface="Franklin Gothic Demi Cond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77933C"/>
                </a:solidFill>
                <a:latin typeface="Franklin Gothic Demi Con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7933C"/>
                </a:solidFill>
                <a:latin typeface="Franklin Gothic Demi Con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7933C"/>
                </a:solidFill>
                <a:latin typeface="Franklin Gothic Demi Cond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Franklin Gothic Demi"/>
              </a:rPr>
              <a:t>2018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98040" y="4399281"/>
            <a:ext cx="12795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Franklin Gothic Demi"/>
              </a:rPr>
              <a:t>grain</a:t>
            </a:r>
          </a:p>
          <a:p>
            <a:pPr algn="ctr" eaLnBrk="0" hangingPunct="0">
              <a:defRPr/>
            </a:pPr>
            <a:r>
              <a:rPr lang="en-US" sz="1600" b="1" i="1" dirty="0">
                <a:solidFill>
                  <a:schemeClr val="accent5">
                    <a:lumMod val="75000"/>
                  </a:schemeClr>
                </a:solidFill>
                <a:latin typeface="Franklin Gothic Demi"/>
              </a:rPr>
              <a:t>bags</a:t>
            </a:r>
          </a:p>
        </p:txBody>
      </p:sp>
      <p:pic>
        <p:nvPicPr>
          <p:cNvPr id="45" name="Picture 44" descr="GrainBAG1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00" r="10299" b="7000"/>
          <a:stretch>
            <a:fillRect/>
          </a:stretch>
        </p:blipFill>
        <p:spPr>
          <a:xfrm>
            <a:off x="9707881" y="4959608"/>
            <a:ext cx="1332000" cy="1277247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64444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38A0B-70DC-4FFC-8EB7-DFCA2A6F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Success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90558D53-42C7-4C9D-9466-163C26B90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856684"/>
              </p:ext>
            </p:extLst>
          </p:nvPr>
        </p:nvGraphicFramePr>
        <p:xfrm>
          <a:off x="671333" y="2156827"/>
          <a:ext cx="8421867" cy="362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2987">
                  <a:extLst>
                    <a:ext uri="{9D8B030D-6E8A-4147-A177-3AD203B41FA5}">
                      <a16:colId xmlns="" xmlns:a16="http://schemas.microsoft.com/office/drawing/2014/main" val="4042872837"/>
                    </a:ext>
                  </a:extLst>
                </a:gridCol>
                <a:gridCol w="3738880">
                  <a:extLst>
                    <a:ext uri="{9D8B030D-6E8A-4147-A177-3AD203B41FA5}">
                      <a16:colId xmlns="" xmlns:a16="http://schemas.microsoft.com/office/drawing/2014/main" val="3335395714"/>
                    </a:ext>
                  </a:extLst>
                </a:gridCol>
              </a:tblGrid>
              <a:tr h="6737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2017 Collection Totals</a:t>
                      </a:r>
                      <a:endParaRPr lang="en-US" sz="2600" dirty="0">
                        <a:solidFill>
                          <a:srgbClr val="62737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5AC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7858479"/>
                  </a:ext>
                </a:extLst>
              </a:tr>
              <a:tr h="749346">
                <a:tc>
                  <a:txBody>
                    <a:bodyPr/>
                    <a:lstStyle/>
                    <a:p>
                      <a:pPr fontAlgn="t"/>
                      <a:r>
                        <a:rPr lang="en-US" sz="2400" b="0" dirty="0"/>
                        <a:t>&lt;23 </a:t>
                      </a:r>
                      <a:r>
                        <a:rPr lang="en-US" sz="2400" b="0" dirty="0" err="1"/>
                        <a:t>Litre</a:t>
                      </a:r>
                      <a:r>
                        <a:rPr lang="en-US" sz="2400" b="0" dirty="0"/>
                        <a:t> Pesticide and Fertilizer Container </a:t>
                      </a:r>
                    </a:p>
                  </a:txBody>
                  <a:tcPr marL="68580" marR="68580" marT="0" marB="0">
                    <a:solidFill>
                      <a:srgbClr val="23B8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5,050,000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containers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3932521"/>
                  </a:ext>
                </a:extLst>
              </a:tr>
              <a:tr h="719636">
                <a:tc>
                  <a:txBody>
                    <a:bodyPr/>
                    <a:lstStyle/>
                    <a:p>
                      <a:r>
                        <a:rPr lang="en-US" sz="2400" b="0" dirty="0"/>
                        <a:t>&gt;23 </a:t>
                      </a:r>
                      <a:r>
                        <a:rPr lang="en-US" sz="2400" b="0" dirty="0" err="1"/>
                        <a:t>Litre</a:t>
                      </a:r>
                      <a:r>
                        <a:rPr lang="en-US" sz="2400" b="0" dirty="0"/>
                        <a:t> Bulk Pesticide Container</a:t>
                      </a:r>
                    </a:p>
                  </a:txBody>
                  <a:tcPr marL="68580" marR="68580" marT="0" marB="0">
                    <a:solidFill>
                      <a:srgbClr val="23B8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43,000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containers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16839151"/>
                  </a:ext>
                </a:extLst>
              </a:tr>
              <a:tr h="749346">
                <a:tc>
                  <a:txBody>
                    <a:bodyPr/>
                    <a:lstStyle/>
                    <a:p>
                      <a:r>
                        <a:rPr lang="en-US" sz="2400" b="0" dirty="0"/>
                        <a:t>Seed and Pesticide Bag</a:t>
                      </a:r>
                    </a:p>
                  </a:txBody>
                  <a:tcPr marL="68580" marR="68580" marT="0" marB="0">
                    <a:solidFill>
                      <a:srgbClr val="23B8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920,000  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bags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5541660"/>
                  </a:ext>
                </a:extLst>
              </a:tr>
              <a:tr h="719636">
                <a:tc>
                  <a:txBody>
                    <a:bodyPr/>
                    <a:lstStyle/>
                    <a:p>
                      <a:r>
                        <a:rPr lang="en-US" sz="2400" b="0" dirty="0"/>
                        <a:t>Obsolete Pesticide and Animal Health</a:t>
                      </a:r>
                    </a:p>
                  </a:txBody>
                  <a:tcPr marL="68580" marR="68580" marT="0" marB="0">
                    <a:solidFill>
                      <a:srgbClr val="23B8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200" b="0" dirty="0" smtClean="0">
                          <a:effectLst/>
                        </a:rPr>
                        <a:t>275,000 </a:t>
                      </a:r>
                      <a:r>
                        <a:rPr lang="en-CA" sz="2200" b="0" dirty="0">
                          <a:effectLst/>
                        </a:rPr>
                        <a:t>kilograms</a:t>
                      </a:r>
                      <a:endParaRPr lang="en-US" sz="2200" b="0" dirty="0">
                        <a:solidFill>
                          <a:srgbClr val="627371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2229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3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Recycling – Canada Wide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1333" y="2237591"/>
            <a:ext cx="10833901" cy="3792819"/>
          </a:xfrm>
        </p:spPr>
        <p:txBody>
          <a:bodyPr/>
          <a:lstStyle/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marL="457200" lvl="1" indent="0">
              <a:buNone/>
            </a:pPr>
            <a:endParaRPr lang="en-CA" sz="2000" dirty="0"/>
          </a:p>
          <a:p>
            <a:pPr lvl="1"/>
            <a:endParaRPr lang="en-CA" dirty="0"/>
          </a:p>
        </p:txBody>
      </p:sp>
      <p:pic>
        <p:nvPicPr>
          <p:cNvPr id="4" name="Picture 5" descr="M:\04 Communications\4.13 Photos\Pictures\Recycling Plants\Wisconsin Plastic Drain Tile\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0062" y="1713135"/>
            <a:ext cx="2418152" cy="214230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4" y="1854183"/>
            <a:ext cx="1493515" cy="19913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04203" y="2868046"/>
            <a:ext cx="1049631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 descr="M:\04 Communications\4.13 Photos\Pictures\Recycling Plants\Merlin - Vancouver\Merlin - HDP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844" y="2403489"/>
            <a:ext cx="3781813" cy="317350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ndoor, sitting&#10;&#10;Description generated with high confidence">
            <a:extLst>
              <a:ext uri="{FF2B5EF4-FFF2-40B4-BE49-F238E27FC236}">
                <a16:creationId xmlns="" xmlns:a16="http://schemas.microsoft.com/office/drawing/2014/main" id="{B9E85FC1-8262-4EDE-8F47-709753FDA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42" y="4688391"/>
            <a:ext cx="2382067" cy="1725427"/>
          </a:xfrm>
          <a:prstGeom prst="rect">
            <a:avLst/>
          </a:prstGeom>
        </p:spPr>
      </p:pic>
      <p:sp>
        <p:nvSpPr>
          <p:cNvPr id="11" name="Right Arrow 6">
            <a:extLst>
              <a:ext uri="{FF2B5EF4-FFF2-40B4-BE49-F238E27FC236}">
                <a16:creationId xmlns="" xmlns:a16="http://schemas.microsoft.com/office/drawing/2014/main" id="{AEF9D0E0-E4D8-45FB-AB57-E3652C3EABC7}"/>
              </a:ext>
            </a:extLst>
          </p:cNvPr>
          <p:cNvSpPr/>
          <p:nvPr/>
        </p:nvSpPr>
        <p:spPr>
          <a:xfrm>
            <a:off x="2904204" y="4599226"/>
            <a:ext cx="986713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6">
            <a:extLst>
              <a:ext uri="{FF2B5EF4-FFF2-40B4-BE49-F238E27FC236}">
                <a16:creationId xmlns="" xmlns:a16="http://schemas.microsoft.com/office/drawing/2014/main" id="{5741FA42-79EF-45AE-8EBD-74F109BB0006}"/>
              </a:ext>
            </a:extLst>
          </p:cNvPr>
          <p:cNvSpPr/>
          <p:nvPr/>
        </p:nvSpPr>
        <p:spPr>
          <a:xfrm>
            <a:off x="7990584" y="2868046"/>
            <a:ext cx="1049631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cid:image002.jpg@01D3D31C.FA8595C0">
            <a:extLst>
              <a:ext uri="{FF2B5EF4-FFF2-40B4-BE49-F238E27FC236}">
                <a16:creationId xmlns="" xmlns:a16="http://schemas.microsoft.com/office/drawing/2014/main" id="{8DFD260B-E44F-45E2-B311-DFEDC0F6B5E8}"/>
              </a:ext>
            </a:extLst>
          </p:cNvPr>
          <p:cNvPicPr/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7796" y="4047141"/>
            <a:ext cx="2560418" cy="2142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ight Arrow 6">
            <a:extLst>
              <a:ext uri="{FF2B5EF4-FFF2-40B4-BE49-F238E27FC236}">
                <a16:creationId xmlns="" xmlns:a16="http://schemas.microsoft.com/office/drawing/2014/main" id="{AEB4077F-D9B7-4821-BD3D-7F9D9475EE96}"/>
              </a:ext>
            </a:extLst>
          </p:cNvPr>
          <p:cNvSpPr/>
          <p:nvPr/>
        </p:nvSpPr>
        <p:spPr>
          <a:xfrm>
            <a:off x="8034911" y="4599226"/>
            <a:ext cx="1049631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4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2B8FC0-9248-4A2B-BE22-F2FA1BEE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&lt;23L Container Collection – Dealer Storage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2BF0A8-396E-44A6-BC95-52D9DCF89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64" y="1784875"/>
            <a:ext cx="3182388" cy="4212701"/>
          </a:xfrm>
          <a:prstGeom prst="rect">
            <a:avLst/>
          </a:prstGeom>
        </p:spPr>
      </p:pic>
      <p:pic>
        <p:nvPicPr>
          <p:cNvPr id="7" name="Picture 3" descr="M:\04 Communications\4.13 Photos\Pictures\Collection Locations\Saskatchewan Containers 2009\Curtis - Sask Collection (19).jpg">
            <a:extLst>
              <a:ext uri="{FF2B5EF4-FFF2-40B4-BE49-F238E27FC236}">
                <a16:creationId xmlns="" xmlns:a16="http://schemas.microsoft.com/office/drawing/2014/main" id="{C1B70A08-F4B8-412E-9187-E037CF1D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547" y="2876551"/>
            <a:ext cx="4160837" cy="31210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F7FCCA36-CCAC-426B-A6E6-EC80B16736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83" y="2876551"/>
            <a:ext cx="4020321" cy="30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&gt;23L containers (drums and totes)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3EF71A-9412-4770-AE1A-B0C77788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21" y="2083933"/>
            <a:ext cx="112871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Cove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ection Title Slid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Content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Section Title Slide 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Content 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Section Title Slide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Content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Section Title Slide Gree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ster Content Gree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852</Words>
  <Application>Microsoft Office PowerPoint</Application>
  <PresentationFormat>Widescreen</PresentationFormat>
  <Paragraphs>173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Arial Unicode MS</vt:lpstr>
      <vt:lpstr>Arial</vt:lpstr>
      <vt:lpstr>Calibri</vt:lpstr>
      <vt:lpstr>DengXian</vt:lpstr>
      <vt:lpstr>Franklin Gothic Demi</vt:lpstr>
      <vt:lpstr>Rockwell</vt:lpstr>
      <vt:lpstr>Wingdings</vt:lpstr>
      <vt:lpstr>Master Cover Title Slide</vt:lpstr>
      <vt:lpstr>Master Section Title Slide Blue</vt:lpstr>
      <vt:lpstr>Master Content Blue</vt:lpstr>
      <vt:lpstr>Master Section Title Slide Green</vt:lpstr>
      <vt:lpstr>Master Content Green</vt:lpstr>
      <vt:lpstr>Master Section Title Slide Yellow</vt:lpstr>
      <vt:lpstr>Master Content Yellow</vt:lpstr>
      <vt:lpstr>Master Section Title Slide Green2</vt:lpstr>
      <vt:lpstr>Master Content Green2</vt:lpstr>
      <vt:lpstr>Photo Editor Photo</vt:lpstr>
      <vt:lpstr>Microsoft Excel Chart</vt:lpstr>
      <vt:lpstr>Chart</vt:lpstr>
      <vt:lpstr>Cleanfarms &amp; Ag Waste</vt:lpstr>
      <vt:lpstr>Who is CleanFARMS?</vt:lpstr>
      <vt:lpstr>Canada’s Geography Halifax, Nova Scotia to Vancouver,  British Columbia – 5,840 km </vt:lpstr>
      <vt:lpstr>Cleanfarms: industry-led, funded</vt:lpstr>
      <vt:lpstr>Cleanfarms’ programming</vt:lpstr>
      <vt:lpstr>Program Success</vt:lpstr>
      <vt:lpstr>Container Recycling – Canada Wide</vt:lpstr>
      <vt:lpstr>&lt;23L Container Collection – Dealer Storage</vt:lpstr>
      <vt:lpstr>&gt;23L containers (drums and totes)</vt:lpstr>
      <vt:lpstr>Ag Film Recycling</vt:lpstr>
      <vt:lpstr>Obsolete Collection</vt:lpstr>
      <vt:lpstr>Seed &amp; Pesticide Bag Collection</vt:lpstr>
      <vt:lpstr>Steward Programs in Canada </vt:lpstr>
      <vt:lpstr>Multi-Material &amp; Printed Paper  Extended Producer Responsibility</vt:lpstr>
      <vt:lpstr>Ag waste diversion programs - summary</vt:lpstr>
      <vt:lpstr>Current management of ag plastics in Canada</vt:lpstr>
      <vt:lpstr>Key Opportunities</vt:lpstr>
      <vt:lpstr>What are others doing?</vt:lpstr>
      <vt:lpstr>United States, New Zealand and Australia</vt:lpstr>
      <vt:lpstr>United States</vt:lpstr>
      <vt:lpstr>Revolution Plastics</vt:lpstr>
      <vt:lpstr>New Zealand</vt:lpstr>
      <vt:lpstr>New Zealand</vt:lpstr>
      <vt:lpstr>PowerPoint Presentation</vt:lpstr>
      <vt:lpstr>PowerPoint Presentation</vt:lpstr>
      <vt:lpstr>Australia – Agsafe and Plasback</vt:lpstr>
      <vt:lpstr>Collections are easy – what do you do next?</vt:lpstr>
      <vt:lpstr>Current market conditions </vt:lpstr>
      <vt:lpstr>Traceability standards are imperative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Barry Friesen</cp:lastModifiedBy>
  <cp:revision>113</cp:revision>
  <dcterms:created xsi:type="dcterms:W3CDTF">2017-06-28T21:46:48Z</dcterms:created>
  <dcterms:modified xsi:type="dcterms:W3CDTF">2018-04-29T22:46:33Z</dcterms:modified>
</cp:coreProperties>
</file>